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  <p:sldMasterId id="2147483697" r:id="rId5"/>
  </p:sldMasterIdLst>
  <p:notesMasterIdLst>
    <p:notesMasterId r:id="rId26"/>
  </p:notesMasterIdLst>
  <p:sldIdLst>
    <p:sldId id="256" r:id="rId6"/>
    <p:sldId id="1440" r:id="rId7"/>
    <p:sldId id="1446" r:id="rId8"/>
    <p:sldId id="1439" r:id="rId9"/>
    <p:sldId id="1434" r:id="rId10"/>
    <p:sldId id="1423" r:id="rId11"/>
    <p:sldId id="1428" r:id="rId12"/>
    <p:sldId id="1441" r:id="rId13"/>
    <p:sldId id="1435" r:id="rId14"/>
    <p:sldId id="812" r:id="rId15"/>
    <p:sldId id="577" r:id="rId16"/>
    <p:sldId id="1438" r:id="rId17"/>
    <p:sldId id="1444" r:id="rId18"/>
    <p:sldId id="1463" r:id="rId19"/>
    <p:sldId id="268" r:id="rId20"/>
    <p:sldId id="269" r:id="rId21"/>
    <p:sldId id="270" r:id="rId22"/>
    <p:sldId id="271" r:id="rId23"/>
    <p:sldId id="272" r:id="rId24"/>
    <p:sldId id="273" r:id="rId25"/>
  </p:sldIdLst>
  <p:sldSz cx="12192000" cy="6858000"/>
  <p:notesSz cx="6858000" cy="9144000"/>
  <p:defaultTextStyle>
    <a:defPPr>
      <a:defRPr lang="es-CO"/>
    </a:defPPr>
    <a:lvl1pPr marL="0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1pPr>
    <a:lvl2pPr marL="476903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2pPr>
    <a:lvl3pPr marL="953811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3pPr>
    <a:lvl4pPr marL="1430715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4pPr>
    <a:lvl5pPr marL="1907622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5pPr>
    <a:lvl6pPr marL="2384526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6pPr>
    <a:lvl7pPr marL="2861433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7pPr>
    <a:lvl8pPr marL="3338339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8pPr>
    <a:lvl9pPr marL="3815242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700D1F-B970-4433-A617-BA85EB77084D}">
          <p14:sldIdLst>
            <p14:sldId id="256"/>
            <p14:sldId id="1440"/>
            <p14:sldId id="1446"/>
            <p14:sldId id="1439"/>
            <p14:sldId id="1434"/>
            <p14:sldId id="1423"/>
            <p14:sldId id="1428"/>
            <p14:sldId id="1441"/>
            <p14:sldId id="1435"/>
            <p14:sldId id="812"/>
            <p14:sldId id="577"/>
            <p14:sldId id="1438"/>
            <p14:sldId id="1444"/>
            <p14:sldId id="1463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6063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5" orient="horz" pos="482" userDrawn="1">
          <p15:clr>
            <a:srgbClr val="A4A3A4"/>
          </p15:clr>
        </p15:guide>
        <p15:guide id="6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77"/>
    <a:srgbClr val="EF4C6E"/>
    <a:srgbClr val="00B0F0"/>
    <a:srgbClr val="71CEF0"/>
    <a:srgbClr val="FF7C1B"/>
    <a:srgbClr val="FFFFFF"/>
    <a:srgbClr val="0070C4"/>
    <a:srgbClr val="183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98B43-3FDA-42BB-9868-88BF4A35472D}" v="2" dt="2024-03-26T20:01:03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780" autoAdjust="0"/>
    <p:restoredTop sz="95535" autoAdjust="0"/>
  </p:normalViewPr>
  <p:slideViewPr>
    <p:cSldViewPr snapToGrid="0" snapToObjects="1">
      <p:cViewPr varScale="1">
        <p:scale>
          <a:sx n="92" d="100"/>
          <a:sy n="92" d="100"/>
        </p:scale>
        <p:origin x="67" y="120"/>
      </p:cViewPr>
      <p:guideLst>
        <p:guide orient="horz" pos="2409"/>
        <p:guide pos="6063"/>
        <p:guide orient="horz" pos="2704"/>
        <p:guide orient="horz" pos="1321"/>
        <p:guide orient="horz" pos="482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61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onso Lobato" userId="59a2fab16695f606" providerId="LiveId" clId="{A5D98B43-3FDA-42BB-9868-88BF4A35472D}"/>
    <pc:docChg chg="addSld delSld modSld sldOrd modSection">
      <pc:chgData name="Alfonso Lobato" userId="59a2fab16695f606" providerId="LiveId" clId="{A5D98B43-3FDA-42BB-9868-88BF4A35472D}" dt="2024-03-26T20:01:30.989" v="5" actId="729"/>
      <pc:docMkLst>
        <pc:docMk/>
      </pc:docMkLst>
      <pc:sldChg chg="add modTransition">
        <pc:chgData name="Alfonso Lobato" userId="59a2fab16695f606" providerId="LiveId" clId="{A5D98B43-3FDA-42BB-9868-88BF4A35472D}" dt="2024-03-26T20:01:03.054" v="1"/>
        <pc:sldMkLst>
          <pc:docMk/>
          <pc:sldMk cId="0" sldId="268"/>
        </pc:sldMkLst>
      </pc:sldChg>
      <pc:sldChg chg="add">
        <pc:chgData name="Alfonso Lobato" userId="59a2fab16695f606" providerId="LiveId" clId="{A5D98B43-3FDA-42BB-9868-88BF4A35472D}" dt="2024-03-26T20:00:40.766" v="0"/>
        <pc:sldMkLst>
          <pc:docMk/>
          <pc:sldMk cId="0" sldId="269"/>
        </pc:sldMkLst>
      </pc:sldChg>
      <pc:sldChg chg="add">
        <pc:chgData name="Alfonso Lobato" userId="59a2fab16695f606" providerId="LiveId" clId="{A5D98B43-3FDA-42BB-9868-88BF4A35472D}" dt="2024-03-26T20:00:40.766" v="0"/>
        <pc:sldMkLst>
          <pc:docMk/>
          <pc:sldMk cId="0" sldId="270"/>
        </pc:sldMkLst>
      </pc:sldChg>
      <pc:sldChg chg="add">
        <pc:chgData name="Alfonso Lobato" userId="59a2fab16695f606" providerId="LiveId" clId="{A5D98B43-3FDA-42BB-9868-88BF4A35472D}" dt="2024-03-26T20:00:40.766" v="0"/>
        <pc:sldMkLst>
          <pc:docMk/>
          <pc:sldMk cId="0" sldId="271"/>
        </pc:sldMkLst>
      </pc:sldChg>
      <pc:sldChg chg="add">
        <pc:chgData name="Alfonso Lobato" userId="59a2fab16695f606" providerId="LiveId" clId="{A5D98B43-3FDA-42BB-9868-88BF4A35472D}" dt="2024-03-26T20:00:40.766" v="0"/>
        <pc:sldMkLst>
          <pc:docMk/>
          <pc:sldMk cId="0" sldId="272"/>
        </pc:sldMkLst>
      </pc:sldChg>
      <pc:sldChg chg="add">
        <pc:chgData name="Alfonso Lobato" userId="59a2fab16695f606" providerId="LiveId" clId="{A5D98B43-3FDA-42BB-9868-88BF4A35472D}" dt="2024-03-26T20:00:40.766" v="0"/>
        <pc:sldMkLst>
          <pc:docMk/>
          <pc:sldMk cId="0" sldId="273"/>
        </pc:sldMkLst>
      </pc:sldChg>
      <pc:sldChg chg="del">
        <pc:chgData name="Alfonso Lobato" userId="59a2fab16695f606" providerId="LiveId" clId="{A5D98B43-3FDA-42BB-9868-88BF4A35472D}" dt="2024-03-26T20:01:18.072" v="4" actId="47"/>
        <pc:sldMkLst>
          <pc:docMk/>
          <pc:sldMk cId="3539919788" sldId="585"/>
        </pc:sldMkLst>
      </pc:sldChg>
      <pc:sldChg chg="del">
        <pc:chgData name="Alfonso Lobato" userId="59a2fab16695f606" providerId="LiveId" clId="{A5D98B43-3FDA-42BB-9868-88BF4A35472D}" dt="2024-03-26T20:01:18.072" v="4" actId="47"/>
        <pc:sldMkLst>
          <pc:docMk/>
          <pc:sldMk cId="3821024751" sldId="586"/>
        </pc:sldMkLst>
      </pc:sldChg>
      <pc:sldChg chg="del">
        <pc:chgData name="Alfonso Lobato" userId="59a2fab16695f606" providerId="LiveId" clId="{A5D98B43-3FDA-42BB-9868-88BF4A35472D}" dt="2024-03-26T20:01:18.072" v="4" actId="47"/>
        <pc:sldMkLst>
          <pc:docMk/>
          <pc:sldMk cId="1723825414" sldId="587"/>
        </pc:sldMkLst>
      </pc:sldChg>
      <pc:sldChg chg="del">
        <pc:chgData name="Alfonso Lobato" userId="59a2fab16695f606" providerId="LiveId" clId="{A5D98B43-3FDA-42BB-9868-88BF4A35472D}" dt="2024-03-26T20:01:18.072" v="4" actId="47"/>
        <pc:sldMkLst>
          <pc:docMk/>
          <pc:sldMk cId="2912482985" sldId="588"/>
        </pc:sldMkLst>
      </pc:sldChg>
      <pc:sldChg chg="del">
        <pc:chgData name="Alfonso Lobato" userId="59a2fab16695f606" providerId="LiveId" clId="{A5D98B43-3FDA-42BB-9868-88BF4A35472D}" dt="2024-03-26T20:01:18.072" v="4" actId="47"/>
        <pc:sldMkLst>
          <pc:docMk/>
          <pc:sldMk cId="1838724917" sldId="589"/>
        </pc:sldMkLst>
      </pc:sldChg>
      <pc:sldChg chg="del ord">
        <pc:chgData name="Alfonso Lobato" userId="59a2fab16695f606" providerId="LiveId" clId="{A5D98B43-3FDA-42BB-9868-88BF4A35472D}" dt="2024-03-26T20:01:18.072" v="4" actId="47"/>
        <pc:sldMkLst>
          <pc:docMk/>
          <pc:sldMk cId="433756870" sldId="850"/>
        </pc:sldMkLst>
      </pc:sldChg>
      <pc:sldChg chg="mod modShow">
        <pc:chgData name="Alfonso Lobato" userId="59a2fab16695f606" providerId="LiveId" clId="{A5D98B43-3FDA-42BB-9868-88BF4A35472D}" dt="2024-03-26T20:01:30.989" v="5" actId="729"/>
        <pc:sldMkLst>
          <pc:docMk/>
          <pc:sldMk cId="4034411502" sldId="14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A8322-2D1F-3A4F-B997-DCD20390A864}" type="datetimeFigureOut">
              <a:rPr lang="es-CO" smtClean="0"/>
              <a:t>26/03/2024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612AD-2BC5-374B-8E13-A03CCEB8D1D9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670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1pPr>
    <a:lvl2pPr marL="476903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2pPr>
    <a:lvl3pPr marL="953811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3pPr>
    <a:lvl4pPr marL="1430715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4pPr>
    <a:lvl5pPr marL="1907622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5pPr>
    <a:lvl6pPr marL="2384526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6pPr>
    <a:lvl7pPr marL="2861433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7pPr>
    <a:lvl8pPr marL="3338339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8pPr>
    <a:lvl9pPr marL="3815242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612AD-2BC5-374B-8E13-A03CCEB8D1D9}" type="slidenum">
              <a:rPr lang="es-CO" smtClean="0"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251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612AD-2BC5-374B-8E13-A03CCEB8D1D9}" type="slidenum">
              <a:rPr lang="es-CO" smtClean="0"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533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Y para lo que estamos aquí el día de hoy, les queremos presentar el NEGOCIO MULTINACIONAL EN LÍNEA DE XXXXXXX</a:t>
            </a:r>
          </a:p>
          <a:p>
            <a:r>
              <a:rPr lang="es-ES_tradnl" dirty="0"/>
              <a:t>Así es como se ve su navegador multinacional, como pueden ver, así está su nombre y actualmente ofrecemos estos servicios</a:t>
            </a:r>
          </a:p>
          <a:p>
            <a:r>
              <a:rPr lang="es-ES_tradnl" dirty="0"/>
              <a:t>Esta página es sumamente poderosa ya que le permite a XXXX hacer clientes SIN LÍMITE por los 29 países en los cuales tenemos servicios, sabiendo también que estamos en plena expansión a Latinoamérica y seguirá siendo abierta año con año.</a:t>
            </a:r>
          </a:p>
          <a:p>
            <a:r>
              <a:rPr lang="es-ES_tradnl" dirty="0"/>
              <a:t>Vamos a explorar el primer servicio muy rápidamente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5D689-BC4B-46A0-B3F2-AF076275C41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3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/>
            <a:r>
              <a:t>Por favor abran sus cámaras y micrófonos para tomarnos la foto del recuerdo y felicitar a XXXX por el lanzamiento de su negocio en línea.   Contacta a tu amigo para apoyarlo como clientes con todos tus servicios o si te interesa saber más sobre como lanzar tu propio negocio.</a:t>
            </a:r>
          </a:p>
          <a:p>
            <a:pPr defTabSz="914400"/>
            <a:endParaRPr/>
          </a:p>
          <a:p>
            <a:pPr defTabSz="914400"/>
            <a:r>
              <a:t>GRACIAS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/>
            <a:r>
              <a:t>Por favor abran sus cámaras y micrófonos para tomarnos la foto del recuerdo y felicitar a XXXX por el lanzamiento de su negocio en línea.   Contacta a tu amigo para apoyarlo como clientes con todos tus servicios o si te interesa saber más sobre como lanzar tu propio negocio.</a:t>
            </a:r>
          </a:p>
          <a:p>
            <a:pPr defTabSz="914400"/>
            <a:endParaRPr/>
          </a:p>
          <a:p>
            <a:pPr defTabSz="914400"/>
            <a:r>
              <a:t>GRACIAS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/>
            <a:r>
              <a:t>Por favor abran sus cámaras y micrófonos para tomarnos la foto del recuerdo y felicitar a XXXX por el lanzamiento de su negocio en línea.   Contacta a tu amigo para apoyarlo como clientes con todos tus servicios o si te interesa saber más sobre como lanzar tu propio negocio.</a:t>
            </a:r>
          </a:p>
          <a:p>
            <a:pPr defTabSz="914400"/>
            <a:endParaRPr/>
          </a:p>
          <a:p>
            <a:pPr defTabSz="914400"/>
            <a:r>
              <a:t>GRACIAS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E33AE-813F-763E-8C5C-5AD6089F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B204C5-0451-D3B3-799F-37F57FE8D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716A31-F75B-0AC3-B59B-32792FB54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16D28A-FF67-1501-C276-12632CEE8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6E231B-0FC2-19EC-F6D3-14D919B53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C606D8C-BD28-2D25-E78B-1EA57F72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26/03/2024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30FDD8-DFC8-97D3-1331-353FAA0C7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7D0E257-25C9-60BB-33E6-CD63CF3F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106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49DE27-B6F7-6F53-D396-A8DAA889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26/03/2024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53147C-3BA7-289A-F75C-24D5CA0EE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280411-C7A8-1219-E0B0-A4DBF534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9536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3C556-FAD8-6C58-9345-81BFFEBB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7DAC32-52CA-2DB7-78DF-8AF73F81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51B6-1D32-407C-92E6-99CF35692D53}" type="datetimeFigureOut">
              <a:rPr lang="es-MX" smtClean="0"/>
              <a:t>26/03/2024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A57036-785E-6F44-1EC9-98FEAD816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DD434B-BE69-5D87-0220-4FE48A72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130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1484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10101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 del título"/>
          <p:cNvSpPr txBox="1">
            <a:spLocks noGrp="1"/>
          </p:cNvSpPr>
          <p:nvPr>
            <p:ph type="title"/>
          </p:nvPr>
        </p:nvSpPr>
        <p:spPr>
          <a:xfrm>
            <a:off x="371475" y="3683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84463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68278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38200" indent="-2286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indent="-2286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57400" indent="-2286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667000" indent="-2286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Autor y fecha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3" cy="2324102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1219168">
              <a:lnSpc>
                <a:spcPct val="80000"/>
              </a:lnSpc>
              <a:defRPr sz="5800" b="1" spc="-116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Título de presentación</a:t>
            </a:r>
          </a:p>
        </p:txBody>
      </p:sp>
      <p:sp>
        <p:nvSpPr>
          <p:cNvPr id="47" name="Nivel de texto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Subtítulo de presentación</a:t>
            </a:r>
          </a:p>
        </p:txBody>
      </p:sp>
      <p:sp>
        <p:nvSpPr>
          <p:cNvPr id="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4665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C14E11-9D36-0B13-78DB-654B2D67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C177E0-F600-30F1-8C2C-5B240D9C1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0FEE04-026B-4D97-1373-62C4CE62D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851B6-1D32-407C-92E6-99CF35692D53}" type="datetimeFigureOut">
              <a:rPr lang="es-MX" smtClean="0"/>
              <a:t>26/03/2024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73839-B23D-7C60-0877-C0F442E75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79ADDB-2409-D723-063E-6B6DB3921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5DFF1-5FDB-4FAC-88EA-8E5B31FF2FA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21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80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venir Next LT Pro Demi"/>
          <a:ea typeface="Avenir Next LT Pro Demi"/>
          <a:cs typeface="Avenir Next LT Pro Demi"/>
          <a:sym typeface="Avenir Next LT Pro Dem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venir Next LT Pro"/>
          <a:ea typeface="Avenir Next LT Pro"/>
          <a:cs typeface="Avenir Next LT Pro"/>
          <a:sym typeface="Avenir Next LT Pro"/>
        </a:defRPr>
      </a:lvl9pPr>
    </p:bodyStyle>
    <p:otherStyle>
      <a:lvl1pPr marL="0" marR="0" indent="0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1pPr>
      <a:lvl2pPr marL="0" marR="0" indent="476903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2pPr>
      <a:lvl3pPr marL="0" marR="0" indent="953810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3pPr>
      <a:lvl4pPr marL="0" marR="0" indent="1430714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4pPr>
      <a:lvl5pPr marL="0" marR="0" indent="1907621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5pPr>
      <a:lvl6pPr marL="0" marR="0" indent="2384525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6pPr>
      <a:lvl7pPr marL="0" marR="0" indent="2861433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7pPr>
      <a:lvl8pPr marL="0" marR="0" indent="3338338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8pPr>
      <a:lvl9pPr marL="0" marR="0" indent="3815241" algn="r" defTabSz="9538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LT Pr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6.png"/><Relationship Id="rId7" Type="http://schemas.openxmlformats.org/officeDocument/2006/relationships/image" Target="../media/image1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7.png"/><Relationship Id="rId4" Type="http://schemas.openxmlformats.org/officeDocument/2006/relationships/image" Target="../media/image42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9.png"/><Relationship Id="rId7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adroTexto 7"/>
          <p:cNvSpPr txBox="1"/>
          <p:nvPr/>
        </p:nvSpPr>
        <p:spPr>
          <a:xfrm>
            <a:off x="1236343" y="5911041"/>
            <a:ext cx="97193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EF4C6E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t>Más</a:t>
            </a:r>
            <a:r>
              <a:rPr>
                <a:solidFill>
                  <a:srgbClr val="262626"/>
                </a:solidFill>
                <a:latin typeface="Avenir Next LT Pro"/>
                <a:ea typeface="Avenir Next LT Pro"/>
                <a:cs typeface="Avenir Next LT Pro"/>
                <a:sym typeface="Avenir Next LT Pro"/>
              </a:rPr>
              <a:t> servicios, </a:t>
            </a:r>
            <a:r>
              <a:t>más</a:t>
            </a:r>
            <a:r>
              <a:rPr>
                <a:solidFill>
                  <a:srgbClr val="262626"/>
                </a:solidFill>
                <a:latin typeface="Avenir Next LT Pro"/>
                <a:ea typeface="Avenir Next LT Pro"/>
                <a:cs typeface="Avenir Next LT Pro"/>
                <a:sym typeface="Avenir Next LT Pro"/>
              </a:rPr>
              <a:t> tecnología, </a:t>
            </a:r>
            <a:r>
              <a:t>más</a:t>
            </a:r>
            <a:r>
              <a:rPr>
                <a:solidFill>
                  <a:srgbClr val="262626"/>
                </a:solidFill>
                <a:latin typeface="Avenir Next LT Pro"/>
                <a:ea typeface="Avenir Next LT Pro"/>
                <a:cs typeface="Avenir Next LT Pro"/>
                <a:sym typeface="Avenir Next LT Pro"/>
              </a:rPr>
              <a:t> países</a:t>
            </a:r>
          </a:p>
        </p:txBody>
      </p:sp>
      <p:pic>
        <p:nvPicPr>
          <p:cNvPr id="58" name="Imagen 11" descr="Imagen 11"/>
          <p:cNvPicPr>
            <a:picLocks noChangeAspect="1"/>
          </p:cNvPicPr>
          <p:nvPr/>
        </p:nvPicPr>
        <p:blipFill>
          <a:blip r:embed="rId2"/>
          <a:srcRect l="20906" t="3489" r="18616"/>
          <a:stretch>
            <a:fillRect/>
          </a:stretch>
        </p:blipFill>
        <p:spPr>
          <a:xfrm>
            <a:off x="4436233" y="441651"/>
            <a:ext cx="3319533" cy="33108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" name="Grupo 18"/>
          <p:cNvGrpSpPr/>
          <p:nvPr/>
        </p:nvGrpSpPr>
        <p:grpSpPr>
          <a:xfrm>
            <a:off x="3524024" y="3837752"/>
            <a:ext cx="5189673" cy="471804"/>
            <a:chOff x="0" y="0"/>
            <a:chExt cx="5189671" cy="471803"/>
          </a:xfrm>
        </p:grpSpPr>
        <p:pic>
          <p:nvPicPr>
            <p:cNvPr id="59" name="Imagen 5" descr="Imagen 5"/>
            <p:cNvPicPr>
              <a:picLocks noChangeAspect="1"/>
            </p:cNvPicPr>
            <p:nvPr/>
          </p:nvPicPr>
          <p:blipFill>
            <a:blip r:embed="rId3"/>
            <a:srcRect b="21549"/>
            <a:stretch>
              <a:fillRect/>
            </a:stretch>
          </p:blipFill>
          <p:spPr>
            <a:xfrm>
              <a:off x="1908541" y="0"/>
              <a:ext cx="912456" cy="400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" name="CuadroTexto 1"/>
            <p:cNvSpPr txBox="1"/>
            <p:nvPr/>
          </p:nvSpPr>
          <p:spPr>
            <a:xfrm>
              <a:off x="0" y="100963"/>
              <a:ext cx="181654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>
                  <a:solidFill>
                    <a:srgbClr val="262626"/>
                  </a:solidFill>
                </a:defRPr>
              </a:lvl1pPr>
            </a:lstStyle>
            <a:p>
              <a:r>
                <a:t>Un proyecto de</a:t>
              </a:r>
            </a:p>
          </p:txBody>
        </p:sp>
        <p:pic>
          <p:nvPicPr>
            <p:cNvPr id="61" name="Imagen 14" descr="Imagen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8494" y="59193"/>
              <a:ext cx="1245819" cy="341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Imagen 17" descr="Imagen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1243" y="59194"/>
              <a:ext cx="798429" cy="341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" name="CuadroTexto 7"/>
          <p:cNvSpPr txBox="1"/>
          <p:nvPr/>
        </p:nvSpPr>
        <p:spPr>
          <a:xfrm>
            <a:off x="368448" y="4786374"/>
            <a:ext cx="11455104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solidFill>
                  <a:srgbClr val="262626"/>
                </a:solidFill>
              </a:defRPr>
            </a:pPr>
            <a:r>
              <a:t>EL PROYECTO DE </a:t>
            </a:r>
            <a:r>
              <a:rPr>
                <a:solidFill>
                  <a:srgbClr val="EF4C6E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rPr>
              <a:t>EXPANSIÓN MÁS GRANDE</a:t>
            </a:r>
            <a:endParaRPr>
              <a:latin typeface="Avenir Next LT Pro Demi"/>
              <a:ea typeface="Avenir Next LT Pro Demi"/>
              <a:cs typeface="Avenir Next LT Pro Demi"/>
              <a:sym typeface="Avenir Next LT Pro Demi"/>
            </a:endParaRPr>
          </a:p>
          <a:p>
            <a:pPr algn="ctr">
              <a:defRPr sz="3600">
                <a:solidFill>
                  <a:srgbClr val="262626"/>
                </a:solidFill>
              </a:defRPr>
            </a:pPr>
            <a:r>
              <a:t>EN LATINOAMÉRICA</a:t>
            </a:r>
          </a:p>
        </p:txBody>
      </p:sp>
      <p:pic>
        <p:nvPicPr>
          <p:cNvPr id="65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2">
            <a:extLst>
              <a:ext uri="{FF2B5EF4-FFF2-40B4-BE49-F238E27FC236}">
                <a16:creationId xmlns:a16="http://schemas.microsoft.com/office/drawing/2014/main" id="{23BAAC56-CB06-C673-4F97-5D219E71D583}"/>
              </a:ext>
            </a:extLst>
          </p:cNvPr>
          <p:cNvSpPr txBox="1"/>
          <p:nvPr/>
        </p:nvSpPr>
        <p:spPr>
          <a:xfrm>
            <a:off x="338913" y="335147"/>
            <a:ext cx="9382825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spc="300" dirty="0"/>
              <a:t>ABRE LA PUERTA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A TODA ESTA RIQUEZA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54887C4-B3DD-CF9B-044B-1816DF6D2AE8}"/>
              </a:ext>
            </a:extLst>
          </p:cNvPr>
          <p:cNvGrpSpPr/>
          <p:nvPr/>
        </p:nvGrpSpPr>
        <p:grpSpPr>
          <a:xfrm>
            <a:off x="2004534" y="3865886"/>
            <a:ext cx="8023445" cy="2639830"/>
            <a:chOff x="1622582" y="1186540"/>
            <a:chExt cx="8023445" cy="2639830"/>
          </a:xfrm>
        </p:grpSpPr>
        <p:pic>
          <p:nvPicPr>
            <p:cNvPr id="27" name="Imagen 26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C8DC54BD-0508-6D45-35C9-66C3B2511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429" r="19984"/>
            <a:stretch/>
          </p:blipFill>
          <p:spPr>
            <a:xfrm>
              <a:off x="1622582" y="1186540"/>
              <a:ext cx="4146099" cy="2639830"/>
            </a:xfrm>
            <a:prstGeom prst="rect">
              <a:avLst/>
            </a:prstGeom>
          </p:spPr>
        </p:pic>
        <p:sp>
          <p:nvSpPr>
            <p:cNvPr id="6" name="CuadroTexto 6">
              <a:extLst>
                <a:ext uri="{FF2B5EF4-FFF2-40B4-BE49-F238E27FC236}">
                  <a16:creationId xmlns:a16="http://schemas.microsoft.com/office/drawing/2014/main" id="{85D7D01A-7A40-44B4-AF33-5106CC0C73E0}"/>
                </a:ext>
              </a:extLst>
            </p:cNvPr>
            <p:cNvSpPr txBox="1"/>
            <p:nvPr/>
          </p:nvSpPr>
          <p:spPr>
            <a:xfrm>
              <a:off x="6275295" y="2244845"/>
              <a:ext cx="3370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 panose="020B0704020202020204" pitchFamily="34" charset="0"/>
                </a:rPr>
                <a:t>tunombre</a:t>
              </a:r>
              <a:r>
                <a:rPr kumimoji="0" lang="es-MX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.flashbl.com</a:t>
              </a:r>
            </a:p>
          </p:txBody>
        </p:sp>
      </p:grpSp>
      <p:sp>
        <p:nvSpPr>
          <p:cNvPr id="9" name="CuadroTexto 22">
            <a:extLst>
              <a:ext uri="{FF2B5EF4-FFF2-40B4-BE49-F238E27FC236}">
                <a16:creationId xmlns:a16="http://schemas.microsoft.com/office/drawing/2014/main" id="{7C696A97-0524-2EE2-C1B3-446A7BBB0541}"/>
              </a:ext>
            </a:extLst>
          </p:cNvPr>
          <p:cNvSpPr txBox="1"/>
          <p:nvPr/>
        </p:nvSpPr>
        <p:spPr>
          <a:xfrm>
            <a:off x="9753600" y="6336439"/>
            <a:ext cx="2415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* Pago inicial único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3EF0DA6-3540-F0AF-341F-ACBBD40AB40E}"/>
              </a:ext>
            </a:extLst>
          </p:cNvPr>
          <p:cNvGrpSpPr/>
          <p:nvPr/>
        </p:nvGrpSpPr>
        <p:grpSpPr>
          <a:xfrm>
            <a:off x="3996170" y="1326583"/>
            <a:ext cx="2670776" cy="2193855"/>
            <a:chOff x="1050369" y="4039804"/>
            <a:chExt cx="2670776" cy="2193855"/>
          </a:xfrm>
        </p:grpSpPr>
        <p:sp>
          <p:nvSpPr>
            <p:cNvPr id="14" name="CuadroTexto 21">
              <a:extLst>
                <a:ext uri="{FF2B5EF4-FFF2-40B4-BE49-F238E27FC236}">
                  <a16:creationId xmlns:a16="http://schemas.microsoft.com/office/drawing/2014/main" id="{1B3F2F3B-1D86-439C-8D98-1115618F13E8}"/>
                </a:ext>
              </a:extLst>
            </p:cNvPr>
            <p:cNvSpPr txBox="1"/>
            <p:nvPr/>
          </p:nvSpPr>
          <p:spPr>
            <a:xfrm>
              <a:off x="1050369" y="5341107"/>
              <a:ext cx="26707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$7,570.00 </a:t>
              </a:r>
              <a:r>
                <a:rPr kumimoji="0" lang="es-MX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MXN</a:t>
              </a:r>
              <a:endPara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" name="Imagen 17" descr="Icono, Gráfico circular&#10;&#10;Descripción generada automáticamente con confianza media">
              <a:extLst>
                <a:ext uri="{FF2B5EF4-FFF2-40B4-BE49-F238E27FC236}">
                  <a16:creationId xmlns:a16="http://schemas.microsoft.com/office/drawing/2014/main" id="{89D6FA7F-D6BB-F66C-ADFA-8445DCF8C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5757" y="4039804"/>
              <a:ext cx="1080000" cy="1080000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911CE23-3E5D-F8B2-FCAC-37426F41827D}"/>
              </a:ext>
            </a:extLst>
          </p:cNvPr>
          <p:cNvGrpSpPr/>
          <p:nvPr/>
        </p:nvGrpSpPr>
        <p:grpSpPr>
          <a:xfrm>
            <a:off x="365808" y="1367103"/>
            <a:ext cx="2670782" cy="2193855"/>
            <a:chOff x="4638817" y="4039804"/>
            <a:chExt cx="2670782" cy="2193855"/>
          </a:xfrm>
        </p:grpSpPr>
        <p:sp>
          <p:nvSpPr>
            <p:cNvPr id="12" name="CuadroTexto 19">
              <a:extLst>
                <a:ext uri="{FF2B5EF4-FFF2-40B4-BE49-F238E27FC236}">
                  <a16:creationId xmlns:a16="http://schemas.microsoft.com/office/drawing/2014/main" id="{56FF329B-2A1F-4C76-AFBF-F40980A57DBF}"/>
                </a:ext>
              </a:extLst>
            </p:cNvPr>
            <p:cNvSpPr txBox="1"/>
            <p:nvPr/>
          </p:nvSpPr>
          <p:spPr>
            <a:xfrm>
              <a:off x="4638817" y="5341107"/>
              <a:ext cx="26707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S/ 1,160.00 </a:t>
              </a:r>
              <a:r>
                <a:rPr kumimoji="0" lang="es-MX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PEN</a:t>
              </a:r>
              <a:endPara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Imagen 19" descr="Gráfico, Gráfico circular&#10;&#10;Descripción generada automáticamente">
              <a:extLst>
                <a:ext uri="{FF2B5EF4-FFF2-40B4-BE49-F238E27FC236}">
                  <a16:creationId xmlns:a16="http://schemas.microsoft.com/office/drawing/2014/main" id="{48FA318C-AFD6-391A-432C-DA8E24A5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4208" y="4039804"/>
              <a:ext cx="1080000" cy="1080000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CFBAA9C-D747-A65F-6C8A-F466C0CC0299}"/>
              </a:ext>
            </a:extLst>
          </p:cNvPr>
          <p:cNvGrpSpPr/>
          <p:nvPr/>
        </p:nvGrpSpPr>
        <p:grpSpPr>
          <a:xfrm>
            <a:off x="7804865" y="1446076"/>
            <a:ext cx="2772648" cy="2193855"/>
            <a:chOff x="8081403" y="4039804"/>
            <a:chExt cx="2772648" cy="2193855"/>
          </a:xfrm>
        </p:grpSpPr>
        <p:sp>
          <p:nvSpPr>
            <p:cNvPr id="15" name="CuadroTexto 22">
              <a:extLst>
                <a:ext uri="{FF2B5EF4-FFF2-40B4-BE49-F238E27FC236}">
                  <a16:creationId xmlns:a16="http://schemas.microsoft.com/office/drawing/2014/main" id="{1C331731-5177-4951-B2B1-813C02F97098}"/>
                </a:ext>
              </a:extLst>
            </p:cNvPr>
            <p:cNvSpPr txBox="1"/>
            <p:nvPr/>
          </p:nvSpPr>
          <p:spPr>
            <a:xfrm>
              <a:off x="8081403" y="5341107"/>
              <a:ext cx="27726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$1.160.000 </a:t>
              </a:r>
              <a:r>
                <a:rPr kumimoji="0" lang="es-MX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COP</a:t>
              </a:r>
              <a:endPara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Imagen 21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904777C-7245-626F-33B3-97B7F7F6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7727" y="4039804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9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244D0C0E-91C1-4FD9-BEE2-E056F79A9E80}"/>
              </a:ext>
            </a:extLst>
          </p:cNvPr>
          <p:cNvGrpSpPr/>
          <p:nvPr/>
        </p:nvGrpSpPr>
        <p:grpSpPr>
          <a:xfrm>
            <a:off x="1036838" y="625318"/>
            <a:ext cx="1199136" cy="1589759"/>
            <a:chOff x="3627491" y="2026838"/>
            <a:chExt cx="1498746" cy="1840422"/>
          </a:xfrm>
        </p:grpSpPr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F1526474-2CB0-4421-B56F-C535315D979D}"/>
                </a:ext>
              </a:extLst>
            </p:cNvPr>
            <p:cNvSpPr txBox="1"/>
            <p:nvPr/>
          </p:nvSpPr>
          <p:spPr>
            <a:xfrm>
              <a:off x="3627491" y="3176526"/>
              <a:ext cx="1498746" cy="69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7810">
                <a:defRPr/>
              </a:pPr>
              <a:r>
                <a:rPr lang="es-MX" sz="1650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Negocio en línea</a:t>
              </a:r>
            </a:p>
          </p:txBody>
        </p:sp>
        <p:pic>
          <p:nvPicPr>
            <p:cNvPr id="37" name="Gráfico 36" descr="Globo terráqueo: América con relleno sólido">
              <a:extLst>
                <a:ext uri="{FF2B5EF4-FFF2-40B4-BE49-F238E27FC236}">
                  <a16:creationId xmlns:a16="http://schemas.microsoft.com/office/drawing/2014/main" id="{08EEE856-0CC3-4B0E-8FB2-ED5EE7998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2480" y="2026838"/>
              <a:ext cx="1128769" cy="1128769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623D6E93-6F30-44D0-8F2E-710FA112FA71}"/>
              </a:ext>
            </a:extLst>
          </p:cNvPr>
          <p:cNvGrpSpPr/>
          <p:nvPr/>
        </p:nvGrpSpPr>
        <p:grpSpPr>
          <a:xfrm>
            <a:off x="7725271" y="662201"/>
            <a:ext cx="1565069" cy="1373997"/>
            <a:chOff x="4517048" y="4147050"/>
            <a:chExt cx="1956110" cy="1590642"/>
          </a:xfrm>
        </p:grpSpPr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A43396AF-68BA-487C-A3D8-C03FC3CCD7C6}"/>
                </a:ext>
              </a:extLst>
            </p:cNvPr>
            <p:cNvSpPr txBox="1"/>
            <p:nvPr/>
          </p:nvSpPr>
          <p:spPr>
            <a:xfrm>
              <a:off x="4517048" y="5336848"/>
              <a:ext cx="1956110" cy="400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7810">
                <a:defRPr/>
              </a:pPr>
              <a:r>
                <a:rPr lang="es-MX" sz="1650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Oficina virtual</a:t>
              </a:r>
            </a:p>
          </p:txBody>
        </p:sp>
        <p:pic>
          <p:nvPicPr>
            <p:cNvPr id="40" name="Gráfico 39" descr="Lista con relleno sólido">
              <a:extLst>
                <a:ext uri="{FF2B5EF4-FFF2-40B4-BE49-F238E27FC236}">
                  <a16:creationId xmlns:a16="http://schemas.microsoft.com/office/drawing/2014/main" id="{A03D8F23-D2DC-4D05-B188-59BFBDE8F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0719" y="4147050"/>
              <a:ext cx="1128769" cy="1128769"/>
            </a:xfrm>
            <a:prstGeom prst="rect">
              <a:avLst/>
            </a:prstGeom>
          </p:spPr>
        </p:pic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2C0DB97E-5606-494B-8FAC-76FF0DC1490B}"/>
              </a:ext>
            </a:extLst>
          </p:cNvPr>
          <p:cNvGrpSpPr/>
          <p:nvPr/>
        </p:nvGrpSpPr>
        <p:grpSpPr>
          <a:xfrm>
            <a:off x="5671763" y="613573"/>
            <a:ext cx="1683563" cy="1612898"/>
            <a:chOff x="6198648" y="1948267"/>
            <a:chExt cx="2104212" cy="1867212"/>
          </a:xfrm>
        </p:grpSpPr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5FEB9FAA-B715-4584-A545-A70413873CB1}"/>
                </a:ext>
              </a:extLst>
            </p:cNvPr>
            <p:cNvSpPr txBox="1"/>
            <p:nvPr/>
          </p:nvSpPr>
          <p:spPr>
            <a:xfrm>
              <a:off x="6198648" y="3124745"/>
              <a:ext cx="2104212" cy="69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7810">
                <a:defRPr/>
              </a:pPr>
              <a:r>
                <a:rPr lang="es-MX" sz="1650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Soporte para cliente y socios</a:t>
              </a:r>
            </a:p>
          </p:txBody>
        </p:sp>
        <p:pic>
          <p:nvPicPr>
            <p:cNvPr id="43" name="Gráfico 42" descr="Reseña de cliente con relleno sólido">
              <a:extLst>
                <a:ext uri="{FF2B5EF4-FFF2-40B4-BE49-F238E27FC236}">
                  <a16:creationId xmlns:a16="http://schemas.microsoft.com/office/drawing/2014/main" id="{20B613EB-66D3-450C-A60C-C963416D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86369" y="1948267"/>
              <a:ext cx="1128769" cy="1128769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DB7F4E9-BE07-605A-2887-74DC1583329E}"/>
              </a:ext>
            </a:extLst>
          </p:cNvPr>
          <p:cNvGrpSpPr/>
          <p:nvPr/>
        </p:nvGrpSpPr>
        <p:grpSpPr>
          <a:xfrm>
            <a:off x="5775955" y="2908609"/>
            <a:ext cx="2213390" cy="2027466"/>
            <a:chOff x="8991746" y="3431743"/>
            <a:chExt cx="2213390" cy="2027466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A8ABF0F-6544-BBFB-42BC-F552C4FCC372}"/>
                </a:ext>
              </a:extLst>
            </p:cNvPr>
            <p:cNvSpPr txBox="1"/>
            <p:nvPr/>
          </p:nvSpPr>
          <p:spPr>
            <a:xfrm>
              <a:off x="8991746" y="4535879"/>
              <a:ext cx="22133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5621">
                <a:defRPr/>
              </a:pPr>
              <a:r>
                <a:rPr lang="es-MX" sz="1800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Sistema probado y comprobado de éxito</a:t>
              </a:r>
            </a:p>
          </p:txBody>
        </p:sp>
        <p:pic>
          <p:nvPicPr>
            <p:cNvPr id="6" name="Gráfico 5" descr="Brújula con relleno sólido">
              <a:extLst>
                <a:ext uri="{FF2B5EF4-FFF2-40B4-BE49-F238E27FC236}">
                  <a16:creationId xmlns:a16="http://schemas.microsoft.com/office/drawing/2014/main" id="{54ECAF71-7B0F-9C08-E4A1-80504F59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593154" y="3431743"/>
              <a:ext cx="1010573" cy="1010573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1F1AF4DE-2F6E-20CB-416E-4E1D0AF6AE7C}"/>
              </a:ext>
            </a:extLst>
          </p:cNvPr>
          <p:cNvGrpSpPr/>
          <p:nvPr/>
        </p:nvGrpSpPr>
        <p:grpSpPr>
          <a:xfrm>
            <a:off x="3079164" y="2948801"/>
            <a:ext cx="2250718" cy="1719609"/>
            <a:chOff x="3965295" y="3449334"/>
            <a:chExt cx="2250718" cy="1719609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CBF6A45-BD95-8DFC-50D0-0C1D0DF0F76D}"/>
                </a:ext>
              </a:extLst>
            </p:cNvPr>
            <p:cNvSpPr txBox="1"/>
            <p:nvPr/>
          </p:nvSpPr>
          <p:spPr>
            <a:xfrm>
              <a:off x="3965295" y="4522612"/>
              <a:ext cx="2250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5621">
                <a:defRPr/>
              </a:pPr>
              <a:r>
                <a:rPr lang="es-MX" sz="1800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Entrenamientos en línea y presenciales</a:t>
              </a:r>
            </a:p>
          </p:txBody>
        </p:sp>
        <p:pic>
          <p:nvPicPr>
            <p:cNvPr id="9" name="Gráfico 8" descr="Aprendizaje remoto de idioma con relleno sólido">
              <a:extLst>
                <a:ext uri="{FF2B5EF4-FFF2-40B4-BE49-F238E27FC236}">
                  <a16:creationId xmlns:a16="http://schemas.microsoft.com/office/drawing/2014/main" id="{A3D05192-BC98-F4D6-D4B6-38D2A754C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85368" y="3449334"/>
              <a:ext cx="1010573" cy="1010574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06E1F49-09B2-50BF-A319-A3462F7398B6}"/>
              </a:ext>
            </a:extLst>
          </p:cNvPr>
          <p:cNvGrpSpPr/>
          <p:nvPr/>
        </p:nvGrpSpPr>
        <p:grpSpPr>
          <a:xfrm>
            <a:off x="382373" y="2908609"/>
            <a:ext cx="2250718" cy="2026158"/>
            <a:chOff x="1160688" y="3410000"/>
            <a:chExt cx="2250718" cy="2026158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4D39F84-63B4-B7F2-44C7-3791B5B5030D}"/>
                </a:ext>
              </a:extLst>
            </p:cNvPr>
            <p:cNvSpPr txBox="1"/>
            <p:nvPr/>
          </p:nvSpPr>
          <p:spPr>
            <a:xfrm>
              <a:off x="1160688" y="4512828"/>
              <a:ext cx="22507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5621">
                <a:defRPr/>
              </a:pPr>
              <a:r>
                <a:rPr lang="es-MX" sz="1800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Formación empresarial y alto liderazgo</a:t>
              </a:r>
            </a:p>
          </p:txBody>
        </p:sp>
        <p:pic>
          <p:nvPicPr>
            <p:cNvPr id="12" name="Gráfico 11" descr="Aula de clases con relleno sólido">
              <a:extLst>
                <a:ext uri="{FF2B5EF4-FFF2-40B4-BE49-F238E27FC236}">
                  <a16:creationId xmlns:a16="http://schemas.microsoft.com/office/drawing/2014/main" id="{93FCA51F-7173-888E-267E-95A561672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80761" y="3410000"/>
              <a:ext cx="1010573" cy="1010574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45EAC08A-2680-DB66-C26F-A0F324210A0F}"/>
              </a:ext>
            </a:extLst>
          </p:cNvPr>
          <p:cNvGrpSpPr/>
          <p:nvPr/>
        </p:nvGrpSpPr>
        <p:grpSpPr>
          <a:xfrm>
            <a:off x="8435417" y="2926657"/>
            <a:ext cx="3374210" cy="2007999"/>
            <a:chOff x="8449195" y="3111785"/>
            <a:chExt cx="3374210" cy="2007999"/>
          </a:xfrm>
        </p:grpSpPr>
        <p:pic>
          <p:nvPicPr>
            <p:cNvPr id="46" name="Gráfico 45" descr="Apretón de manos con relleno sólido">
              <a:extLst>
                <a:ext uri="{FF2B5EF4-FFF2-40B4-BE49-F238E27FC236}">
                  <a16:creationId xmlns:a16="http://schemas.microsoft.com/office/drawing/2014/main" id="{B590A76E-CA83-4158-9F7D-5FFA7D117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608196" y="3111785"/>
              <a:ext cx="1056207" cy="1056207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919AD59-544D-9641-AD95-8E4D9AFB8E12}"/>
                </a:ext>
              </a:extLst>
            </p:cNvPr>
            <p:cNvSpPr txBox="1"/>
            <p:nvPr/>
          </p:nvSpPr>
          <p:spPr>
            <a:xfrm>
              <a:off x="8449195" y="4196454"/>
              <a:ext cx="3374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dirty="0"/>
                <a:t>Negocio Internacional</a:t>
              </a:r>
            </a:p>
            <a:p>
              <a:pPr algn="ctr"/>
              <a:r>
                <a:rPr lang="es-MX" sz="1800" dirty="0"/>
                <a:t>Trasferible, vendible y </a:t>
              </a:r>
              <a:r>
                <a:rPr lang="es-MX" sz="1800" dirty="0">
                  <a:latin typeface="+mj-lt"/>
                </a:rPr>
                <a:t>heredable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1BFE51E-FC6D-D466-BE89-7EEF8C2A9CDB}"/>
              </a:ext>
            </a:extLst>
          </p:cNvPr>
          <p:cNvSpPr txBox="1"/>
          <p:nvPr/>
        </p:nvSpPr>
        <p:spPr>
          <a:xfrm>
            <a:off x="701040" y="5671646"/>
            <a:ext cx="1078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</a:t>
            </a:r>
            <a:r>
              <a:rPr lang="es-MX" sz="3200" dirty="0">
                <a:solidFill>
                  <a:srgbClr val="EF4C6E"/>
                </a:solidFill>
                <a:latin typeface="+mj-lt"/>
              </a:rPr>
              <a:t>PROPIO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NEGOCIO, PERO </a:t>
            </a:r>
            <a:r>
              <a:rPr lang="es-MX" sz="3200" dirty="0">
                <a:solidFill>
                  <a:srgbClr val="00B0F0"/>
                </a:solidFill>
                <a:latin typeface="+mj-lt"/>
              </a:rPr>
              <a:t>NUNCA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ESTARÁS </a:t>
            </a:r>
            <a:r>
              <a:rPr lang="es-MX" sz="3200" dirty="0">
                <a:solidFill>
                  <a:srgbClr val="00B0F0"/>
                </a:solidFill>
                <a:latin typeface="+mj-lt"/>
              </a:rPr>
              <a:t>SOLO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73034B7-D84E-28E5-1348-7A7689AD7DE8}"/>
              </a:ext>
            </a:extLst>
          </p:cNvPr>
          <p:cNvGrpSpPr/>
          <p:nvPr/>
        </p:nvGrpSpPr>
        <p:grpSpPr>
          <a:xfrm>
            <a:off x="3292447" y="579593"/>
            <a:ext cx="1485828" cy="1613771"/>
            <a:chOff x="2440937" y="2476558"/>
            <a:chExt cx="1737691" cy="1748126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1B52638-51AA-F508-AA02-7107811931D5}"/>
                </a:ext>
              </a:extLst>
            </p:cNvPr>
            <p:cNvSpPr txBox="1"/>
            <p:nvPr/>
          </p:nvSpPr>
          <p:spPr>
            <a:xfrm>
              <a:off x="2440937" y="3578353"/>
              <a:ext cx="1737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7810">
                <a:defRPr/>
              </a:pPr>
              <a:r>
                <a:rPr lang="es-MX" sz="1650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Herramientas de marketing</a:t>
              </a:r>
            </a:p>
          </p:txBody>
        </p:sp>
        <p:pic>
          <p:nvPicPr>
            <p:cNvPr id="19" name="Gráfico 18" descr="Presentación con elemento multimedia con relleno sólido">
              <a:extLst>
                <a:ext uri="{FF2B5EF4-FFF2-40B4-BE49-F238E27FC236}">
                  <a16:creationId xmlns:a16="http://schemas.microsoft.com/office/drawing/2014/main" id="{FFB9A17E-6658-7E25-3360-78135562E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781602" y="2476558"/>
              <a:ext cx="1056360" cy="1056360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9CD285A-4BCD-359E-5762-B171D512A36A}"/>
              </a:ext>
            </a:extLst>
          </p:cNvPr>
          <p:cNvGrpSpPr/>
          <p:nvPr/>
        </p:nvGrpSpPr>
        <p:grpSpPr>
          <a:xfrm>
            <a:off x="9610935" y="555854"/>
            <a:ext cx="1880025" cy="1851038"/>
            <a:chOff x="7671592" y="865174"/>
            <a:chExt cx="1880025" cy="1851038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E282C37-6E86-5F1C-08AE-6C7D48684963}"/>
                </a:ext>
              </a:extLst>
            </p:cNvPr>
            <p:cNvSpPr txBox="1"/>
            <p:nvPr/>
          </p:nvSpPr>
          <p:spPr>
            <a:xfrm>
              <a:off x="7671592" y="1863846"/>
              <a:ext cx="1880025" cy="85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27810">
                <a:defRPr/>
              </a:pPr>
              <a:r>
                <a:rPr lang="es-MX" sz="1650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Promoción de múltiples marcas y servicios</a:t>
              </a:r>
            </a:p>
          </p:txBody>
        </p:sp>
        <p:pic>
          <p:nvPicPr>
            <p:cNvPr id="21" name="Gráfico 20" descr="Marketing con relleno sólido">
              <a:extLst>
                <a:ext uri="{FF2B5EF4-FFF2-40B4-BE49-F238E27FC236}">
                  <a16:creationId xmlns:a16="http://schemas.microsoft.com/office/drawing/2014/main" id="{0BD5CAE2-BCA2-C199-17A7-AB158757F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11103" y="865174"/>
              <a:ext cx="1001002" cy="1001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389FB-AB52-A328-D11F-1F520BF39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20" y="158750"/>
            <a:ext cx="10515600" cy="949581"/>
          </a:xfrm>
        </p:spPr>
        <p:txBody>
          <a:bodyPr>
            <a:normAutofit/>
          </a:bodyPr>
          <a:lstStyle/>
          <a:p>
            <a:r>
              <a:rPr lang="es-MX" sz="3200" spc="300" dirty="0">
                <a:latin typeface="+mn-lt"/>
              </a:rPr>
              <a:t>RECUPERANDO </a:t>
            </a:r>
            <a:r>
              <a:rPr lang="es-MX" sz="3200" spc="300" dirty="0">
                <a:solidFill>
                  <a:srgbClr val="EF4C6E"/>
                </a:solidFill>
              </a:rPr>
              <a:t>TU INVERSIÓN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6D0E06B0-8B37-05A1-FF84-E2A473366BEB}"/>
              </a:ext>
            </a:extLst>
          </p:cNvPr>
          <p:cNvGrpSpPr/>
          <p:nvPr/>
        </p:nvGrpSpPr>
        <p:grpSpPr>
          <a:xfrm>
            <a:off x="371475" y="1398056"/>
            <a:ext cx="5677320" cy="5166077"/>
            <a:chOff x="371475" y="1398056"/>
            <a:chExt cx="5677320" cy="5166077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51588A8-0824-6C59-7843-7C248F36FE5D}"/>
                </a:ext>
              </a:extLst>
            </p:cNvPr>
            <p:cNvSpPr txBox="1"/>
            <p:nvPr/>
          </p:nvSpPr>
          <p:spPr>
            <a:xfrm>
              <a:off x="371475" y="1398056"/>
              <a:ext cx="5416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BONO DE </a:t>
              </a:r>
              <a:r>
                <a:rPr lang="es-MX" sz="2800" spc="300" dirty="0">
                  <a:solidFill>
                    <a:srgbClr val="EF4C6E"/>
                  </a:solidFill>
                  <a:latin typeface="+mj-lt"/>
                </a:rPr>
                <a:t>INICIO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6CA224E-C8A0-8874-CB50-62342DF800DA}"/>
                </a:ext>
              </a:extLst>
            </p:cNvPr>
            <p:cNvSpPr txBox="1"/>
            <p:nvPr/>
          </p:nvSpPr>
          <p:spPr>
            <a:xfrm>
              <a:off x="371475" y="2080009"/>
              <a:ext cx="56773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>
                  <a:solidFill>
                    <a:srgbClr val="00B0F0"/>
                  </a:solidFill>
                </a:rPr>
                <a:t>Conecta</a:t>
              </a:r>
              <a:r>
                <a:rPr lang="es-MX" sz="2000" dirty="0"/>
                <a:t> tus primeros </a:t>
              </a:r>
              <a:r>
                <a:rPr lang="es-MX" sz="2000" dirty="0">
                  <a:solidFill>
                    <a:srgbClr val="00B0F0"/>
                  </a:solidFill>
                </a:rPr>
                <a:t>5 servicios </a:t>
              </a:r>
              <a:r>
                <a:rPr lang="es-MX" sz="2000" dirty="0"/>
                <a:t>y ayuda a </a:t>
              </a:r>
            </a:p>
            <a:p>
              <a:r>
                <a:rPr lang="es-MX" sz="2000" dirty="0"/>
                <a:t>2 personas a conectar sus primeros 5 servicios.</a:t>
              </a:r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A71B4554-DB8A-9BD0-E5C5-CEE63B8DA16E}"/>
                </a:ext>
              </a:extLst>
            </p:cNvPr>
            <p:cNvGrpSpPr/>
            <p:nvPr/>
          </p:nvGrpSpPr>
          <p:grpSpPr>
            <a:xfrm>
              <a:off x="857928" y="3085574"/>
              <a:ext cx="4084668" cy="745935"/>
              <a:chOff x="857928" y="3085574"/>
              <a:chExt cx="4084668" cy="745935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345DE90-1CD4-ECDC-FE00-6D1329157D6E}"/>
                  </a:ext>
                </a:extLst>
              </p:cNvPr>
              <p:cNvSpPr txBox="1"/>
              <p:nvPr/>
            </p:nvSpPr>
            <p:spPr>
              <a:xfrm flipH="1">
                <a:off x="1876221" y="3227709"/>
                <a:ext cx="30663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$1,600,000</a:t>
                </a:r>
              </a:p>
            </p:txBody>
          </p:sp>
          <p:pic>
            <p:nvPicPr>
              <p:cNvPr id="17" name="Imagen 16" descr="Gráfico, Gráfico circular&#10;&#10;Descripción generada automáticamente">
                <a:extLst>
                  <a:ext uri="{FF2B5EF4-FFF2-40B4-BE49-F238E27FC236}">
                    <a16:creationId xmlns:a16="http://schemas.microsoft.com/office/drawing/2014/main" id="{AFA12DA5-1248-2450-D627-F28189B4D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57928" y="3085574"/>
                <a:ext cx="756000" cy="745935"/>
              </a:xfrm>
              <a:prstGeom prst="rect">
                <a:avLst/>
              </a:prstGeom>
            </p:spPr>
          </p:pic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F8E9D3BC-2268-2B00-4F54-26CFD2DC7C96}"/>
                </a:ext>
              </a:extLst>
            </p:cNvPr>
            <p:cNvGrpSpPr/>
            <p:nvPr/>
          </p:nvGrpSpPr>
          <p:grpSpPr>
            <a:xfrm>
              <a:off x="857928" y="4145910"/>
              <a:ext cx="3631805" cy="781456"/>
              <a:chOff x="857928" y="4217693"/>
              <a:chExt cx="3631805" cy="781456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E6850A6A-F16D-3842-CD29-75C7FF8CDAE8}"/>
                  </a:ext>
                </a:extLst>
              </p:cNvPr>
              <p:cNvSpPr txBox="1"/>
              <p:nvPr/>
            </p:nvSpPr>
            <p:spPr>
              <a:xfrm flipH="1">
                <a:off x="1876221" y="4377589"/>
                <a:ext cx="26135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$8,000</a:t>
                </a:r>
              </a:p>
            </p:txBody>
          </p:sp>
          <p:pic>
            <p:nvPicPr>
              <p:cNvPr id="19" name="Imagen 18" descr="Logotipo&#10;&#10;Descripción generada automáticamente con confianza media">
                <a:extLst>
                  <a:ext uri="{FF2B5EF4-FFF2-40B4-BE49-F238E27FC236}">
                    <a16:creationId xmlns:a16="http://schemas.microsoft.com/office/drawing/2014/main" id="{44FE814D-9593-6388-5740-78A9CF08A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857928" y="4217693"/>
                <a:ext cx="792000" cy="781456"/>
              </a:xfrm>
              <a:prstGeom prst="rect">
                <a:avLst/>
              </a:prstGeom>
            </p:spPr>
          </p:pic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15DAA26D-B556-1345-1AA4-AD110EA717F0}"/>
                </a:ext>
              </a:extLst>
            </p:cNvPr>
            <p:cNvGrpSpPr/>
            <p:nvPr/>
          </p:nvGrpSpPr>
          <p:grpSpPr>
            <a:xfrm>
              <a:off x="857928" y="5241768"/>
              <a:ext cx="4084667" cy="710414"/>
              <a:chOff x="857928" y="5241768"/>
              <a:chExt cx="4084667" cy="710414"/>
            </a:xfrm>
          </p:grpSpPr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937E7D1D-ADA6-B8F5-20B7-9355499700B0}"/>
                  </a:ext>
                </a:extLst>
              </p:cNvPr>
              <p:cNvSpPr txBox="1"/>
              <p:nvPr/>
            </p:nvSpPr>
            <p:spPr>
              <a:xfrm flipH="1">
                <a:off x="1876221" y="5366143"/>
                <a:ext cx="3066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S/1, 600</a:t>
                </a:r>
              </a:p>
            </p:txBody>
          </p:sp>
          <p:pic>
            <p:nvPicPr>
              <p:cNvPr id="21" name="Imagen 20" descr="Gráfico, Gráfico circular&#10;&#10;Descripción generada automáticamente con confianza media">
                <a:extLst>
                  <a:ext uri="{FF2B5EF4-FFF2-40B4-BE49-F238E27FC236}">
                    <a16:creationId xmlns:a16="http://schemas.microsoft.com/office/drawing/2014/main" id="{E8301A66-AC8B-1C56-09BB-F6CF8B506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857928" y="5241768"/>
                <a:ext cx="720000" cy="710414"/>
              </a:xfrm>
              <a:prstGeom prst="rect">
                <a:avLst/>
              </a:prstGeom>
            </p:spPr>
          </p:pic>
        </p:grp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0CA84F2-7BF6-E957-154E-7033EC53D75C}"/>
                </a:ext>
              </a:extLst>
            </p:cNvPr>
            <p:cNvSpPr txBox="1"/>
            <p:nvPr/>
          </p:nvSpPr>
          <p:spPr>
            <a:xfrm>
              <a:off x="371475" y="6194801"/>
              <a:ext cx="5677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 tu primer mes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D05E786-A6D6-EA9C-D7A0-F85A04F798FF}"/>
              </a:ext>
            </a:extLst>
          </p:cNvPr>
          <p:cNvGrpSpPr/>
          <p:nvPr/>
        </p:nvGrpSpPr>
        <p:grpSpPr>
          <a:xfrm>
            <a:off x="6289954" y="1398056"/>
            <a:ext cx="5677320" cy="5166077"/>
            <a:chOff x="6289954" y="1398056"/>
            <a:chExt cx="5677320" cy="5166077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091A3209-40A3-6FC5-EFBE-C83E9476366D}"/>
                </a:ext>
              </a:extLst>
            </p:cNvPr>
            <p:cNvSpPr txBox="1"/>
            <p:nvPr/>
          </p:nvSpPr>
          <p:spPr>
            <a:xfrm>
              <a:off x="6535706" y="1398056"/>
              <a:ext cx="5416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BONOS DE </a:t>
              </a:r>
              <a:r>
                <a:rPr lang="es-MX" sz="2800" spc="300" dirty="0">
                  <a:solidFill>
                    <a:srgbClr val="EF4C6E"/>
                  </a:solidFill>
                  <a:latin typeface="+mj-lt"/>
                </a:rPr>
                <a:t>CRECIMIENTO</a:t>
              </a:r>
            </a:p>
          </p:txBody>
        </p: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48D444D0-C5BB-2FA9-DD18-6068A6749708}"/>
                </a:ext>
              </a:extLst>
            </p:cNvPr>
            <p:cNvGrpSpPr/>
            <p:nvPr/>
          </p:nvGrpSpPr>
          <p:grpSpPr>
            <a:xfrm>
              <a:off x="6889405" y="3085574"/>
              <a:ext cx="4084668" cy="745935"/>
              <a:chOff x="6889405" y="3085574"/>
              <a:chExt cx="4084668" cy="745935"/>
            </a:xfrm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4669584F-FFF2-AE4C-0395-195636997F99}"/>
                  </a:ext>
                </a:extLst>
              </p:cNvPr>
              <p:cNvSpPr txBox="1"/>
              <p:nvPr/>
            </p:nvSpPr>
            <p:spPr>
              <a:xfrm flipH="1">
                <a:off x="7907698" y="3227709"/>
                <a:ext cx="30663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Más de $52,000,000</a:t>
                </a:r>
              </a:p>
            </p:txBody>
          </p:sp>
          <p:pic>
            <p:nvPicPr>
              <p:cNvPr id="7" name="Imagen 6" descr="Gráfico, Gráfico circular&#10;&#10;Descripción generada automáticamente">
                <a:extLst>
                  <a:ext uri="{FF2B5EF4-FFF2-40B4-BE49-F238E27FC236}">
                    <a16:creationId xmlns:a16="http://schemas.microsoft.com/office/drawing/2014/main" id="{1E907B4C-FC01-2D92-5722-9CBBE5A86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889405" y="3085574"/>
                <a:ext cx="756000" cy="745935"/>
              </a:xfrm>
              <a:prstGeom prst="rect">
                <a:avLst/>
              </a:prstGeom>
            </p:spPr>
          </p:pic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1AB274B0-9FC8-79BF-8624-AC9B1136DECB}"/>
                </a:ext>
              </a:extLst>
            </p:cNvPr>
            <p:cNvGrpSpPr/>
            <p:nvPr/>
          </p:nvGrpSpPr>
          <p:grpSpPr>
            <a:xfrm>
              <a:off x="6889405" y="4145910"/>
              <a:ext cx="3631805" cy="781456"/>
              <a:chOff x="6889405" y="4217693"/>
              <a:chExt cx="3631805" cy="781456"/>
            </a:xfrm>
          </p:grpSpPr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CE75F1A-3405-7B68-A8B7-EA646E0A00B0}"/>
                  </a:ext>
                </a:extLst>
              </p:cNvPr>
              <p:cNvSpPr txBox="1"/>
              <p:nvPr/>
            </p:nvSpPr>
            <p:spPr>
              <a:xfrm flipH="1">
                <a:off x="7907698" y="4377589"/>
                <a:ext cx="26135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Más de $275,000</a:t>
                </a:r>
              </a:p>
            </p:txBody>
          </p:sp>
          <p:pic>
            <p:nvPicPr>
              <p:cNvPr id="8" name="Imagen 7" descr="Logotipo&#10;&#10;Descripción generada automáticamente con confianza media">
                <a:extLst>
                  <a:ext uri="{FF2B5EF4-FFF2-40B4-BE49-F238E27FC236}">
                    <a16:creationId xmlns:a16="http://schemas.microsoft.com/office/drawing/2014/main" id="{CD86766B-7EA2-BCEA-CDBD-2EEC4F176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6889405" y="4217693"/>
                <a:ext cx="792000" cy="781456"/>
              </a:xfrm>
              <a:prstGeom prst="rect">
                <a:avLst/>
              </a:prstGeom>
            </p:spPr>
          </p:pic>
        </p:grp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0E6BF0E0-4785-CFAA-829E-4B317EECA6C2}"/>
                </a:ext>
              </a:extLst>
            </p:cNvPr>
            <p:cNvGrpSpPr/>
            <p:nvPr/>
          </p:nvGrpSpPr>
          <p:grpSpPr>
            <a:xfrm>
              <a:off x="6889405" y="5241768"/>
              <a:ext cx="4084667" cy="710414"/>
              <a:chOff x="6889405" y="5241768"/>
              <a:chExt cx="4084667" cy="710414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2452550-5A32-A855-0341-B9BC05542490}"/>
                  </a:ext>
                </a:extLst>
              </p:cNvPr>
              <p:cNvSpPr txBox="1"/>
              <p:nvPr/>
            </p:nvSpPr>
            <p:spPr>
              <a:xfrm flipH="1">
                <a:off x="7907698" y="5366143"/>
                <a:ext cx="3066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Más de S/52,000</a:t>
                </a:r>
              </a:p>
            </p:txBody>
          </p:sp>
          <p:pic>
            <p:nvPicPr>
              <p:cNvPr id="9" name="Imagen 8" descr="Gráfico, Gráfico circular&#10;&#10;Descripción generada automáticamente con confianza media">
                <a:extLst>
                  <a:ext uri="{FF2B5EF4-FFF2-40B4-BE49-F238E27FC236}">
                    <a16:creationId xmlns:a16="http://schemas.microsoft.com/office/drawing/2014/main" id="{65A3D5B9-8D42-BD98-3F62-0709E12FC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6889405" y="5241768"/>
                <a:ext cx="720000" cy="710414"/>
              </a:xfrm>
              <a:prstGeom prst="rect">
                <a:avLst/>
              </a:prstGeom>
            </p:spPr>
          </p:pic>
        </p:grp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6F6CE69-1416-741E-2B6C-96A8131A9167}"/>
                </a:ext>
              </a:extLst>
            </p:cNvPr>
            <p:cNvSpPr txBox="1"/>
            <p:nvPr/>
          </p:nvSpPr>
          <p:spPr>
            <a:xfrm>
              <a:off x="6535706" y="2211001"/>
              <a:ext cx="4899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Comienza a </a:t>
              </a:r>
              <a:r>
                <a:rPr lang="es-MX" sz="2000" dirty="0">
                  <a:solidFill>
                    <a:srgbClr val="00B0F0"/>
                  </a:solidFill>
                </a:rPr>
                <a:t>construir</a:t>
              </a:r>
              <a:r>
                <a:rPr lang="es-MX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una organización.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3AC9430-1864-80CE-31CA-6C15A87F85E1}"/>
                </a:ext>
              </a:extLst>
            </p:cNvPr>
            <p:cNvSpPr txBox="1"/>
            <p:nvPr/>
          </p:nvSpPr>
          <p:spPr>
            <a:xfrm>
              <a:off x="6289954" y="6194801"/>
              <a:ext cx="5677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 tu primer año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2B9565B1-8FA3-D30C-A74D-E681DF9FE767}"/>
              </a:ext>
            </a:extLst>
          </p:cNvPr>
          <p:cNvSpPr txBox="1"/>
          <p:nvPr/>
        </p:nvSpPr>
        <p:spPr>
          <a:xfrm>
            <a:off x="5146061" y="6394856"/>
            <a:ext cx="1899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/>
              <a:t>Hasta el 31 de marzo</a:t>
            </a:r>
          </a:p>
        </p:txBody>
      </p:sp>
    </p:spTree>
    <p:extLst>
      <p:ext uri="{BB962C8B-B14F-4D97-AF65-F5344CB8AC3E}">
        <p14:creationId xmlns:p14="http://schemas.microsoft.com/office/powerpoint/2010/main" val="33296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F7C48-A8C4-6E1B-CCFE-6B52D1CB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E780-CDF7-5458-6384-E9F058DB7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20" y="158750"/>
            <a:ext cx="10515600" cy="970803"/>
          </a:xfrm>
        </p:spPr>
        <p:txBody>
          <a:bodyPr>
            <a:normAutofit/>
          </a:bodyPr>
          <a:lstStyle/>
          <a:p>
            <a:r>
              <a:rPr lang="es-MX" sz="3200" spc="300" dirty="0">
                <a:latin typeface="+mn-lt"/>
              </a:rPr>
              <a:t>PRÓXIMOS </a:t>
            </a:r>
            <a:r>
              <a:rPr lang="es-MX" sz="3200" spc="300" dirty="0">
                <a:solidFill>
                  <a:srgbClr val="EF4C6E"/>
                </a:solidFill>
              </a:rPr>
              <a:t>EVENTOS</a:t>
            </a: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C953FF96-03E8-0BBB-6863-20E8E2F8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345" y="947652"/>
            <a:ext cx="9538986" cy="536568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16F5F9E-2D2A-45AA-9569-DC42D5469C7F}"/>
              </a:ext>
            </a:extLst>
          </p:cNvPr>
          <p:cNvSpPr txBox="1">
            <a:spLocks/>
          </p:cNvSpPr>
          <p:nvPr/>
        </p:nvSpPr>
        <p:spPr>
          <a:xfrm>
            <a:off x="3011393" y="6363208"/>
            <a:ext cx="6169213" cy="485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spc="300" dirty="0">
                <a:latin typeface="+mn-lt"/>
              </a:rPr>
              <a:t>www.cumbreliderazgo.com</a:t>
            </a:r>
            <a:endParaRPr lang="es-MX" sz="3200" spc="300" dirty="0">
              <a:solidFill>
                <a:srgbClr val="EF4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umbre PV 24">
            <a:hlinkClick r:id="" action="ppaction://media"/>
            <a:extLst>
              <a:ext uri="{FF2B5EF4-FFF2-40B4-BE49-F238E27FC236}">
                <a16:creationId xmlns:a16="http://schemas.microsoft.com/office/drawing/2014/main" id="{611E0641-BFF1-D336-5C94-E75C4AAC9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568" y="956894"/>
            <a:ext cx="9147099" cy="5178112"/>
          </a:xfrm>
          <a:prstGeom prst="rect">
            <a:avLst/>
          </a:prstGeom>
        </p:spPr>
      </p:pic>
      <p:sp>
        <p:nvSpPr>
          <p:cNvPr id="3" name="CuadroTexto 12">
            <a:extLst>
              <a:ext uri="{FF2B5EF4-FFF2-40B4-BE49-F238E27FC236}">
                <a16:creationId xmlns:a16="http://schemas.microsoft.com/office/drawing/2014/main" id="{EA9957ED-F72C-03C9-DE48-8B6018FD23BD}"/>
              </a:ext>
            </a:extLst>
          </p:cNvPr>
          <p:cNvSpPr txBox="1"/>
          <p:nvPr/>
        </p:nvSpPr>
        <p:spPr>
          <a:xfrm>
            <a:off x="63102" y="305647"/>
            <a:ext cx="12128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spc="300" dirty="0"/>
              <a:t>EVENTOS DE APOYO Y DESARROLLO </a:t>
            </a:r>
            <a:r>
              <a:rPr lang="es-MX" sz="3600" spc="300" dirty="0">
                <a:solidFill>
                  <a:srgbClr val="7030A0"/>
                </a:solidFill>
              </a:rPr>
              <a:t>INCREIBLE</a:t>
            </a:r>
            <a:endParaRPr lang="es-MX" sz="3600" spc="3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CuadroTexto 12">
            <a:extLst>
              <a:ext uri="{FF2B5EF4-FFF2-40B4-BE49-F238E27FC236}">
                <a16:creationId xmlns:a16="http://schemas.microsoft.com/office/drawing/2014/main" id="{51625A50-5861-54BE-2E9F-82F7A005FBFF}"/>
              </a:ext>
            </a:extLst>
          </p:cNvPr>
          <p:cNvSpPr txBox="1"/>
          <p:nvPr/>
        </p:nvSpPr>
        <p:spPr>
          <a:xfrm>
            <a:off x="1911928" y="6203690"/>
            <a:ext cx="856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spc="300" dirty="0">
                <a:solidFill>
                  <a:srgbClr val="7030A0"/>
                </a:solidFill>
              </a:rPr>
              <a:t>WWW.CUMBRELIDERAZGO.COM</a:t>
            </a:r>
            <a:endParaRPr lang="es-MX" sz="3600" b="1" spc="3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44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8071EFC-6FD6-BA39-E261-91CA26B04116}"/>
              </a:ext>
            </a:extLst>
          </p:cNvPr>
          <p:cNvSpPr/>
          <p:nvPr/>
        </p:nvSpPr>
        <p:spPr>
          <a:xfrm>
            <a:off x="0" y="0"/>
            <a:ext cx="10397447" cy="1672563"/>
          </a:xfrm>
          <a:prstGeom prst="rect">
            <a:avLst/>
          </a:prstGeom>
          <a:solidFill>
            <a:srgbClr val="00206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538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venir Next LT Pro"/>
              <a:ea typeface="Avenir Next LT Pro"/>
              <a:cs typeface="Avenir Next LT Pro"/>
              <a:sym typeface="Avenir Next LT Pro"/>
            </a:endParaRPr>
          </a:p>
        </p:txBody>
      </p:sp>
      <p:sp>
        <p:nvSpPr>
          <p:cNvPr id="325" name="Título 1"/>
          <p:cNvSpPr txBox="1">
            <a:spLocks noGrp="1"/>
          </p:cNvSpPr>
          <p:nvPr>
            <p:ph type="title" idx="4294967295"/>
          </p:nvPr>
        </p:nvSpPr>
        <p:spPr>
          <a:xfrm>
            <a:off x="312721" y="308225"/>
            <a:ext cx="10515601" cy="1212350"/>
          </a:xfrm>
          <a:prstGeom prst="rect">
            <a:avLst/>
          </a:prstGeom>
        </p:spPr>
        <p:txBody>
          <a:bodyPr/>
          <a:lstStyle/>
          <a:p>
            <a:pPr>
              <a:defRPr sz="3200" spc="300"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r>
              <a:rPr i="1" dirty="0">
                <a:solidFill>
                  <a:schemeClr val="bg1"/>
                </a:solidFill>
                <a:latin typeface="Arial Black" panose="020B0A04020102020204" pitchFamily="34" charset="0"/>
              </a:rPr>
              <a:t>¿CUÁLES SON TUS </a:t>
            </a:r>
            <a:r>
              <a:rPr i="1" dirty="0">
                <a:solidFill>
                  <a:schemeClr val="bg1"/>
                </a:solidFill>
                <a:latin typeface="Arial Black" panose="020B0A04020102020204" pitchFamily="34" charset="0"/>
                <a:sym typeface="Avenir Next LT Pro Demi"/>
              </a:rPr>
              <a:t>PRIMEROS PASOS?</a:t>
            </a:r>
          </a:p>
        </p:txBody>
      </p:sp>
      <p:pic>
        <p:nvPicPr>
          <p:cNvPr id="326" name="Imagen 4" descr="Imagen 4"/>
          <p:cNvPicPr>
            <a:picLocks noChangeAspect="1"/>
          </p:cNvPicPr>
          <p:nvPr/>
        </p:nvPicPr>
        <p:blipFill>
          <a:blip r:embed="rId3"/>
          <a:srcRect t="3272" b="3272"/>
          <a:stretch>
            <a:fillRect/>
          </a:stretch>
        </p:blipFill>
        <p:spPr>
          <a:xfrm>
            <a:off x="481012" y="2425032"/>
            <a:ext cx="3914776" cy="2438402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327" name="Imagen 7" descr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300" y="2425032"/>
            <a:ext cx="3655773" cy="243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CuadroTexto 11"/>
          <p:cNvSpPr txBox="1"/>
          <p:nvPr/>
        </p:nvSpPr>
        <p:spPr>
          <a:xfrm>
            <a:off x="721994" y="5013673"/>
            <a:ext cx="343280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rPr dirty="0">
                <a:solidFill>
                  <a:srgbClr val="002060"/>
                </a:solidFill>
              </a:rPr>
              <a:t>1. Abre </a:t>
            </a:r>
            <a:r>
              <a:rPr b="0" dirty="0" err="1">
                <a:solidFill>
                  <a:srgbClr val="002060"/>
                </a:solidFill>
              </a:rPr>
              <a:t>tu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negocio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en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línea</a:t>
            </a:r>
            <a:r>
              <a:rPr b="0" dirty="0">
                <a:solidFill>
                  <a:srgbClr val="002060"/>
                </a:solidFill>
              </a:rPr>
              <a:t> y </a:t>
            </a:r>
            <a:r>
              <a:rPr dirty="0" err="1">
                <a:solidFill>
                  <a:srgbClr val="002060"/>
                </a:solidFill>
              </a:rPr>
              <a:t>conecta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tus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servicios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29" name="CuadroTexto 12"/>
          <p:cNvSpPr txBox="1"/>
          <p:nvPr/>
        </p:nvSpPr>
        <p:spPr>
          <a:xfrm>
            <a:off x="8201975" y="5013673"/>
            <a:ext cx="336042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rPr dirty="0">
                <a:solidFill>
                  <a:srgbClr val="002060"/>
                </a:solidFill>
              </a:rPr>
              <a:t>3. </a:t>
            </a:r>
            <a:r>
              <a:rPr dirty="0" err="1">
                <a:solidFill>
                  <a:srgbClr val="002060"/>
                </a:solidFill>
              </a:rPr>
              <a:t>Conéctate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b="0" dirty="0">
                <a:solidFill>
                  <a:srgbClr val="002060"/>
                </a:solidFill>
              </a:rPr>
              <a:t>al </a:t>
            </a:r>
            <a:r>
              <a:rPr b="0" dirty="0" err="1">
                <a:solidFill>
                  <a:srgbClr val="002060"/>
                </a:solidFill>
              </a:rPr>
              <a:t>sistema</a:t>
            </a:r>
            <a:r>
              <a:rPr b="0" dirty="0">
                <a:solidFill>
                  <a:srgbClr val="002060"/>
                </a:solidFill>
              </a:rPr>
              <a:t> de </a:t>
            </a:r>
            <a:r>
              <a:rPr b="0" dirty="0" err="1">
                <a:solidFill>
                  <a:srgbClr val="002060"/>
                </a:solidFill>
              </a:rPr>
              <a:t>entrenamiento</a:t>
            </a:r>
            <a:r>
              <a:rPr b="0" dirty="0">
                <a:solidFill>
                  <a:srgbClr val="002060"/>
                </a:solidFill>
              </a:rPr>
              <a:t> y </a:t>
            </a:r>
            <a:r>
              <a:rPr b="0" dirty="0" err="1">
                <a:solidFill>
                  <a:srgbClr val="002060"/>
                </a:solidFill>
              </a:rPr>
              <a:t>apoyo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diario</a:t>
            </a:r>
            <a:endParaRPr b="0" dirty="0">
              <a:solidFill>
                <a:srgbClr val="002060"/>
              </a:solidFill>
            </a:endParaRPr>
          </a:p>
        </p:txBody>
      </p:sp>
      <p:pic>
        <p:nvPicPr>
          <p:cNvPr id="330" name="Imagen 10" descr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2425032"/>
            <a:ext cx="3657601" cy="2438401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331" name="CuadroTexto 13"/>
          <p:cNvSpPr txBox="1"/>
          <p:nvPr/>
        </p:nvSpPr>
        <p:spPr>
          <a:xfrm>
            <a:off x="4607086" y="4965661"/>
            <a:ext cx="3235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rPr dirty="0">
                <a:solidFill>
                  <a:srgbClr val="002060"/>
                </a:solidFill>
              </a:rPr>
              <a:t>2. </a:t>
            </a:r>
            <a:r>
              <a:rPr dirty="0" err="1">
                <a:solidFill>
                  <a:srgbClr val="002060"/>
                </a:solidFill>
              </a:rPr>
              <a:t>Comienza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b="0" dirty="0">
                <a:solidFill>
                  <a:srgbClr val="002060"/>
                </a:solidFill>
              </a:rPr>
              <a:t>a </a:t>
            </a:r>
            <a:r>
              <a:rPr b="0" dirty="0" err="1">
                <a:solidFill>
                  <a:srgbClr val="002060"/>
                </a:solidFill>
              </a:rPr>
              <a:t>invitar</a:t>
            </a:r>
            <a:r>
              <a:rPr b="0" dirty="0">
                <a:solidFill>
                  <a:srgbClr val="002060"/>
                </a:solidFill>
              </a:rPr>
              <a:t> a </a:t>
            </a:r>
            <a:r>
              <a:rPr b="0" dirty="0" err="1">
                <a:solidFill>
                  <a:srgbClr val="002060"/>
                </a:solidFill>
              </a:rPr>
              <a:t>ver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el</a:t>
            </a:r>
            <a:r>
              <a:rPr b="0" dirty="0">
                <a:solidFill>
                  <a:srgbClr val="002060"/>
                </a:solidFill>
              </a:rPr>
              <a:t> Plan de </a:t>
            </a:r>
            <a:r>
              <a:rPr b="0" dirty="0" err="1">
                <a:solidFill>
                  <a:srgbClr val="002060"/>
                </a:solidFill>
              </a:rPr>
              <a:t>negocio</a:t>
            </a:r>
            <a:endParaRPr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  <p:bldP spid="327" grpId="0" animBg="1" advAuto="0"/>
      <p:bldP spid="328" grpId="0" animBg="1" advAuto="0"/>
      <p:bldP spid="329" grpId="0" animBg="1" advAuto="0"/>
      <p:bldP spid="330" grpId="0" animBg="1" advAuto="0"/>
      <p:bldP spid="33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F838793-FF8D-9D5B-9336-C5585EA58FD1}"/>
              </a:ext>
            </a:extLst>
          </p:cNvPr>
          <p:cNvSpPr/>
          <p:nvPr/>
        </p:nvSpPr>
        <p:spPr>
          <a:xfrm>
            <a:off x="-1" y="0"/>
            <a:ext cx="12192001" cy="2128512"/>
          </a:xfrm>
          <a:prstGeom prst="rect">
            <a:avLst/>
          </a:prstGeom>
          <a:solidFill>
            <a:srgbClr val="00206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Avenir Next LT Pro"/>
              <a:cs typeface="Avenir Next LT Pro"/>
              <a:sym typeface="Avenir Next LT Pro"/>
            </a:endParaRPr>
          </a:p>
        </p:txBody>
      </p:sp>
      <p:sp>
        <p:nvSpPr>
          <p:cNvPr id="335" name="CuadroTexto 3"/>
          <p:cNvSpPr txBox="1"/>
          <p:nvPr/>
        </p:nvSpPr>
        <p:spPr>
          <a:xfrm>
            <a:off x="1152677" y="3959831"/>
            <a:ext cx="4371064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Conecta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tus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servicios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y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ponte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la meta de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adquirir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tus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primeros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clientes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.</a:t>
            </a:r>
          </a:p>
        </p:txBody>
      </p:sp>
      <p:sp>
        <p:nvSpPr>
          <p:cNvPr id="336" name="CuadroTexto 5"/>
          <p:cNvSpPr txBox="1"/>
          <p:nvPr/>
        </p:nvSpPr>
        <p:spPr>
          <a:xfrm>
            <a:off x="6668260" y="3708310"/>
            <a:ext cx="4634531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Dirige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a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interesados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en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ganar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dinero a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ver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al plan de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negocios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para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comenzar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 a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crecer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tu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 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equipo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.</a:t>
            </a:r>
          </a:p>
        </p:txBody>
      </p:sp>
      <p:sp>
        <p:nvSpPr>
          <p:cNvPr id="337" name="CuadroTexto 4"/>
          <p:cNvSpPr txBox="1"/>
          <p:nvPr/>
        </p:nvSpPr>
        <p:spPr>
          <a:xfrm>
            <a:off x="389428" y="308055"/>
            <a:ext cx="11165875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spc="300">
                <a:solidFill>
                  <a:srgbClr val="9F26B5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36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ARRANCA TU NEGOCIO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spc="300">
                <a:solidFill>
                  <a:srgbClr val="001236"/>
                </a:solidFill>
              </a:defRPr>
            </a:pPr>
            <a:r>
              <a:rPr kumimoji="0" sz="36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RECUPERA TU INVERSION Y 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spc="300">
                <a:solidFill>
                  <a:srgbClr val="001236"/>
                </a:solidFill>
              </a:defRPr>
            </a:pPr>
            <a:r>
              <a:rPr kumimoji="0" sz="32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COMIENZA A GENERAR INGRESOS ADICIONALES</a:t>
            </a:r>
          </a:p>
        </p:txBody>
      </p:sp>
      <p:pic>
        <p:nvPicPr>
          <p:cNvPr id="338" name="Gráfico 7" descr="Gráfico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525" y="2128512"/>
            <a:ext cx="1800001" cy="18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ráfico 9" descr="Gráfico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705" y="2344976"/>
            <a:ext cx="1659009" cy="16590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" name="Group 8"/>
          <p:cNvGrpSpPr/>
          <p:nvPr/>
        </p:nvGrpSpPr>
        <p:grpSpPr>
          <a:xfrm>
            <a:off x="6710205" y="5590323"/>
            <a:ext cx="1702390" cy="1180995"/>
            <a:chOff x="0" y="0"/>
            <a:chExt cx="1702388" cy="1180994"/>
          </a:xfrm>
        </p:grpSpPr>
        <p:pic>
          <p:nvPicPr>
            <p:cNvPr id="340" name="Imagen 2" descr="Imagen 2"/>
            <p:cNvPicPr>
              <a:picLocks noChangeAspect="1"/>
            </p:cNvPicPr>
            <p:nvPr/>
          </p:nvPicPr>
          <p:blipFill>
            <a:blip r:embed="rId4"/>
            <a:srcRect l="15841" t="12522" r="18810" b="9354"/>
            <a:stretch>
              <a:fillRect/>
            </a:stretch>
          </p:blipFill>
          <p:spPr>
            <a:xfrm>
              <a:off x="0" y="-1"/>
              <a:ext cx="1702389" cy="1180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Imagen 3" descr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28" y="56248"/>
              <a:ext cx="1193046" cy="81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Imagen 5" descr="Imagen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792" y="188510"/>
              <a:ext cx="452156" cy="81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7" name="Group 8"/>
          <p:cNvGrpSpPr/>
          <p:nvPr/>
        </p:nvGrpSpPr>
        <p:grpSpPr>
          <a:xfrm>
            <a:off x="9439285" y="5602263"/>
            <a:ext cx="1702390" cy="1180995"/>
            <a:chOff x="0" y="0"/>
            <a:chExt cx="1702388" cy="1180994"/>
          </a:xfrm>
        </p:grpSpPr>
        <p:pic>
          <p:nvPicPr>
            <p:cNvPr id="344" name="Imagen 2" descr="Imagen 2"/>
            <p:cNvPicPr>
              <a:picLocks noChangeAspect="1"/>
            </p:cNvPicPr>
            <p:nvPr/>
          </p:nvPicPr>
          <p:blipFill>
            <a:blip r:embed="rId4"/>
            <a:srcRect l="15841" t="12522" r="18810" b="9354"/>
            <a:stretch>
              <a:fillRect/>
            </a:stretch>
          </p:blipFill>
          <p:spPr>
            <a:xfrm>
              <a:off x="0" y="-1"/>
              <a:ext cx="1702389" cy="1180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Imagen 3" descr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128" y="56248"/>
              <a:ext cx="1193046" cy="81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Imagen 5" descr="Imagen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792" y="188510"/>
              <a:ext cx="452156" cy="81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2" name="Grupo 6"/>
          <p:cNvGrpSpPr/>
          <p:nvPr/>
        </p:nvGrpSpPr>
        <p:grpSpPr>
          <a:xfrm>
            <a:off x="1654175" y="5683891"/>
            <a:ext cx="3368069" cy="593414"/>
            <a:chOff x="0" y="0"/>
            <a:chExt cx="3368068" cy="593412"/>
          </a:xfrm>
        </p:grpSpPr>
        <p:pic>
          <p:nvPicPr>
            <p:cNvPr id="348" name="Imagen 3" descr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5126" y="40596"/>
              <a:ext cx="522943" cy="522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Imagen 9" descr="Imagen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0724"/>
              <a:ext cx="582691" cy="582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Imagen 12" descr="Imagen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7492" y="0"/>
              <a:ext cx="582691" cy="582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Imagen 20" descr="Imagen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14985" y="73817"/>
              <a:ext cx="705338" cy="435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 advAuto="0"/>
      <p:bldP spid="336" grpId="0" animBg="1" advAuto="0"/>
      <p:bldP spid="338" grpId="0" animBg="1" advAuto="0"/>
      <p:bldP spid="339" grpId="0" animBg="1" advAuto="0"/>
      <p:bldP spid="343" grpId="0" animBg="1" advAuto="0"/>
      <p:bldP spid="347" grpId="0" animBg="1" advAuto="0"/>
      <p:bldP spid="35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151DFD2-0EB2-3DD1-99B8-0A349472C947}"/>
              </a:ext>
            </a:extLst>
          </p:cNvPr>
          <p:cNvSpPr/>
          <p:nvPr/>
        </p:nvSpPr>
        <p:spPr>
          <a:xfrm>
            <a:off x="0" y="0"/>
            <a:ext cx="10065249" cy="1672563"/>
          </a:xfrm>
          <a:prstGeom prst="rect">
            <a:avLst/>
          </a:prstGeom>
          <a:solidFill>
            <a:srgbClr val="00206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Avenir Next LT Pro"/>
              <a:cs typeface="Avenir Next LT Pro"/>
              <a:sym typeface="Avenir Next LT Pro"/>
            </a:endParaRPr>
          </a:p>
        </p:txBody>
      </p:sp>
      <p:sp>
        <p:nvSpPr>
          <p:cNvPr id="354" name="CuadroTexto 3"/>
          <p:cNvSpPr txBox="1"/>
          <p:nvPr/>
        </p:nvSpPr>
        <p:spPr>
          <a:xfrm>
            <a:off x="598892" y="2046508"/>
            <a:ext cx="5487901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D0D0D"/>
                </a:solidFill>
              </a:defRPr>
            </a:lvl1pPr>
          </a:lstStyle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venir Next LT Pro"/>
                <a:sym typeface="Avenir Next LT Pro"/>
              </a:rPr>
              <a:t>IDENTIFICA MANZANAS</a:t>
            </a:r>
          </a:p>
        </p:txBody>
      </p:sp>
      <p:pic>
        <p:nvPicPr>
          <p:cNvPr id="355" name="Imagen 7" descr="Imagen 7"/>
          <p:cNvPicPr>
            <a:picLocks noChangeAspect="1"/>
          </p:cNvPicPr>
          <p:nvPr/>
        </p:nvPicPr>
        <p:blipFill>
          <a:blip r:embed="rId2"/>
          <a:srcRect l="12575" r="12574"/>
          <a:stretch>
            <a:fillRect/>
          </a:stretch>
        </p:blipFill>
        <p:spPr>
          <a:xfrm>
            <a:off x="8896457" y="0"/>
            <a:ext cx="32955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CuadroTexto 9"/>
          <p:cNvSpPr txBox="1"/>
          <p:nvPr/>
        </p:nvSpPr>
        <p:spPr>
          <a:xfrm>
            <a:off x="2594362" y="5946716"/>
            <a:ext cx="4221620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EA852D"/>
                </a:solidFill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EA852D"/>
                </a:solidFill>
                <a:effectLst/>
                <a:uLnTx/>
                <a:uFillTx/>
                <a:latin typeface="Avenir Next LT Pro Light"/>
                <a:sym typeface="Avenir Next LT Pro Light"/>
              </a:rPr>
              <a:t>¡Separa,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EA852D"/>
                </a:solidFill>
                <a:effectLst/>
                <a:uLnTx/>
                <a:uFillTx/>
                <a:latin typeface="Avenir Next LT Pro Demi"/>
                <a:ea typeface="Avenir Next LT Pro Demi"/>
                <a:cs typeface="Avenir Next LT Pro Demi"/>
                <a:sym typeface="Avenir Next LT Pro Demi"/>
              </a:rPr>
              <a:t>no vendas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EA852D"/>
                </a:solidFill>
                <a:effectLst/>
                <a:uLnTx/>
                <a:uFillTx/>
                <a:latin typeface="Avenir Next LT Pro Light"/>
                <a:sym typeface="Avenir Next LT Pro Light"/>
              </a:rPr>
              <a:t>!</a:t>
            </a:r>
          </a:p>
        </p:txBody>
      </p:sp>
      <p:sp>
        <p:nvSpPr>
          <p:cNvPr id="357" name="CuadroTexto 10"/>
          <p:cNvSpPr txBox="1"/>
          <p:nvPr/>
        </p:nvSpPr>
        <p:spPr>
          <a:xfrm>
            <a:off x="598892" y="2827060"/>
            <a:ext cx="5487901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0000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Manzanas Rojas </a:t>
            </a:r>
            <a:b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</a:b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Avenir Next LT Pro Light"/>
                <a:cs typeface="Avenir Next LT Pro Light"/>
                <a:sym typeface="Avenir Next LT Pro Light"/>
              </a:rPr>
              <a:t>Están muy interesados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00B050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Manzanas Verdes </a:t>
            </a:r>
            <a:b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</a:b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Avenir Next LT Pro Light"/>
                <a:cs typeface="Avenir Next LT Pro Light"/>
                <a:sym typeface="Avenir Next LT Pro Light"/>
              </a:rPr>
              <a:t>Tienen que pensarlo.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996600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Manzanas Cafés</a:t>
            </a:r>
            <a:b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</a:b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Avenir Next LT Pro Light"/>
                <a:cs typeface="Avenir Next LT Pro Light"/>
                <a:sym typeface="Avenir Next LT Pro Light"/>
              </a:rPr>
              <a:t>No están interesados</a:t>
            </a:r>
          </a:p>
        </p:txBody>
      </p:sp>
      <p:sp>
        <p:nvSpPr>
          <p:cNvPr id="358" name="CuadroTexto 1"/>
          <p:cNvSpPr txBox="1"/>
          <p:nvPr/>
        </p:nvSpPr>
        <p:spPr>
          <a:xfrm>
            <a:off x="389428" y="308056"/>
            <a:ext cx="5606661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spc="300">
                <a:solidFill>
                  <a:srgbClr val="9F26B5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36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COMIENZA A CRECER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spc="300">
                <a:solidFill>
                  <a:srgbClr val="001236"/>
                </a:solidFill>
              </a:defRPr>
            </a:pPr>
            <a:r>
              <a:rPr kumimoji="0" sz="36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HABLA CON MUCHOS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ángulo 3"/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solidFill>
              <a:srgbClr val="32538F"/>
            </a:solidFill>
            <a:miter/>
          </a:ln>
          <a:effectLst>
            <a:outerShdw blurRad="190500" dist="635000" dir="5400000" rotWithShape="0">
              <a:srgbClr val="000000"/>
            </a:outerShdw>
          </a:effectLst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1" name="CuadroTexto 3"/>
          <p:cNvSpPr txBox="1"/>
          <p:nvPr/>
        </p:nvSpPr>
        <p:spPr>
          <a:xfrm>
            <a:off x="528326" y="1432708"/>
            <a:ext cx="7876957" cy="527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Hola, ¿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Cómo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estás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?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(ESCUCHA)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Avenir Next LT Pro"/>
              <a:cs typeface="Avenir Next LT Pro"/>
              <a:sym typeface="Avenir Next LT Pro"/>
            </a:endParaRP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¿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Te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ayudaría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GENERAR UN INGRESO ADICIONAL A TU OCUPACION ACTUAL?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sym typeface="Avenir Next LT Pro"/>
            </a:endParaRP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Tengo 3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preguntas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 para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ti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: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¿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Usas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celular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y WI-FI?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¿Tus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familiares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y amigos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usan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celular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y WI-FI?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¿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Estas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de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acuerdo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conmigo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que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cada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vez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que las personas PAGAN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esos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servicios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,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alguien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esta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GANANDO DINERO?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¿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Te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gustaría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ser TU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quien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gane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?</a:t>
            </a:r>
          </a:p>
        </p:txBody>
      </p:sp>
      <p:sp>
        <p:nvSpPr>
          <p:cNvPr id="362" name="CuadroTexto 2"/>
          <p:cNvSpPr txBox="1"/>
          <p:nvPr/>
        </p:nvSpPr>
        <p:spPr>
          <a:xfrm>
            <a:off x="528327" y="74444"/>
            <a:ext cx="10871129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9300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DÍ Y PREGUNTA A TODOS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9300"/>
                </a:solidFill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venir Next LT Pro Light"/>
                <a:sym typeface="Avenir Next LT Pro Light"/>
              </a:rPr>
              <a:t>CON ENTUSIASMO, POSTURA Y CONFIANZA</a:t>
            </a:r>
          </a:p>
        </p:txBody>
      </p:sp>
      <p:pic>
        <p:nvPicPr>
          <p:cNvPr id="363" name="Captura de Pantalla 2024-03-13 a la(s) 12.52.39.png" descr="Captura de Pantalla 2024-03-13 a la(s) 12.52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271" y="6365443"/>
            <a:ext cx="1676401" cy="469901"/>
          </a:xfrm>
          <a:prstGeom prst="rect">
            <a:avLst/>
          </a:prstGeom>
          <a:ln>
            <a:solidFill>
              <a:srgbClr val="32538F"/>
            </a:solidFill>
            <a:miter/>
          </a:ln>
          <a:effectLst>
            <a:outerShdw blurRad="190500" dist="63500" dir="5400000" rotWithShape="0">
              <a:srgbClr val="000000">
                <a:alpha val="7917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ángulo 3"/>
          <p:cNvSpPr/>
          <p:nvPr/>
        </p:nvSpPr>
        <p:spPr>
          <a:xfrm>
            <a:off x="-15754" y="-3058"/>
            <a:ext cx="12377088" cy="6861058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solidFill>
              <a:srgbClr val="32538F"/>
            </a:solidFill>
            <a:miter/>
          </a:ln>
          <a:effectLst>
            <a:outerShdw blurRad="190500" dist="63500" dir="5400000" rotWithShape="0">
              <a:srgbClr val="000000">
                <a:alpha val="79174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8" name="CuadroTexto 1"/>
          <p:cNvSpPr txBox="1"/>
          <p:nvPr/>
        </p:nvSpPr>
        <p:spPr>
          <a:xfrm>
            <a:off x="1220842" y="1656080"/>
            <a:ext cx="10088983" cy="354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La persona al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frente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de la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expansión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de la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compañía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mostrará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como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ganar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dinero de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estos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servicios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a un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grupo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selecto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de personas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el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día de XXXX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en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XXX a las XXXX.  ¿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Te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aparto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un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lugar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? 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sym typeface="Avenir Next LT Pro"/>
            </a:endParaRP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Si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te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hacen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preguntas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:</a:t>
            </a:r>
          </a:p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</a:defRPr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“Ve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este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video de 2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minutos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para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darte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una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idea y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conéctate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a la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presentación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a las XXX para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entender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los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 </a:t>
            </a:r>
            <a:r>
              <a:rPr kumimoji="0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detalles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” </a:t>
            </a:r>
          </a:p>
        </p:txBody>
      </p:sp>
      <p:sp>
        <p:nvSpPr>
          <p:cNvPr id="369" name="CuadroTexto 2"/>
          <p:cNvSpPr txBox="1"/>
          <p:nvPr/>
        </p:nvSpPr>
        <p:spPr>
          <a:xfrm>
            <a:off x="3282755" y="572869"/>
            <a:ext cx="1087113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9300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¿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venir Next LT Pro"/>
                <a:ea typeface="Avenir Next LT Pro"/>
                <a:cs typeface="Avenir Next LT Pro"/>
                <a:sym typeface="Avenir Next LT Pro"/>
              </a:rPr>
              <a:t>DE QUÉ 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SE TRATA?</a:t>
            </a:r>
          </a:p>
        </p:txBody>
      </p:sp>
      <p:sp>
        <p:nvSpPr>
          <p:cNvPr id="370" name="CuadroTexto 4"/>
          <p:cNvSpPr txBox="1"/>
          <p:nvPr/>
        </p:nvSpPr>
        <p:spPr>
          <a:xfrm>
            <a:off x="3426303" y="5355490"/>
            <a:ext cx="5339394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EA852D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lvl1pPr>
          </a:lstStyle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EA852D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¡NO expliques el negocio!</a:t>
            </a:r>
          </a:p>
        </p:txBody>
      </p:sp>
      <p:pic>
        <p:nvPicPr>
          <p:cNvPr id="371" name="Captura de Pantalla 2024-03-13 a la(s) 12.52.39.png" descr="Captura de Pantalla 2024-03-13 a la(s) 12.52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574" y="6400988"/>
            <a:ext cx="1676401" cy="469901"/>
          </a:xfrm>
          <a:prstGeom prst="rect">
            <a:avLst/>
          </a:prstGeom>
          <a:ln>
            <a:solidFill>
              <a:srgbClr val="32538F"/>
            </a:solidFill>
            <a:miter/>
          </a:ln>
          <a:effectLst>
            <a:outerShdw blurRad="190500" dist="63500" dir="5400000" rotWithShape="0">
              <a:srgbClr val="000000">
                <a:alpha val="79174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40121-WA0005">
            <a:hlinkClick r:id="" action="ppaction://media"/>
            <a:extLst>
              <a:ext uri="{FF2B5EF4-FFF2-40B4-BE49-F238E27FC236}">
                <a16:creationId xmlns:a16="http://schemas.microsoft.com/office/drawing/2014/main" id="{BBD42B63-2465-35FF-7193-D62D221F3B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994" y="643467"/>
            <a:ext cx="9904117" cy="5571066"/>
          </a:xfrm>
          <a:prstGeom prst="rect">
            <a:avLst/>
          </a:prstGeom>
        </p:spPr>
      </p:pic>
      <p:pic>
        <p:nvPicPr>
          <p:cNvPr id="3" name="Picture 10" descr="Vista previa de imagen">
            <a:extLst>
              <a:ext uri="{FF2B5EF4-FFF2-40B4-BE49-F238E27FC236}">
                <a16:creationId xmlns:a16="http://schemas.microsoft.com/office/drawing/2014/main" id="{5B0699FC-8E8D-58A0-716D-7AEA9CF7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83" y="965451"/>
            <a:ext cx="6391336" cy="224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ángulo 3"/>
          <p:cNvSpPr/>
          <p:nvPr/>
        </p:nvSpPr>
        <p:spPr>
          <a:xfrm>
            <a:off x="-15754" y="-3058"/>
            <a:ext cx="12377088" cy="6861058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solidFill>
              <a:srgbClr val="32538F"/>
            </a:solidFill>
            <a:miter/>
          </a:ln>
          <a:effectLst>
            <a:outerShdw blurRad="190500" dist="63500" dir="5400000" rotWithShape="0">
              <a:srgbClr val="000000">
                <a:alpha val="79174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76" name="Captura de Pantalla 2024-03-13 a la(s) 12.52.39.png" descr="Captura de Pantalla 2024-03-13 a la(s) 12.52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574" y="6400988"/>
            <a:ext cx="1676401" cy="469901"/>
          </a:xfrm>
          <a:prstGeom prst="rect">
            <a:avLst/>
          </a:prstGeom>
          <a:ln>
            <a:solidFill>
              <a:srgbClr val="32538F"/>
            </a:solidFill>
            <a:miter/>
          </a:ln>
          <a:effectLst>
            <a:outerShdw blurRad="190500" dist="63500" dir="5400000" rotWithShape="0">
              <a:srgbClr val="000000">
                <a:alpha val="79174"/>
              </a:srgbClr>
            </a:outerShdw>
          </a:effectLst>
        </p:spPr>
      </p:pic>
      <p:sp>
        <p:nvSpPr>
          <p:cNvPr id="377" name="CuadroTexto 1"/>
          <p:cNvSpPr txBox="1"/>
          <p:nvPr/>
        </p:nvSpPr>
        <p:spPr>
          <a:xfrm>
            <a:off x="906565" y="1322377"/>
            <a:ext cx="10717537" cy="386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rgbClr val="FFFFFF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Demi"/>
                <a:sym typeface="Avenir Next LT Pro Demi"/>
              </a:rPr>
              <a:t>¿Me harías un enorme favor? </a:t>
            </a:r>
          </a:p>
          <a:p>
            <a:pPr marL="0" marR="0" lvl="0" indent="0" algn="l" defTabSz="95381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rgbClr val="FFFFFF"/>
                </a:solid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Estoy tratando de… (comparte lo que quieres lograr o resolver)</a:t>
            </a:r>
          </a:p>
          <a:p>
            <a:pPr marL="0" marR="0" lvl="0" indent="0" algn="l" defTabSz="95381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rgbClr val="FFFFFF"/>
                </a:solid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Si pudieras ahorrar, recibir saldo mensual gratis, ayudar a alimentar a niños, con una compañía honesta. </a:t>
            </a:r>
          </a:p>
          <a:p>
            <a:pPr marL="0" marR="0" lvl="0" indent="0" algn="l" defTabSz="95381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rgbClr val="FFFFFF"/>
                </a:solid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¿Me apoyarías usando todos los servicios?</a:t>
            </a:r>
          </a:p>
          <a:p>
            <a:pPr marL="0" marR="0" lvl="0" indent="0" algn="l" defTabSz="95381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rgbClr val="FFFFFF"/>
                </a:solid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sym typeface="Avenir Next LT Pro"/>
              </a:rPr>
              <a:t>¿Qué puedo hacer yo por ti?</a:t>
            </a:r>
          </a:p>
        </p:txBody>
      </p:sp>
      <p:sp>
        <p:nvSpPr>
          <p:cNvPr id="378" name="CuadroTexto 2"/>
          <p:cNvSpPr txBox="1"/>
          <p:nvPr/>
        </p:nvSpPr>
        <p:spPr>
          <a:xfrm>
            <a:off x="2336481" y="521412"/>
            <a:ext cx="10871129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53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9300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venir Next LT Pro"/>
                <a:sym typeface="Avenir Next LT Pro"/>
              </a:rPr>
              <a:t>SI NO VEN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venir Next LT Pro Demi"/>
                <a:ea typeface="Avenir Next LT Pro Demi"/>
                <a:cs typeface="Avenir Next LT Pro Demi"/>
                <a:sym typeface="Avenir Next LT Pro Demi"/>
              </a:rPr>
              <a:t>LA OPORTUNIDAD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87BC8-93F7-A695-26CB-CC42BE73D3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5091" y="669005"/>
            <a:ext cx="10515600" cy="1325563"/>
          </a:xfrm>
        </p:spPr>
        <p:txBody>
          <a:bodyPr>
            <a:normAutofit/>
          </a:bodyPr>
          <a:lstStyle/>
          <a:p>
            <a:r>
              <a:rPr lang="es-MX" sz="3200" spc="300" dirty="0">
                <a:latin typeface="+mn-lt"/>
              </a:rPr>
              <a:t>HAY TRES TIPOS DE </a:t>
            </a:r>
            <a:r>
              <a:rPr lang="es-MX" sz="3200" b="1" spc="300" dirty="0">
                <a:solidFill>
                  <a:srgbClr val="EF4C6E"/>
                </a:solidFill>
                <a:latin typeface="+mn-lt"/>
              </a:rPr>
              <a:t>INGRESOS:</a:t>
            </a:r>
            <a:endParaRPr lang="es-MX" sz="3200" b="1" spc="300" dirty="0">
              <a:solidFill>
                <a:srgbClr val="EF4C6E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11D2B5-930A-B73A-35DC-688158C92611}"/>
              </a:ext>
            </a:extLst>
          </p:cNvPr>
          <p:cNvSpPr txBox="1"/>
          <p:nvPr/>
        </p:nvSpPr>
        <p:spPr>
          <a:xfrm>
            <a:off x="676275" y="4486136"/>
            <a:ext cx="3524248" cy="130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1.Ingreso Lineal: </a:t>
            </a:r>
            <a:r>
              <a:rPr lang="es-MX" sz="2000" dirty="0">
                <a:solidFill>
                  <a:srgbClr val="002060"/>
                </a:solidFill>
                <a:latin typeface="Aptos" panose="020B0004020202020204" pitchFamily="34" charset="0"/>
              </a:rPr>
              <a:t>Intercambio de Tiempo y esfuerzo por Dinero </a:t>
            </a:r>
            <a:r>
              <a:rPr lang="es-MX" sz="1600" dirty="0">
                <a:solidFill>
                  <a:srgbClr val="002060"/>
                </a:solidFill>
                <a:latin typeface="Aptos" panose="020B0004020202020204" pitchFamily="34" charset="0"/>
              </a:rPr>
              <a:t>(Empleados)</a:t>
            </a:r>
          </a:p>
          <a:p>
            <a:r>
              <a:rPr lang="es-MX" b="1" dirty="0"/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00E923F-790E-937E-B203-F1C827BB1098}"/>
              </a:ext>
            </a:extLst>
          </p:cNvPr>
          <p:cNvSpPr txBox="1"/>
          <p:nvPr/>
        </p:nvSpPr>
        <p:spPr>
          <a:xfrm>
            <a:off x="8228579" y="4565266"/>
            <a:ext cx="3287145" cy="1489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3. Ingreso Residual:</a:t>
            </a:r>
          </a:p>
          <a:p>
            <a:r>
              <a:rPr lang="es-MX" sz="2000" dirty="0">
                <a:solidFill>
                  <a:srgbClr val="002060"/>
                </a:solidFill>
                <a:latin typeface="Aptos" panose="020B0004020202020204" pitchFamily="34" charset="0"/>
              </a:rPr>
              <a:t>Ingreso recurrente por 1 solo esfuerzo o inversión </a:t>
            </a:r>
          </a:p>
          <a:p>
            <a:r>
              <a:rPr lang="es-MX" sz="1600" dirty="0">
                <a:solidFill>
                  <a:srgbClr val="002060"/>
                </a:solidFill>
                <a:latin typeface="Aptos" panose="020B0004020202020204" pitchFamily="34" charset="0"/>
              </a:rPr>
              <a:t>(Rentas, regalías, dividendos o residuales).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852F0D26-7610-9848-6458-1D90EC5C0F3A}"/>
              </a:ext>
            </a:extLst>
          </p:cNvPr>
          <p:cNvSpPr txBox="1"/>
          <p:nvPr/>
        </p:nvSpPr>
        <p:spPr>
          <a:xfrm>
            <a:off x="4410860" y="4486136"/>
            <a:ext cx="3356207" cy="1778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2. Ingreso Transaccional: </a:t>
            </a:r>
          </a:p>
          <a:p>
            <a:r>
              <a:rPr lang="es-MX" sz="2000" dirty="0">
                <a:solidFill>
                  <a:srgbClr val="002060"/>
                </a:solidFill>
                <a:latin typeface="Aptos" panose="020B0004020202020204" pitchFamily="34" charset="0"/>
              </a:rPr>
              <a:t>Intercambio de mercancía o talento por dinero </a:t>
            </a:r>
          </a:p>
          <a:p>
            <a:r>
              <a:rPr lang="es-MX" sz="1600" dirty="0">
                <a:solidFill>
                  <a:srgbClr val="002060"/>
                </a:solidFill>
                <a:latin typeface="Aptos" panose="020B0004020202020204" pitchFamily="34" charset="0"/>
              </a:rPr>
              <a:t>(Vendedores, consultores, </a:t>
            </a:r>
            <a:r>
              <a:rPr lang="es-MX" sz="1600" dirty="0" err="1">
                <a:solidFill>
                  <a:srgbClr val="002060"/>
                </a:solidFill>
                <a:latin typeface="Aptos" panose="020B0004020202020204" pitchFamily="34" charset="0"/>
              </a:rPr>
              <a:t>coaches</a:t>
            </a:r>
            <a:r>
              <a:rPr lang="es-MX" sz="1600" dirty="0">
                <a:solidFill>
                  <a:srgbClr val="002060"/>
                </a:solidFill>
                <a:latin typeface="Aptos" panose="020B0004020202020204" pitchFamily="34" charset="0"/>
              </a:rPr>
              <a:t>, especialistas, etc.).</a:t>
            </a:r>
          </a:p>
          <a:p>
            <a:r>
              <a:rPr lang="es-MX" b="1" dirty="0"/>
              <a:t> </a:t>
            </a:r>
            <a:endParaRPr lang="es-MX" dirty="0"/>
          </a:p>
        </p:txBody>
      </p:sp>
      <p:sp>
        <p:nvSpPr>
          <p:cNvPr id="6" name="AutoShape 2" descr="Monitoreo transaccional y alertas para la gestión de riesgos LAFT">
            <a:extLst>
              <a:ext uri="{FF2B5EF4-FFF2-40B4-BE49-F238E27FC236}">
                <a16:creationId xmlns:a16="http://schemas.microsoft.com/office/drawing/2014/main" id="{FFE595E2-817E-3E60-5587-3AE0E28E6B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749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AutoShape 4" descr="Monitoreo transaccional y alertas para la gestión de riesgos LAFT">
            <a:extLst>
              <a:ext uri="{FF2B5EF4-FFF2-40B4-BE49-F238E27FC236}">
                <a16:creationId xmlns:a16="http://schemas.microsoft.com/office/drawing/2014/main" id="{A3E00CD3-506C-49D9-8D55-71B16708D9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901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49B2A1-B22E-9DDB-82CA-26AE0E88F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90" y="2247546"/>
            <a:ext cx="3480581" cy="20883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357434-8712-8308-A187-481D90893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860" y="2247546"/>
            <a:ext cx="3416771" cy="20883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3162CAB-0BA0-0FC7-0D53-038C89EBC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518" y="2247546"/>
            <a:ext cx="3356207" cy="22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9BFDDF-52A8-BDD0-2787-FFAE6D66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37" y="802805"/>
            <a:ext cx="5533753" cy="569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9562E6E-59ED-C674-A01F-4C660C06B950}"/>
              </a:ext>
            </a:extLst>
          </p:cNvPr>
          <p:cNvSpPr txBox="1"/>
          <p:nvPr/>
        </p:nvSpPr>
        <p:spPr>
          <a:xfrm>
            <a:off x="898746" y="3246110"/>
            <a:ext cx="4462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Imagina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generar ingreso RESIDUAL cada vez que alguien paga por sus servicios esenciales…</a:t>
            </a:r>
          </a:p>
        </p:txBody>
      </p:sp>
      <p:pic>
        <p:nvPicPr>
          <p:cNvPr id="4" name="Imagen 3" descr="Imagen en blanco y negro de una cámara fotográfica&#10;&#10;Descripción generada automáticamente con confianza baja">
            <a:extLst>
              <a:ext uri="{FF2B5EF4-FFF2-40B4-BE49-F238E27FC236}">
                <a16:creationId xmlns:a16="http://schemas.microsoft.com/office/drawing/2014/main" id="{64CB041B-E26F-18D5-DED5-FD99DCFD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51" y="2382604"/>
            <a:ext cx="863506" cy="863506"/>
          </a:xfrm>
          <a:prstGeom prst="rect">
            <a:avLst/>
          </a:prstGeom>
        </p:spPr>
      </p:pic>
      <p:pic>
        <p:nvPicPr>
          <p:cNvPr id="5" name="Imagen 4" descr="Una pantalla de un celular&#10;&#10;Descripción generada automáticamente">
            <a:extLst>
              <a:ext uri="{FF2B5EF4-FFF2-40B4-BE49-F238E27FC236}">
                <a16:creationId xmlns:a16="http://schemas.microsoft.com/office/drawing/2014/main" id="{A4ED7819-C41C-2A74-878C-738ED26DD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94" y="3171606"/>
            <a:ext cx="962165" cy="962163"/>
          </a:xfrm>
          <a:prstGeom prst="rect">
            <a:avLst/>
          </a:prstGeom>
        </p:spPr>
      </p:pic>
      <p:pic>
        <p:nvPicPr>
          <p:cNvPr id="6" name="Imagen 5" descr="Un celular encima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61DAFF37-6B1A-3192-AB6B-DDDB5A7F6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64" y="4618739"/>
            <a:ext cx="1071910" cy="1071908"/>
          </a:xfrm>
          <a:prstGeom prst="rect">
            <a:avLst/>
          </a:prstGeom>
        </p:spPr>
      </p:pic>
      <p:pic>
        <p:nvPicPr>
          <p:cNvPr id="7" name="Imagen 6" descr="Un florero de cerámica&#10;&#10;Descripción generada automáticamente con confianza baja">
            <a:extLst>
              <a:ext uri="{FF2B5EF4-FFF2-40B4-BE49-F238E27FC236}">
                <a16:creationId xmlns:a16="http://schemas.microsoft.com/office/drawing/2014/main" id="{F8597FBD-F722-2E21-0471-754A9AE94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57" y="4951275"/>
            <a:ext cx="962165" cy="962163"/>
          </a:xfrm>
          <a:prstGeom prst="rect">
            <a:avLst/>
          </a:prstGeom>
        </p:spPr>
      </p:pic>
      <p:pic>
        <p:nvPicPr>
          <p:cNvPr id="8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A0066BA-F159-6BA0-4987-C6FC19CBF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12" y="802805"/>
            <a:ext cx="1388401" cy="1388401"/>
          </a:xfrm>
          <a:prstGeom prst="rect">
            <a:avLst/>
          </a:prstGeom>
        </p:spPr>
      </p:pic>
      <p:pic>
        <p:nvPicPr>
          <p:cNvPr id="9" name="Imagen 8" descr="Imagen digital de un barco&#10;&#10;Descripción generada automáticamente con confianza media">
            <a:extLst>
              <a:ext uri="{FF2B5EF4-FFF2-40B4-BE49-F238E27FC236}">
                <a16:creationId xmlns:a16="http://schemas.microsoft.com/office/drawing/2014/main" id="{DC31C754-656E-4D42-76E9-2ABF25D7A1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67" y="1952083"/>
            <a:ext cx="1164685" cy="71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7">
            <a:extLst>
              <a:ext uri="{FF2B5EF4-FFF2-40B4-BE49-F238E27FC236}">
                <a16:creationId xmlns:a16="http://schemas.microsoft.com/office/drawing/2014/main" id="{587A8549-3764-F262-DBB6-6369D451C5DF}"/>
              </a:ext>
            </a:extLst>
          </p:cNvPr>
          <p:cNvSpPr txBox="1"/>
          <p:nvPr/>
        </p:nvSpPr>
        <p:spPr>
          <a:xfrm>
            <a:off x="1190624" y="5911042"/>
            <a:ext cx="981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2577"/>
                </a:solidFill>
                <a:latin typeface="+mj-lt"/>
              </a:rPr>
              <a:t>Más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servicios, </a:t>
            </a:r>
            <a:r>
              <a:rPr lang="es-MX" sz="3200" dirty="0">
                <a:solidFill>
                  <a:srgbClr val="002577"/>
                </a:solidFill>
                <a:latin typeface="+mj-lt"/>
              </a:rPr>
              <a:t>más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tecnología, </a:t>
            </a:r>
            <a:r>
              <a:rPr lang="es-MX" sz="3200" dirty="0">
                <a:solidFill>
                  <a:srgbClr val="002577"/>
                </a:solidFill>
                <a:latin typeface="+mj-lt"/>
              </a:rPr>
              <a:t>más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países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EB85299-EEE1-CA29-A738-715D9B92B60F}"/>
              </a:ext>
            </a:extLst>
          </p:cNvPr>
          <p:cNvGrpSpPr/>
          <p:nvPr/>
        </p:nvGrpSpPr>
        <p:grpSpPr>
          <a:xfrm>
            <a:off x="3478304" y="3837752"/>
            <a:ext cx="5235392" cy="470295"/>
            <a:chOff x="3601584" y="4745801"/>
            <a:chExt cx="5866751" cy="542215"/>
          </a:xfrm>
        </p:grpSpPr>
        <p:pic>
          <p:nvPicPr>
            <p:cNvPr id="6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50015445-1F34-0689-3B3D-BF468F31F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1550"/>
            <a:stretch/>
          </p:blipFill>
          <p:spPr>
            <a:xfrm>
              <a:off x="5791518" y="4745801"/>
              <a:ext cx="1022492" cy="461666"/>
            </a:xfrm>
            <a:prstGeom prst="rect">
              <a:avLst/>
            </a:prstGeom>
          </p:spPr>
        </p:pic>
        <p:sp>
          <p:nvSpPr>
            <p:cNvPr id="4" name="CuadroTexto 1">
              <a:extLst>
                <a:ext uri="{FF2B5EF4-FFF2-40B4-BE49-F238E27FC236}">
                  <a16:creationId xmlns:a16="http://schemas.microsoft.com/office/drawing/2014/main" id="{8A1CD1C6-5D3B-8CA8-CA41-FDDD5F8D8A9B}"/>
                </a:ext>
              </a:extLst>
            </p:cNvPr>
            <p:cNvSpPr txBox="1"/>
            <p:nvPr/>
          </p:nvSpPr>
          <p:spPr>
            <a:xfrm>
              <a:off x="3601584" y="4862204"/>
              <a:ext cx="2138074" cy="4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538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Un proyecto de</a:t>
              </a:r>
            </a:p>
          </p:txBody>
        </p:sp>
        <p:pic>
          <p:nvPicPr>
            <p:cNvPr id="15" name="Imagen 14" descr="Imagen que contiene computadora, reloj, computer, ventana&#10;&#10;Descripción generada automáticamente">
              <a:extLst>
                <a:ext uri="{FF2B5EF4-FFF2-40B4-BE49-F238E27FC236}">
                  <a16:creationId xmlns:a16="http://schemas.microsoft.com/office/drawing/2014/main" id="{BB2FD14E-9553-2F59-5505-953C0ABD2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7738" y="4814047"/>
              <a:ext cx="1396056" cy="393420"/>
            </a:xfrm>
            <a:prstGeom prst="rect">
              <a:avLst/>
            </a:prstGeom>
          </p:spPr>
        </p:pic>
        <p:pic>
          <p:nvPicPr>
            <p:cNvPr id="18" name="Imagen 17" descr="Logotipo&#10;&#10;Descripción generada automáticamente con confianza baja">
              <a:extLst>
                <a:ext uri="{FF2B5EF4-FFF2-40B4-BE49-F238E27FC236}">
                  <a16:creationId xmlns:a16="http://schemas.microsoft.com/office/drawing/2014/main" id="{606F18BF-8A5F-E1D9-8ED0-FCBAD2753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3621" y="4814048"/>
              <a:ext cx="894714" cy="393420"/>
            </a:xfrm>
            <a:prstGeom prst="rect">
              <a:avLst/>
            </a:prstGeom>
          </p:spPr>
        </p:pic>
      </p:grpSp>
      <p:sp>
        <p:nvSpPr>
          <p:cNvPr id="20" name="CuadroTexto 7">
            <a:extLst>
              <a:ext uri="{FF2B5EF4-FFF2-40B4-BE49-F238E27FC236}">
                <a16:creationId xmlns:a16="http://schemas.microsoft.com/office/drawing/2014/main" id="{C108F36C-B778-3D78-6E12-35E475DCC50D}"/>
              </a:ext>
            </a:extLst>
          </p:cNvPr>
          <p:cNvSpPr txBox="1"/>
          <p:nvPr/>
        </p:nvSpPr>
        <p:spPr>
          <a:xfrm>
            <a:off x="322729" y="4786375"/>
            <a:ext cx="11546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PROYECTO DE </a:t>
            </a:r>
            <a:r>
              <a:rPr lang="es-MX" sz="3600" dirty="0">
                <a:solidFill>
                  <a:srgbClr val="EF4C6E"/>
                </a:solidFill>
                <a:latin typeface="+mj-lt"/>
              </a:rPr>
              <a:t>EXPANSIÓN MÁS GRANDE</a:t>
            </a:r>
            <a:endParaRPr lang="es-MX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s-MX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LATINOAMÉRICA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6D7D1A2-E834-B970-F4BE-1B18A632B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446" y="765175"/>
            <a:ext cx="7857108" cy="27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1486544-EBD2-2167-F30B-934A33AF1C15}"/>
              </a:ext>
            </a:extLst>
          </p:cNvPr>
          <p:cNvSpPr txBox="1"/>
          <p:nvPr/>
        </p:nvSpPr>
        <p:spPr>
          <a:xfrm>
            <a:off x="285574" y="334094"/>
            <a:ext cx="1000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2">
                    <a:lumMod val="10000"/>
                  </a:schemeClr>
                </a:solidFill>
              </a:rPr>
              <a:t>ACTUALMENTE</a:t>
            </a:r>
            <a:r>
              <a:rPr lang="es-MX" sz="32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EN LATINOAMERICA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E74FA8B-813A-2C57-E5FC-00B54297F685}"/>
              </a:ext>
            </a:extLst>
          </p:cNvPr>
          <p:cNvGrpSpPr/>
          <p:nvPr/>
        </p:nvGrpSpPr>
        <p:grpSpPr>
          <a:xfrm>
            <a:off x="407988" y="3937279"/>
            <a:ext cx="6273102" cy="778165"/>
            <a:chOff x="2158403" y="4132567"/>
            <a:chExt cx="6273102" cy="778165"/>
          </a:xfrm>
        </p:grpSpPr>
        <p:pic>
          <p:nvPicPr>
            <p:cNvPr id="7" name="Imagen 6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A06141C7-4F6A-405C-EEAB-EBF81F7A3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8403" y="4132567"/>
              <a:ext cx="796664" cy="778165"/>
            </a:xfrm>
            <a:prstGeom prst="rect">
              <a:avLst/>
            </a:prstGeom>
          </p:spPr>
        </p:pic>
        <p:pic>
          <p:nvPicPr>
            <p:cNvPr id="32" name="Imagen 31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74BF6AF7-1403-849F-A686-4476CD14A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499" y="4207387"/>
              <a:ext cx="1000411" cy="628524"/>
            </a:xfrm>
            <a:prstGeom prst="rect">
              <a:avLst/>
            </a:prstGeom>
          </p:spPr>
        </p:pic>
        <p:pic>
          <p:nvPicPr>
            <p:cNvPr id="48" name="Imagen 47" descr="Logotipo&#10;&#10;Descripción generada automáticamente">
              <a:extLst>
                <a:ext uri="{FF2B5EF4-FFF2-40B4-BE49-F238E27FC236}">
                  <a16:creationId xmlns:a16="http://schemas.microsoft.com/office/drawing/2014/main" id="{208EBD94-E914-A6EF-C978-3D8CC714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7180" y="4413649"/>
              <a:ext cx="1160810" cy="216000"/>
            </a:xfrm>
            <a:prstGeom prst="rect">
              <a:avLst/>
            </a:prstGeom>
          </p:spPr>
        </p:pic>
        <p:pic>
          <p:nvPicPr>
            <p:cNvPr id="50" name="Imagen 49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14F7193C-C7F6-3F93-64DA-CB5D9A49B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9410" y="4306770"/>
              <a:ext cx="1042095" cy="429758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6160305-25B5-691D-0D99-CB0993E0D25D}"/>
              </a:ext>
            </a:extLst>
          </p:cNvPr>
          <p:cNvGrpSpPr/>
          <p:nvPr/>
        </p:nvGrpSpPr>
        <p:grpSpPr>
          <a:xfrm>
            <a:off x="407988" y="5211859"/>
            <a:ext cx="6273102" cy="778167"/>
            <a:chOff x="2158403" y="5495232"/>
            <a:chExt cx="6273102" cy="778167"/>
          </a:xfrm>
        </p:grpSpPr>
        <p:pic>
          <p:nvPicPr>
            <p:cNvPr id="9" name="Imagen 8" descr="Logotipo&#10;&#10;Descripción generada automáticamente">
              <a:extLst>
                <a:ext uri="{FF2B5EF4-FFF2-40B4-BE49-F238E27FC236}">
                  <a16:creationId xmlns:a16="http://schemas.microsoft.com/office/drawing/2014/main" id="{923A5F98-AE0A-D14A-AB58-54C1FB0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8403" y="5495232"/>
              <a:ext cx="796664" cy="778167"/>
            </a:xfrm>
            <a:prstGeom prst="rect">
              <a:avLst/>
            </a:prstGeom>
          </p:spPr>
        </p:pic>
        <p:pic>
          <p:nvPicPr>
            <p:cNvPr id="35" name="Imagen 34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3034A11F-AF19-AA0A-342F-6349B5625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499" y="5570053"/>
              <a:ext cx="1000411" cy="628524"/>
            </a:xfrm>
            <a:prstGeom prst="rect">
              <a:avLst/>
            </a:prstGeom>
          </p:spPr>
        </p:pic>
        <p:pic>
          <p:nvPicPr>
            <p:cNvPr id="51" name="Imagen 50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91E063D6-B2B1-E859-1948-AF30E1FAD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9410" y="5669436"/>
              <a:ext cx="1042095" cy="429758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76B1D42-C277-1EC2-A9D4-BA5C7B106814}"/>
              </a:ext>
            </a:extLst>
          </p:cNvPr>
          <p:cNvGrpSpPr/>
          <p:nvPr/>
        </p:nvGrpSpPr>
        <p:grpSpPr>
          <a:xfrm>
            <a:off x="1452956" y="1290614"/>
            <a:ext cx="6450222" cy="1122891"/>
            <a:chOff x="3203371" y="1290614"/>
            <a:chExt cx="6450222" cy="1122891"/>
          </a:xfrm>
        </p:grpSpPr>
        <p:pic>
          <p:nvPicPr>
            <p:cNvPr id="4" name="Imagen 3" descr="Imagen en blanco y negro de una cámara fotográfica&#10;&#10;Descripción generada automáticamente con confianza baja">
              <a:extLst>
                <a:ext uri="{FF2B5EF4-FFF2-40B4-BE49-F238E27FC236}">
                  <a16:creationId xmlns:a16="http://schemas.microsoft.com/office/drawing/2014/main" id="{32244B2C-562D-B595-7BF8-5BD16DEEC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617" y="1502872"/>
              <a:ext cx="714976" cy="698375"/>
            </a:xfrm>
            <a:prstGeom prst="rect">
              <a:avLst/>
            </a:prstGeom>
          </p:spPr>
        </p:pic>
        <p:pic>
          <p:nvPicPr>
            <p:cNvPr id="10" name="Imagen 9" descr="Una pantalla de un celular&#10;&#10;Descripción generada automáticamente">
              <a:extLst>
                <a:ext uri="{FF2B5EF4-FFF2-40B4-BE49-F238E27FC236}">
                  <a16:creationId xmlns:a16="http://schemas.microsoft.com/office/drawing/2014/main" id="{EEAEE1C9-E835-8104-EAE3-A4B159095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371" y="1462977"/>
              <a:ext cx="796666" cy="778165"/>
            </a:xfrm>
            <a:prstGeom prst="rect">
              <a:avLst/>
            </a:prstGeom>
          </p:spPr>
        </p:pic>
        <p:pic>
          <p:nvPicPr>
            <p:cNvPr id="13" name="Imagen 12" descr="Un celular encima de una computadora&#10;&#10;Descripción generada automáticamente con confianza media">
              <a:extLst>
                <a:ext uri="{FF2B5EF4-FFF2-40B4-BE49-F238E27FC236}">
                  <a16:creationId xmlns:a16="http://schemas.microsoft.com/office/drawing/2014/main" id="{A0B4007C-EA05-732E-7EC0-E681DAEAF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436" y="1462977"/>
              <a:ext cx="796666" cy="778165"/>
            </a:xfrm>
            <a:prstGeom prst="rect">
              <a:avLst/>
            </a:prstGeom>
          </p:spPr>
        </p:pic>
        <p:pic>
          <p:nvPicPr>
            <p:cNvPr id="19" name="Imagen 18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88B6C452-DB71-B67D-CAEA-79A3109D8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792" y="1290614"/>
              <a:ext cx="1149586" cy="1122891"/>
            </a:xfrm>
            <a:prstGeom prst="rect">
              <a:avLst/>
            </a:prstGeom>
          </p:spPr>
        </p:pic>
        <p:pic>
          <p:nvPicPr>
            <p:cNvPr id="21" name="Imagen 20" descr="Imagen digital de un barco&#10;&#10;Descripción generada automáticamente con confianza media">
              <a:extLst>
                <a:ext uri="{FF2B5EF4-FFF2-40B4-BE49-F238E27FC236}">
                  <a16:creationId xmlns:a16="http://schemas.microsoft.com/office/drawing/2014/main" id="{0F3C1623-EF9E-942D-BFB4-4236116B0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82" y="1561559"/>
              <a:ext cx="964351" cy="580998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D661E25-613E-F159-3150-F2FCF38F2002}"/>
              </a:ext>
            </a:extLst>
          </p:cNvPr>
          <p:cNvGrpSpPr/>
          <p:nvPr/>
        </p:nvGrpSpPr>
        <p:grpSpPr>
          <a:xfrm>
            <a:off x="386136" y="2626547"/>
            <a:ext cx="7480603" cy="814317"/>
            <a:chOff x="2136551" y="2733750"/>
            <a:chExt cx="7480603" cy="814317"/>
          </a:xfrm>
        </p:grpSpPr>
        <p:pic>
          <p:nvPicPr>
            <p:cNvPr id="11" name="Imagen 10" descr="Logotipo, Icono&#10;&#10;Descripción generada automáticamente">
              <a:extLst>
                <a:ext uri="{FF2B5EF4-FFF2-40B4-BE49-F238E27FC236}">
                  <a16:creationId xmlns:a16="http://schemas.microsoft.com/office/drawing/2014/main" id="{93F80509-A4BC-7565-A6F4-5C643F670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36551" y="2733750"/>
              <a:ext cx="833676" cy="814317"/>
            </a:xfrm>
            <a:prstGeom prst="rect">
              <a:avLst/>
            </a:prstGeom>
          </p:spPr>
        </p:pic>
        <p:pic>
          <p:nvPicPr>
            <p:cNvPr id="26" name="Imagen 25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D4D80EF6-72C0-26D1-A589-05F1F8119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33931" y="3040381"/>
              <a:ext cx="833676" cy="201055"/>
            </a:xfrm>
            <a:prstGeom prst="rect">
              <a:avLst/>
            </a:prstGeom>
          </p:spPr>
        </p:pic>
        <p:pic>
          <p:nvPicPr>
            <p:cNvPr id="29" name="Imagen 28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A89BBCD6-8ED5-C285-5CB4-779A486A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499" y="2826646"/>
              <a:ext cx="1000411" cy="628524"/>
            </a:xfrm>
            <a:prstGeom prst="rect">
              <a:avLst/>
            </a:prstGeom>
          </p:spPr>
        </p:pic>
        <p:pic>
          <p:nvPicPr>
            <p:cNvPr id="49" name="Imagen 48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75F233B8-FC5A-1FCC-3BED-53988B343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9410" y="2926029"/>
              <a:ext cx="1042095" cy="429758"/>
            </a:xfrm>
            <a:prstGeom prst="rect">
              <a:avLst/>
            </a:prstGeom>
          </p:spPr>
        </p:pic>
        <p:pic>
          <p:nvPicPr>
            <p:cNvPr id="5" name="Imagen 4" descr="Imagen que contiene firmar, parada, señal, dibujo&#10;&#10;Descripción generada automáticamente">
              <a:extLst>
                <a:ext uri="{FF2B5EF4-FFF2-40B4-BE49-F238E27FC236}">
                  <a16:creationId xmlns:a16="http://schemas.microsoft.com/office/drawing/2014/main" id="{238B3CC2-63BB-A278-5E1A-A1E9EC24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75057" y="2819860"/>
              <a:ext cx="642097" cy="642097"/>
            </a:xfrm>
            <a:prstGeom prst="rect">
              <a:avLst/>
            </a:prstGeom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6DF3C8-9B85-EF7F-5B98-162ED00230E9}"/>
              </a:ext>
            </a:extLst>
          </p:cNvPr>
          <p:cNvSpPr txBox="1"/>
          <p:nvPr/>
        </p:nvSpPr>
        <p:spPr>
          <a:xfrm>
            <a:off x="8215546" y="3986227"/>
            <a:ext cx="350608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EF4C6E"/>
                </a:solidFill>
                <a:latin typeface="+mj-lt"/>
              </a:rPr>
              <a:t>PRÓXIMAMENTE</a:t>
            </a:r>
          </a:p>
          <a:p>
            <a:r>
              <a:rPr lang="es-MX" sz="2800" dirty="0"/>
              <a:t>Más </a:t>
            </a:r>
            <a:r>
              <a:rPr lang="es-MX" sz="2800" dirty="0">
                <a:solidFill>
                  <a:srgbClr val="EF4C6E"/>
                </a:solidFill>
              </a:rPr>
              <a:t>servicios</a:t>
            </a:r>
          </a:p>
          <a:p>
            <a:r>
              <a:rPr lang="es-MX" sz="2800" dirty="0"/>
              <a:t>Más </a:t>
            </a:r>
            <a:r>
              <a:rPr lang="es-MX" sz="2800" dirty="0">
                <a:solidFill>
                  <a:srgbClr val="EF4C6E"/>
                </a:solidFill>
              </a:rPr>
              <a:t>tecnología</a:t>
            </a:r>
          </a:p>
          <a:p>
            <a:r>
              <a:rPr lang="es-MX" sz="2800" dirty="0"/>
              <a:t>Más </a:t>
            </a:r>
            <a:r>
              <a:rPr lang="es-MX" sz="2800" dirty="0">
                <a:solidFill>
                  <a:srgbClr val="EF4C6E"/>
                </a:solidFill>
              </a:rPr>
              <a:t>países</a:t>
            </a:r>
          </a:p>
        </p:txBody>
      </p:sp>
      <p:pic>
        <p:nvPicPr>
          <p:cNvPr id="14" name="Imagen 13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19608FF0-2A26-F9B2-B6D2-2BE6A04236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84783" y="5990026"/>
            <a:ext cx="586911" cy="586911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A103E9BD-8A03-8D6A-921B-1876AF5E37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93895" y="5990026"/>
            <a:ext cx="586911" cy="58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9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E81C8EA-BE36-7A1B-6F63-6BE8AAB48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5" t="9923" r="19506" b="6482"/>
          <a:stretch/>
        </p:blipFill>
        <p:spPr>
          <a:xfrm>
            <a:off x="5054500" y="2858041"/>
            <a:ext cx="2082998" cy="1482269"/>
          </a:xfrm>
          <a:prstGeom prst="rect">
            <a:avLst/>
          </a:prstGeom>
        </p:spPr>
      </p:pic>
      <p:sp>
        <p:nvSpPr>
          <p:cNvPr id="26" name="Rectangle 40">
            <a:extLst>
              <a:ext uri="{FF2B5EF4-FFF2-40B4-BE49-F238E27FC236}">
                <a16:creationId xmlns:a16="http://schemas.microsoft.com/office/drawing/2014/main" id="{C7B30A5E-B7A6-CF84-C691-371A869392ED}"/>
              </a:ext>
            </a:extLst>
          </p:cNvPr>
          <p:cNvSpPr/>
          <p:nvPr/>
        </p:nvSpPr>
        <p:spPr>
          <a:xfrm>
            <a:off x="4539889" y="4372650"/>
            <a:ext cx="3112222" cy="668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55621">
              <a:defRPr/>
            </a:pPr>
            <a:r>
              <a:rPr lang="es-US" sz="1871" dirty="0">
                <a:solidFill>
                  <a:schemeClr val="tx1">
                    <a:lumMod val="85000"/>
                    <a:lumOff val="15000"/>
                  </a:schemeClr>
                </a:solidFill>
                <a:ea typeface="Kigelia" panose="020B0502040204020203" pitchFamily="34" charset="0"/>
                <a:cs typeface="Kigelia" panose="020B0502040204020203" pitchFamily="34" charset="0"/>
              </a:rPr>
              <a:t>Tu tienda de </a:t>
            </a:r>
            <a:r>
              <a:rPr lang="es-US" sz="187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  <a:ea typeface="Kigelia" panose="020B0502040204020203" pitchFamily="34" charset="0"/>
                <a:cs typeface="Kigelia" panose="020B0502040204020203" pitchFamily="34" charset="0"/>
              </a:rPr>
              <a:t>distribución en línea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0AADD8-9086-2182-CE51-05532C495535}"/>
              </a:ext>
            </a:extLst>
          </p:cNvPr>
          <p:cNvSpPr txBox="1"/>
          <p:nvPr/>
        </p:nvSpPr>
        <p:spPr>
          <a:xfrm>
            <a:off x="282071" y="328693"/>
            <a:ext cx="5495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2">
                    <a:lumMod val="10000"/>
                  </a:schemeClr>
                </a:solidFill>
              </a:rPr>
              <a:t>MODELO DE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NEGOCIO</a:t>
            </a:r>
          </a:p>
        </p:txBody>
      </p:sp>
      <p:sp>
        <p:nvSpPr>
          <p:cNvPr id="5" name="Rectángulo: esquinas superiores, una redondeada y la otra cortada 4">
            <a:extLst>
              <a:ext uri="{FF2B5EF4-FFF2-40B4-BE49-F238E27FC236}">
                <a16:creationId xmlns:a16="http://schemas.microsoft.com/office/drawing/2014/main" id="{FD511CE7-B2F6-B571-4BD0-90D8992FD09B}"/>
              </a:ext>
            </a:extLst>
          </p:cNvPr>
          <p:cNvSpPr/>
          <p:nvPr/>
        </p:nvSpPr>
        <p:spPr>
          <a:xfrm>
            <a:off x="493572" y="1814307"/>
            <a:ext cx="3112223" cy="703384"/>
          </a:xfrm>
          <a:prstGeom prst="snipRoundRect">
            <a:avLst/>
          </a:prstGeom>
          <a:solidFill>
            <a:srgbClr val="EF4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Proveedores de servicios</a:t>
            </a:r>
          </a:p>
        </p:txBody>
      </p:sp>
      <p:sp>
        <p:nvSpPr>
          <p:cNvPr id="6" name="Rectángulo: esquinas superiores, una redondeada y la otra cortada 5">
            <a:extLst>
              <a:ext uri="{FF2B5EF4-FFF2-40B4-BE49-F238E27FC236}">
                <a16:creationId xmlns:a16="http://schemas.microsoft.com/office/drawing/2014/main" id="{EE87C1CD-3070-A1F0-22AC-56A776FC8DCB}"/>
              </a:ext>
            </a:extLst>
          </p:cNvPr>
          <p:cNvSpPr/>
          <p:nvPr/>
        </p:nvSpPr>
        <p:spPr>
          <a:xfrm>
            <a:off x="4539888" y="1814307"/>
            <a:ext cx="3112223" cy="703384"/>
          </a:xfrm>
          <a:prstGeom prst="snipRoundRect">
            <a:avLst/>
          </a:prstGeom>
          <a:solidFill>
            <a:srgbClr val="71CEF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Tiendas y publicidad</a:t>
            </a:r>
          </a:p>
        </p:txBody>
      </p:sp>
      <p:sp>
        <p:nvSpPr>
          <p:cNvPr id="24" name="Rectángulo: esquinas superiores, una redondeada y la otra cortada 23">
            <a:extLst>
              <a:ext uri="{FF2B5EF4-FFF2-40B4-BE49-F238E27FC236}">
                <a16:creationId xmlns:a16="http://schemas.microsoft.com/office/drawing/2014/main" id="{16DB551C-9042-468D-F84D-D6DE6D2DEF41}"/>
              </a:ext>
            </a:extLst>
          </p:cNvPr>
          <p:cNvSpPr/>
          <p:nvPr/>
        </p:nvSpPr>
        <p:spPr>
          <a:xfrm>
            <a:off x="8586205" y="1814307"/>
            <a:ext cx="3112223" cy="703384"/>
          </a:xfrm>
          <a:prstGeom prst="snipRoundRect">
            <a:avLst/>
          </a:prstGeom>
          <a:solidFill>
            <a:srgbClr val="71CEF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Clientes</a:t>
            </a: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EC9A54C9-922F-4A0A-7FEF-49A67941E5B3}"/>
              </a:ext>
            </a:extLst>
          </p:cNvPr>
          <p:cNvSpPr/>
          <p:nvPr/>
        </p:nvSpPr>
        <p:spPr>
          <a:xfrm>
            <a:off x="3778180" y="2010249"/>
            <a:ext cx="653143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05E9E0BA-9FF2-23DA-D0F1-826A3A1C0070}"/>
              </a:ext>
            </a:extLst>
          </p:cNvPr>
          <p:cNvSpPr/>
          <p:nvPr/>
        </p:nvSpPr>
        <p:spPr>
          <a:xfrm>
            <a:off x="7792586" y="2010249"/>
            <a:ext cx="653143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6B402FAA-FE04-5D5E-974B-BC23F71AC54C}"/>
              </a:ext>
            </a:extLst>
          </p:cNvPr>
          <p:cNvSpPr/>
          <p:nvPr/>
        </p:nvSpPr>
        <p:spPr>
          <a:xfrm rot="5400000">
            <a:off x="1838449" y="2731941"/>
            <a:ext cx="422467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A22EF96A-E63D-87E5-D9CC-BA02385F8C5E}"/>
              </a:ext>
            </a:extLst>
          </p:cNvPr>
          <p:cNvSpPr/>
          <p:nvPr/>
        </p:nvSpPr>
        <p:spPr>
          <a:xfrm>
            <a:off x="3778180" y="3443426"/>
            <a:ext cx="653143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0066D100-D9CF-2611-FB06-0626210CBA70}"/>
              </a:ext>
            </a:extLst>
          </p:cNvPr>
          <p:cNvSpPr/>
          <p:nvPr/>
        </p:nvSpPr>
        <p:spPr>
          <a:xfrm>
            <a:off x="7798891" y="3443426"/>
            <a:ext cx="653143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: esquinas superiores, una redondeada y la otra cortada 32">
            <a:extLst>
              <a:ext uri="{FF2B5EF4-FFF2-40B4-BE49-F238E27FC236}">
                <a16:creationId xmlns:a16="http://schemas.microsoft.com/office/drawing/2014/main" id="{309BC5CD-2A1F-6001-689B-6F08637FADEE}"/>
              </a:ext>
            </a:extLst>
          </p:cNvPr>
          <p:cNvSpPr/>
          <p:nvPr/>
        </p:nvSpPr>
        <p:spPr>
          <a:xfrm>
            <a:off x="8586205" y="3247483"/>
            <a:ext cx="3112223" cy="703384"/>
          </a:xfrm>
          <a:prstGeom prst="snip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Clientes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811DE3F-D739-BE10-CCBD-70CD25BC6C91}"/>
              </a:ext>
            </a:extLst>
          </p:cNvPr>
          <p:cNvSpPr/>
          <p:nvPr/>
        </p:nvSpPr>
        <p:spPr>
          <a:xfrm>
            <a:off x="3689499" y="1322894"/>
            <a:ext cx="8200103" cy="147518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83BD6BA-9F9D-B921-DF02-787E1EC99B41}"/>
              </a:ext>
            </a:extLst>
          </p:cNvPr>
          <p:cNvGrpSpPr/>
          <p:nvPr/>
        </p:nvGrpSpPr>
        <p:grpSpPr>
          <a:xfrm>
            <a:off x="711060" y="5245722"/>
            <a:ext cx="1574940" cy="1345140"/>
            <a:chOff x="3711559" y="1231964"/>
            <a:chExt cx="2278743" cy="194625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7DB3DF4-88A4-1D4E-CBD0-6EC091566E30}"/>
                </a:ext>
              </a:extLst>
            </p:cNvPr>
            <p:cNvSpPr txBox="1"/>
            <p:nvPr/>
          </p:nvSpPr>
          <p:spPr>
            <a:xfrm>
              <a:off x="3711559" y="2332118"/>
              <a:ext cx="2278743" cy="84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Avenir Next LT Pro" panose="020B0504020202020204" pitchFamily="34" charset="0"/>
                </a:rPr>
                <a:t>Promociones</a:t>
              </a:r>
            </a:p>
            <a:p>
              <a:pPr algn="ctr"/>
              <a:r>
                <a:rPr lang="es-MX" sz="1600" dirty="0">
                  <a:latin typeface="Avenir Next LT Pro" panose="020B0504020202020204" pitchFamily="34" charset="0"/>
                </a:rPr>
                <a:t>exclusivas</a:t>
              </a:r>
            </a:p>
          </p:txBody>
        </p:sp>
        <p:pic>
          <p:nvPicPr>
            <p:cNvPr id="8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4F75B68F-C6F2-6334-5C2E-3D8245AB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2930" y="1231964"/>
              <a:ext cx="936000" cy="936000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3CEC8AE-F0FA-B906-4463-929B86694146}"/>
              </a:ext>
            </a:extLst>
          </p:cNvPr>
          <p:cNvGrpSpPr/>
          <p:nvPr/>
        </p:nvGrpSpPr>
        <p:grpSpPr>
          <a:xfrm>
            <a:off x="3387879" y="5234276"/>
            <a:ext cx="1462026" cy="1345140"/>
            <a:chOff x="6229109" y="1231964"/>
            <a:chExt cx="2115371" cy="1946251"/>
          </a:xfrm>
        </p:grpSpPr>
        <p:sp>
          <p:nvSpPr>
            <p:cNvPr id="14" name="CuadroTexto 3">
              <a:extLst>
                <a:ext uri="{FF2B5EF4-FFF2-40B4-BE49-F238E27FC236}">
                  <a16:creationId xmlns:a16="http://schemas.microsoft.com/office/drawing/2014/main" id="{CC0A5CE3-3C21-24BB-E2B7-6FF96EB9AA54}"/>
                </a:ext>
              </a:extLst>
            </p:cNvPr>
            <p:cNvSpPr txBox="1"/>
            <p:nvPr/>
          </p:nvSpPr>
          <p:spPr>
            <a:xfrm>
              <a:off x="6229109" y="2332118"/>
              <a:ext cx="2115371" cy="84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Avenir Next LT Pro" panose="020B0504020202020204" pitchFamily="34" charset="0"/>
                </a:rPr>
                <a:t>Ahorros</a:t>
              </a:r>
              <a:r>
                <a:rPr lang="es-MX" sz="1600" dirty="0">
                  <a:latin typeface="Avenir Next LT Pro" panose="020B0504020202020204" pitchFamily="34" charset="0"/>
                </a:rPr>
                <a:t> en sus servicios</a:t>
              </a:r>
            </a:p>
          </p:txBody>
        </p:sp>
        <p:pic>
          <p:nvPicPr>
            <p:cNvPr id="15" name="Imagen 14" descr="Icono&#10;&#10;Descripción generada automáticamente">
              <a:extLst>
                <a:ext uri="{FF2B5EF4-FFF2-40B4-BE49-F238E27FC236}">
                  <a16:creationId xmlns:a16="http://schemas.microsoft.com/office/drawing/2014/main" id="{31510E70-41AE-D709-596B-701B22F62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5438" y="1231964"/>
              <a:ext cx="936000" cy="93600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011B3E9-20E1-7C78-DE5F-5ED90E1622FE}"/>
              </a:ext>
            </a:extLst>
          </p:cNvPr>
          <p:cNvGrpSpPr/>
          <p:nvPr/>
        </p:nvGrpSpPr>
        <p:grpSpPr>
          <a:xfrm>
            <a:off x="5951786" y="5238852"/>
            <a:ext cx="1837765" cy="1345139"/>
            <a:chOff x="8561294" y="1231964"/>
            <a:chExt cx="2659018" cy="1946249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98B091C-2AAF-D445-D891-AFB6EA44722F}"/>
                </a:ext>
              </a:extLst>
            </p:cNvPr>
            <p:cNvSpPr txBox="1"/>
            <p:nvPr/>
          </p:nvSpPr>
          <p:spPr>
            <a:xfrm>
              <a:off x="8561294" y="2332116"/>
              <a:ext cx="2659018" cy="84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Avenir Next LT Pro" panose="020B0504020202020204" pitchFamily="34" charset="0"/>
                </a:rPr>
                <a:t>Saldo </a:t>
              </a:r>
              <a:r>
                <a:rPr lang="es-MX" sz="1600" dirty="0">
                  <a:latin typeface="Avenir Next LT Pro" panose="020B0504020202020204" pitchFamily="34" charset="0"/>
                </a:rPr>
                <a:t>GRATIS promocional</a:t>
              </a: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8572FD8C-5C96-E2D7-98F4-2B442C157DA8}"/>
                </a:ext>
              </a:extLst>
            </p:cNvPr>
            <p:cNvGrpSpPr/>
            <p:nvPr/>
          </p:nvGrpSpPr>
          <p:grpSpPr>
            <a:xfrm>
              <a:off x="8638090" y="1231964"/>
              <a:ext cx="2458512" cy="891401"/>
              <a:chOff x="8638090" y="1321683"/>
              <a:chExt cx="2458512" cy="891401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3F3FE014-43FA-3F31-11DA-FE549AEA5E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186"/>
              <a:stretch/>
            </p:blipFill>
            <p:spPr>
              <a:xfrm>
                <a:off x="8638090" y="1321683"/>
                <a:ext cx="936000" cy="891401"/>
              </a:xfrm>
              <a:prstGeom prst="rect">
                <a:avLst/>
              </a:prstGeom>
            </p:spPr>
          </p:pic>
          <p:pic>
            <p:nvPicPr>
              <p:cNvPr id="22" name="Imagen 21" descr="Icono&#10;&#10;Descripción generada automáticamente">
                <a:extLst>
                  <a:ext uri="{FF2B5EF4-FFF2-40B4-BE49-F238E27FC236}">
                    <a16:creationId xmlns:a16="http://schemas.microsoft.com/office/drawing/2014/main" id="{B60589A9-3B29-8E41-2A64-9FD699A5B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25013" y="1443844"/>
                <a:ext cx="1471589" cy="616731"/>
              </a:xfrm>
              <a:prstGeom prst="rect">
                <a:avLst/>
              </a:prstGeom>
            </p:spPr>
          </p:pic>
        </p:grp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B62515D6-51EC-2E30-C98C-57CF12D7C2F3}"/>
              </a:ext>
            </a:extLst>
          </p:cNvPr>
          <p:cNvGrpSpPr/>
          <p:nvPr/>
        </p:nvGrpSpPr>
        <p:grpSpPr>
          <a:xfrm>
            <a:off x="8961921" y="5157159"/>
            <a:ext cx="2232001" cy="1420623"/>
            <a:chOff x="6021498" y="5172633"/>
            <a:chExt cx="2232001" cy="1420623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51ABA00D-ECD0-2456-0990-237627AAE90A}"/>
                </a:ext>
              </a:extLst>
            </p:cNvPr>
            <p:cNvGrpSpPr/>
            <p:nvPr/>
          </p:nvGrpSpPr>
          <p:grpSpPr>
            <a:xfrm>
              <a:off x="6021498" y="5172633"/>
              <a:ext cx="2232000" cy="720000"/>
              <a:chOff x="6004978" y="5111307"/>
              <a:chExt cx="2327649" cy="802132"/>
            </a:xfrm>
          </p:grpSpPr>
          <p:pic>
            <p:nvPicPr>
              <p:cNvPr id="28" name="Imagen 27" descr="Imagen que contiene firmar, alimentos, dibujo, parada&#10;&#10;Descripción generada automáticamente">
                <a:extLst>
                  <a:ext uri="{FF2B5EF4-FFF2-40B4-BE49-F238E27FC236}">
                    <a16:creationId xmlns:a16="http://schemas.microsoft.com/office/drawing/2014/main" id="{32FF60AE-E5B8-C8AB-24F1-FF1BD3CEF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04290" y="5542563"/>
                <a:ext cx="1028337" cy="370876"/>
              </a:xfrm>
              <a:prstGeom prst="rect">
                <a:avLst/>
              </a:prstGeom>
            </p:spPr>
          </p:pic>
          <p:pic>
            <p:nvPicPr>
              <p:cNvPr id="36" name="Imagen 35" descr="Logotipo&#10;&#10;Descripción generada automáticamente">
                <a:extLst>
                  <a:ext uri="{FF2B5EF4-FFF2-40B4-BE49-F238E27FC236}">
                    <a16:creationId xmlns:a16="http://schemas.microsoft.com/office/drawing/2014/main" id="{947DCA78-A623-08DA-8244-BB431BEF42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6807" b="19545"/>
              <a:stretch/>
            </p:blipFill>
            <p:spPr>
              <a:xfrm>
                <a:off x="6742987" y="5111307"/>
                <a:ext cx="955815" cy="393403"/>
              </a:xfrm>
              <a:prstGeom prst="rect">
                <a:avLst/>
              </a:prstGeom>
            </p:spPr>
          </p:pic>
          <p:pic>
            <p:nvPicPr>
              <p:cNvPr id="38" name="Imagen 37" descr="Logotipo&#10;&#10;Descripción generada automáticamente">
                <a:extLst>
                  <a:ext uri="{FF2B5EF4-FFF2-40B4-BE49-F238E27FC236}">
                    <a16:creationId xmlns:a16="http://schemas.microsoft.com/office/drawing/2014/main" id="{42BBEB3E-858C-2D30-D2A7-59CEE0B0F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04978" y="5439399"/>
                <a:ext cx="1132520" cy="453234"/>
              </a:xfrm>
              <a:prstGeom prst="rect">
                <a:avLst/>
              </a:prstGeom>
            </p:spPr>
          </p:pic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D3841FD-1B26-5A56-61BE-646BB2CD8676}"/>
                </a:ext>
              </a:extLst>
            </p:cNvPr>
            <p:cNvSpPr txBox="1"/>
            <p:nvPr/>
          </p:nvSpPr>
          <p:spPr>
            <a:xfrm>
              <a:off x="6021499" y="6008481"/>
              <a:ext cx="223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Avenir Next LT Pro" panose="020B0504020202020204" pitchFamily="34" charset="0"/>
                </a:rPr>
                <a:t>Alimentamos </a:t>
              </a:r>
              <a:r>
                <a:rPr lang="es-MX" sz="1600" dirty="0">
                  <a:latin typeface="Avenir Next LT Pro" panose="020B0504020202020204" pitchFamily="34" charset="0"/>
                </a:rPr>
                <a:t>niños y adultos mayores</a:t>
              </a:r>
            </a:p>
          </p:txBody>
        </p:sp>
      </p:grp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250A452C-E613-E0AE-1A06-9673F41B51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235" y="3217727"/>
            <a:ext cx="2153048" cy="86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  <p:bldP spid="6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0">
            <a:extLst>
              <a:ext uri="{FF2B5EF4-FFF2-40B4-BE49-F238E27FC236}">
                <a16:creationId xmlns:a16="http://schemas.microsoft.com/office/drawing/2014/main" id="{FB68BD1F-E281-0913-CC1B-FAF9D5C7E0CB}"/>
              </a:ext>
            </a:extLst>
          </p:cNvPr>
          <p:cNvSpPr/>
          <p:nvPr/>
        </p:nvSpPr>
        <p:spPr>
          <a:xfrm>
            <a:off x="7517724" y="3533001"/>
            <a:ext cx="3856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5621">
              <a:defRPr/>
            </a:pPr>
            <a:r>
              <a:rPr lang="es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  <a:ea typeface="Kigelia" panose="020B0502040204020203" pitchFamily="34" charset="0"/>
                <a:cs typeface="Kigelia" panose="020B0502040204020203" pitchFamily="34" charset="0"/>
              </a:rPr>
              <a:t>Del pago mensual de todos los servicios que tú personalmente comercialices… </a:t>
            </a:r>
            <a:r>
              <a:rPr lang="es-US" sz="2000" b="1" dirty="0">
                <a:solidFill>
                  <a:srgbClr val="00B0F0"/>
                </a:solidFill>
                <a:latin typeface="Avenir Next LT Pro" panose="020B0504020202020204" pitchFamily="34" charset="0"/>
                <a:ea typeface="Kigelia" panose="020B0502040204020203" pitchFamily="34" charset="0"/>
                <a:cs typeface="Kigelia" panose="020B0502040204020203" pitchFamily="34" charset="0"/>
              </a:rPr>
              <a:t>SIN LÍMITE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06C4175-BC2C-7EC1-B602-B40CC91E0DAA}"/>
              </a:ext>
            </a:extLst>
          </p:cNvPr>
          <p:cNvSpPr txBox="1"/>
          <p:nvPr/>
        </p:nvSpPr>
        <p:spPr>
          <a:xfrm>
            <a:off x="7591430" y="2097088"/>
            <a:ext cx="3180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S" sz="9600" b="1" dirty="0">
                <a:solidFill>
                  <a:srgbClr val="EF4C6E"/>
                </a:solidFill>
                <a:latin typeface="Avenir Next LT Pro" panose="020B0504020202020204" pitchFamily="34" charset="0"/>
                <a:ea typeface="Kigelia" panose="020B0502040204020203" pitchFamily="34" charset="0"/>
                <a:cs typeface="Kigelia" panose="020B0502040204020203" pitchFamily="34" charset="0"/>
              </a:rPr>
              <a:t>15%</a:t>
            </a:r>
            <a:endParaRPr lang="es-MX" sz="9600" dirty="0">
              <a:solidFill>
                <a:srgbClr val="EF4C6E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B27BD56-F969-A8BF-8209-B134BDC3578E}"/>
              </a:ext>
            </a:extLst>
          </p:cNvPr>
          <p:cNvSpPr txBox="1"/>
          <p:nvPr/>
        </p:nvSpPr>
        <p:spPr>
          <a:xfrm>
            <a:off x="2737534" y="5647132"/>
            <a:ext cx="5312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00B0F0"/>
                </a:solidFill>
                <a:latin typeface="+mj-lt"/>
              </a:rPr>
              <a:t>¡Tu relación es tu </a:t>
            </a:r>
            <a:r>
              <a:rPr lang="es-MX" sz="3200" dirty="0">
                <a:solidFill>
                  <a:srgbClr val="EF4C6E"/>
                </a:solidFill>
                <a:latin typeface="+mj-lt"/>
              </a:rPr>
              <a:t>ventaja</a:t>
            </a:r>
            <a:r>
              <a:rPr lang="es-MX" sz="3200" dirty="0">
                <a:solidFill>
                  <a:srgbClr val="00B0F0"/>
                </a:solidFill>
                <a:latin typeface="+mj-lt"/>
              </a:rPr>
              <a:t>!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72A81BB-BF67-42D9-275F-9B07D0026D11}"/>
              </a:ext>
            </a:extLst>
          </p:cNvPr>
          <p:cNvSpPr txBox="1"/>
          <p:nvPr/>
        </p:nvSpPr>
        <p:spPr>
          <a:xfrm>
            <a:off x="292061" y="340147"/>
            <a:ext cx="5802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spc="300" dirty="0"/>
              <a:t>DISTRIBUCIÓN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EN LÍNEA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E78B0AA-0CDD-76C7-6685-E5C2A268541D}"/>
              </a:ext>
            </a:extLst>
          </p:cNvPr>
          <p:cNvSpPr txBox="1"/>
          <p:nvPr/>
        </p:nvSpPr>
        <p:spPr>
          <a:xfrm>
            <a:off x="318338" y="855153"/>
            <a:ext cx="548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Para crear un </a:t>
            </a:r>
            <a:r>
              <a:rPr lang="es-MX" sz="2000" dirty="0">
                <a:latin typeface="+mj-lt"/>
              </a:rPr>
              <a:t>INGRESO RESIDUAL MENSUAL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F76F3B8-31C8-1559-E5CB-EC84CC0D9AED}"/>
              </a:ext>
            </a:extLst>
          </p:cNvPr>
          <p:cNvGrpSpPr/>
          <p:nvPr/>
        </p:nvGrpSpPr>
        <p:grpSpPr>
          <a:xfrm>
            <a:off x="407988" y="1832073"/>
            <a:ext cx="5153515" cy="2988864"/>
            <a:chOff x="2618885" y="1547277"/>
            <a:chExt cx="4778354" cy="2768463"/>
          </a:xfrm>
        </p:grpSpPr>
        <p:pic>
          <p:nvPicPr>
            <p:cNvPr id="26" name="Imagen 25" descr="Interfaz de usuario gráfica, Teams&#10;&#10;Descripción generada automáticamente">
              <a:extLst>
                <a:ext uri="{FF2B5EF4-FFF2-40B4-BE49-F238E27FC236}">
                  <a16:creationId xmlns:a16="http://schemas.microsoft.com/office/drawing/2014/main" id="{840D7191-9555-ECD6-08F4-F1EB74FB6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9" t="7058" r="6340" b="5482"/>
            <a:stretch/>
          </p:blipFill>
          <p:spPr>
            <a:xfrm>
              <a:off x="2618885" y="1547277"/>
              <a:ext cx="4319924" cy="2768463"/>
            </a:xfrm>
            <a:prstGeom prst="rect">
              <a:avLst/>
            </a:prstGeom>
          </p:spPr>
        </p:pic>
        <p:pic>
          <p:nvPicPr>
            <p:cNvPr id="24" name="Imagen 23" descr="Imagen de la pantalla de un teléfono celular&#10;&#10;Descripción generada automáticamente">
              <a:extLst>
                <a:ext uri="{FF2B5EF4-FFF2-40B4-BE49-F238E27FC236}">
                  <a16:creationId xmlns:a16="http://schemas.microsoft.com/office/drawing/2014/main" id="{BD63A30D-28D8-AA4C-68CF-EF62B5823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197" t="7711" r="28431" b="11111"/>
            <a:stretch/>
          </p:blipFill>
          <p:spPr>
            <a:xfrm>
              <a:off x="6410730" y="2330824"/>
              <a:ext cx="986509" cy="1889979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ABDF09CA-3660-10DE-67A8-5DAE557740FA}"/>
              </a:ext>
            </a:extLst>
          </p:cNvPr>
          <p:cNvGrpSpPr/>
          <p:nvPr/>
        </p:nvGrpSpPr>
        <p:grpSpPr>
          <a:xfrm>
            <a:off x="6072864" y="1559753"/>
            <a:ext cx="804598" cy="3541084"/>
            <a:chOff x="10551831" y="1559753"/>
            <a:chExt cx="804598" cy="3541084"/>
          </a:xfrm>
        </p:grpSpPr>
        <p:pic>
          <p:nvPicPr>
            <p:cNvPr id="28" name="Imagen 27" descr="Imagen en blanco y negro de una cámara fotográfica&#10;&#10;Descripción generada automáticamente con confianza baja">
              <a:extLst>
                <a:ext uri="{FF2B5EF4-FFF2-40B4-BE49-F238E27FC236}">
                  <a16:creationId xmlns:a16="http://schemas.microsoft.com/office/drawing/2014/main" id="{53B2559C-0DB0-61B9-BF19-41ED5862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924" y="4612043"/>
              <a:ext cx="500413" cy="488794"/>
            </a:xfrm>
            <a:prstGeom prst="rect">
              <a:avLst/>
            </a:prstGeom>
          </p:spPr>
        </p:pic>
        <p:pic>
          <p:nvPicPr>
            <p:cNvPr id="29" name="Imagen 28" descr="Una pantalla de un celular&#10;&#10;Descripción generada automáticamente">
              <a:extLst>
                <a:ext uri="{FF2B5EF4-FFF2-40B4-BE49-F238E27FC236}">
                  <a16:creationId xmlns:a16="http://schemas.microsoft.com/office/drawing/2014/main" id="{24EBA66A-C5E8-2F8D-5F22-B47222BBA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5254" y="1559753"/>
              <a:ext cx="557588" cy="544639"/>
            </a:xfrm>
            <a:prstGeom prst="rect">
              <a:avLst/>
            </a:prstGeom>
          </p:spPr>
        </p:pic>
        <p:pic>
          <p:nvPicPr>
            <p:cNvPr id="30" name="Imagen 29" descr="Un celular encima de una computadora&#10;&#10;Descripción generada automáticamente con confianza media">
              <a:extLst>
                <a:ext uri="{FF2B5EF4-FFF2-40B4-BE49-F238E27FC236}">
                  <a16:creationId xmlns:a16="http://schemas.microsoft.com/office/drawing/2014/main" id="{2773AD5A-1A7C-A051-E5DB-2506E3264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336" y="2297006"/>
              <a:ext cx="557588" cy="544639"/>
            </a:xfrm>
            <a:prstGeom prst="rect">
              <a:avLst/>
            </a:prstGeom>
          </p:spPr>
        </p:pic>
        <p:pic>
          <p:nvPicPr>
            <p:cNvPr id="31" name="Imagen 30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67A53A4C-C1E6-1BC7-2F9D-CA1996648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831" y="3034259"/>
              <a:ext cx="804598" cy="785914"/>
            </a:xfrm>
            <a:prstGeom prst="rect">
              <a:avLst/>
            </a:prstGeom>
          </p:spPr>
        </p:pic>
        <p:pic>
          <p:nvPicPr>
            <p:cNvPr id="32" name="Imagen 31" descr="Imagen digital de un barco&#10;&#10;Descripción generada automáticamente con confianza media">
              <a:extLst>
                <a:ext uri="{FF2B5EF4-FFF2-40B4-BE49-F238E27FC236}">
                  <a16:creationId xmlns:a16="http://schemas.microsoft.com/office/drawing/2014/main" id="{00D8EC05-3C6A-9045-0174-516EF219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654" y="4012787"/>
              <a:ext cx="674952" cy="406642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5B491E23-4D5B-294F-2F77-B4CCA1F8DE82}"/>
              </a:ext>
            </a:extLst>
          </p:cNvPr>
          <p:cNvGrpSpPr/>
          <p:nvPr/>
        </p:nvGrpSpPr>
        <p:grpSpPr>
          <a:xfrm>
            <a:off x="8393445" y="4948518"/>
            <a:ext cx="2543495" cy="1714274"/>
            <a:chOff x="7969631" y="4114801"/>
            <a:chExt cx="3351277" cy="2317784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47D36F29-25C7-EF47-E709-B90D9CD5D286}"/>
                </a:ext>
              </a:extLst>
            </p:cNvPr>
            <p:cNvSpPr txBox="1"/>
            <p:nvPr/>
          </p:nvSpPr>
          <p:spPr>
            <a:xfrm>
              <a:off x="7969631" y="5528218"/>
              <a:ext cx="3351277" cy="90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dirty="0">
                  <a:latin typeface="Avenir Next LT Pro" panose="020B0504020202020204" pitchFamily="34" charset="0"/>
                </a:rPr>
                <a:t>Pueden </a:t>
              </a:r>
              <a:r>
                <a:rPr lang="es-MX" sz="1800" b="1" dirty="0">
                  <a:latin typeface="Avenir Next LT Pro" panose="020B0504020202020204" pitchFamily="34" charset="0"/>
                </a:rPr>
                <a:t>integrarse</a:t>
              </a:r>
            </a:p>
            <a:p>
              <a:pPr algn="ctr"/>
              <a:r>
                <a:rPr lang="es-MX" sz="1800" dirty="0">
                  <a:latin typeface="Avenir Next LT Pro" panose="020B0504020202020204" pitchFamily="34" charset="0"/>
                </a:rPr>
                <a:t>al negocio</a:t>
              </a:r>
            </a:p>
          </p:txBody>
        </p:sp>
        <p:pic>
          <p:nvPicPr>
            <p:cNvPr id="39" name="Imagen 38" descr="Un dibujo de un perro&#10;&#10;Descripción generada automáticamente con confianza media">
              <a:extLst>
                <a:ext uri="{FF2B5EF4-FFF2-40B4-BE49-F238E27FC236}">
                  <a16:creationId xmlns:a16="http://schemas.microsoft.com/office/drawing/2014/main" id="{5FA4A96B-7A1B-3F67-72C4-B73230B9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8225" y="4114801"/>
              <a:ext cx="1194091" cy="1199228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2439133-7978-50EF-D7C0-04D9EE70EE86}"/>
              </a:ext>
            </a:extLst>
          </p:cNvPr>
          <p:cNvSpPr txBox="1"/>
          <p:nvPr/>
        </p:nvSpPr>
        <p:spPr>
          <a:xfrm>
            <a:off x="7985267" y="2047537"/>
            <a:ext cx="798617" cy="381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EF4C6E"/>
                </a:solidFill>
              </a:rPr>
              <a:t>Hasta</a:t>
            </a:r>
          </a:p>
        </p:txBody>
      </p:sp>
    </p:spTree>
    <p:extLst>
      <p:ext uri="{BB962C8B-B14F-4D97-AF65-F5344CB8AC3E}">
        <p14:creationId xmlns:p14="http://schemas.microsoft.com/office/powerpoint/2010/main" val="40092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B3C74-C847-B4DF-897B-43B675B344F9}"/>
              </a:ext>
            </a:extLst>
          </p:cNvPr>
          <p:cNvGrpSpPr/>
          <p:nvPr/>
        </p:nvGrpSpPr>
        <p:grpSpPr>
          <a:xfrm>
            <a:off x="4701921" y="1019416"/>
            <a:ext cx="3051131" cy="3366129"/>
            <a:chOff x="2325260" y="1188765"/>
            <a:chExt cx="5434080" cy="5342574"/>
          </a:xfrm>
        </p:grpSpPr>
        <p:pic>
          <p:nvPicPr>
            <p:cNvPr id="10" name="Imagen 9" descr="Mapa&#10;&#10;Descripción generada automáticamente">
              <a:extLst>
                <a:ext uri="{FF2B5EF4-FFF2-40B4-BE49-F238E27FC236}">
                  <a16:creationId xmlns:a16="http://schemas.microsoft.com/office/drawing/2014/main" id="{F0576BB2-6AF7-4830-1969-D9028D670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1CE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325260" y="1188765"/>
              <a:ext cx="5421374" cy="5307798"/>
            </a:xfrm>
            <a:prstGeom prst="rect">
              <a:avLst/>
            </a:prstGeom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F5BEC9F-8920-04D0-C621-F143AB663637}"/>
                </a:ext>
              </a:extLst>
            </p:cNvPr>
            <p:cNvGrpSpPr/>
            <p:nvPr/>
          </p:nvGrpSpPr>
          <p:grpSpPr>
            <a:xfrm>
              <a:off x="4302646" y="2040706"/>
              <a:ext cx="1437670" cy="1383594"/>
              <a:chOff x="2525626" y="1860641"/>
              <a:chExt cx="1437670" cy="1383594"/>
            </a:xfrm>
          </p:grpSpPr>
          <p:grpSp>
            <p:nvGrpSpPr>
              <p:cNvPr id="6" name="Group 8">
                <a:extLst>
                  <a:ext uri="{FF2B5EF4-FFF2-40B4-BE49-F238E27FC236}">
                    <a16:creationId xmlns:a16="http://schemas.microsoft.com/office/drawing/2014/main" id="{090B3AEF-5377-A615-BAA5-4771CC4ECFA1}"/>
                  </a:ext>
                </a:extLst>
              </p:cNvPr>
              <p:cNvGrpSpPr/>
              <p:nvPr/>
            </p:nvGrpSpPr>
            <p:grpSpPr>
              <a:xfrm>
                <a:off x="3530429" y="2133833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68" name="Imagen 67">
                  <a:extLst>
                    <a:ext uri="{FF2B5EF4-FFF2-40B4-BE49-F238E27FC236}">
                      <a16:creationId xmlns:a16="http://schemas.microsoft.com/office/drawing/2014/main" id="{FFE4BFA1-C362-9BAF-A196-654D354A1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74" name="Imagen 3">
                  <a:extLst>
                    <a:ext uri="{FF2B5EF4-FFF2-40B4-BE49-F238E27FC236}">
                      <a16:creationId xmlns:a16="http://schemas.microsoft.com/office/drawing/2014/main" id="{3FCE18E3-E4CF-5B55-CA82-0951A53C96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75" name="Imagen 74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43E999D0-037E-6698-0C51-40F5C1984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7" name="Group 8">
                <a:extLst>
                  <a:ext uri="{FF2B5EF4-FFF2-40B4-BE49-F238E27FC236}">
                    <a16:creationId xmlns:a16="http://schemas.microsoft.com/office/drawing/2014/main" id="{7AA157EC-0BB6-7A16-BCC7-361F62B687B5}"/>
                  </a:ext>
                </a:extLst>
              </p:cNvPr>
              <p:cNvGrpSpPr/>
              <p:nvPr/>
            </p:nvGrpSpPr>
            <p:grpSpPr>
              <a:xfrm>
                <a:off x="2525626" y="2416941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65" name="Imagen 64">
                  <a:extLst>
                    <a:ext uri="{FF2B5EF4-FFF2-40B4-BE49-F238E27FC236}">
                      <a16:creationId xmlns:a16="http://schemas.microsoft.com/office/drawing/2014/main" id="{7E9D44C4-F861-DA34-3E45-1837A511B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66" name="Imagen 3">
                  <a:extLst>
                    <a:ext uri="{FF2B5EF4-FFF2-40B4-BE49-F238E27FC236}">
                      <a16:creationId xmlns:a16="http://schemas.microsoft.com/office/drawing/2014/main" id="{772A11A8-91F7-47E0-469A-675AC96781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67" name="Imagen 66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28BCEDEC-B540-C541-3D44-B89A8211DE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id="{CFBEE73C-7F7C-D976-8CA0-904CA0B6BDD7}"/>
                  </a:ext>
                </a:extLst>
              </p:cNvPr>
              <p:cNvGrpSpPr/>
              <p:nvPr/>
            </p:nvGrpSpPr>
            <p:grpSpPr>
              <a:xfrm>
                <a:off x="2623909" y="1860641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3B012EC-BF54-053A-8297-5D61DEB458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61" name="Imagen 3">
                  <a:extLst>
                    <a:ext uri="{FF2B5EF4-FFF2-40B4-BE49-F238E27FC236}">
                      <a16:creationId xmlns:a16="http://schemas.microsoft.com/office/drawing/2014/main" id="{F7781B8A-593B-5C81-DC32-869A6DBBB9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62" name="Imagen 6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70030AAE-390B-D791-DE39-8B0BC785C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8">
                <a:extLst>
                  <a:ext uri="{FF2B5EF4-FFF2-40B4-BE49-F238E27FC236}">
                    <a16:creationId xmlns:a16="http://schemas.microsoft.com/office/drawing/2014/main" id="{28F3AD39-0B84-9B22-8D90-621B57176B11}"/>
                  </a:ext>
                </a:extLst>
              </p:cNvPr>
              <p:cNvGrpSpPr/>
              <p:nvPr/>
            </p:nvGrpSpPr>
            <p:grpSpPr>
              <a:xfrm>
                <a:off x="2840343" y="2957811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29" name="Imagen 28">
                  <a:extLst>
                    <a:ext uri="{FF2B5EF4-FFF2-40B4-BE49-F238E27FC236}">
                      <a16:creationId xmlns:a16="http://schemas.microsoft.com/office/drawing/2014/main" id="{11843E16-3DE2-C9EF-7F2E-4E4D9EC43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30" name="Imagen 3">
                  <a:extLst>
                    <a:ext uri="{FF2B5EF4-FFF2-40B4-BE49-F238E27FC236}">
                      <a16:creationId xmlns:a16="http://schemas.microsoft.com/office/drawing/2014/main" id="{F884ECDA-EB10-68C5-EE16-E6A6EB40CC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31" name="Imagen 30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E1C4ACBB-5920-78E4-6EE7-A9D5301260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8">
                <a:extLst>
                  <a:ext uri="{FF2B5EF4-FFF2-40B4-BE49-F238E27FC236}">
                    <a16:creationId xmlns:a16="http://schemas.microsoft.com/office/drawing/2014/main" id="{F29FA492-FB14-50BD-BB1D-217811749F88}"/>
                  </a:ext>
                </a:extLst>
              </p:cNvPr>
              <p:cNvGrpSpPr/>
              <p:nvPr/>
            </p:nvGrpSpPr>
            <p:grpSpPr>
              <a:xfrm>
                <a:off x="3288957" y="2511203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6E6AA51D-DFC1-5DE7-B707-79D4C078E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20" name="Imagen 3">
                  <a:extLst>
                    <a:ext uri="{FF2B5EF4-FFF2-40B4-BE49-F238E27FC236}">
                      <a16:creationId xmlns:a16="http://schemas.microsoft.com/office/drawing/2014/main" id="{FD3B8206-0514-4D83-ED00-1F44ECF214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23" name="Imagen 22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85B98E8D-7D91-899B-369F-DE40689DF2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id="{73AE4DD0-C036-EC24-9CC6-D1C5CD715EB6}"/>
                </a:ext>
              </a:extLst>
            </p:cNvPr>
            <p:cNvGrpSpPr/>
            <p:nvPr/>
          </p:nvGrpSpPr>
          <p:grpSpPr>
            <a:xfrm>
              <a:off x="5841854" y="4319702"/>
              <a:ext cx="1917486" cy="2211637"/>
              <a:chOff x="8406643" y="1592664"/>
              <a:chExt cx="2171434" cy="2562935"/>
            </a:xfrm>
          </p:grpSpPr>
          <p:grpSp>
            <p:nvGrpSpPr>
              <p:cNvPr id="81" name="Group 8">
                <a:extLst>
                  <a:ext uri="{FF2B5EF4-FFF2-40B4-BE49-F238E27FC236}">
                    <a16:creationId xmlns:a16="http://schemas.microsoft.com/office/drawing/2014/main" id="{862D7F4C-DA39-C778-08E0-E4B5FD44601D}"/>
                  </a:ext>
                </a:extLst>
              </p:cNvPr>
              <p:cNvGrpSpPr/>
              <p:nvPr/>
            </p:nvGrpSpPr>
            <p:grpSpPr>
              <a:xfrm>
                <a:off x="8406643" y="2189786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30" name="Imagen 129">
                  <a:extLst>
                    <a:ext uri="{FF2B5EF4-FFF2-40B4-BE49-F238E27FC236}">
                      <a16:creationId xmlns:a16="http://schemas.microsoft.com/office/drawing/2014/main" id="{C36D859C-4745-E981-D0EA-F09A860AA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31" name="Imagen 3">
                  <a:extLst>
                    <a:ext uri="{FF2B5EF4-FFF2-40B4-BE49-F238E27FC236}">
                      <a16:creationId xmlns:a16="http://schemas.microsoft.com/office/drawing/2014/main" id="{47A9FA44-BEF6-3EE9-CECB-5558F4D60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32" name="Imagen 13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629A3130-3483-CED3-9EC8-3EA53DD68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">
                <a:extLst>
                  <a:ext uri="{FF2B5EF4-FFF2-40B4-BE49-F238E27FC236}">
                    <a16:creationId xmlns:a16="http://schemas.microsoft.com/office/drawing/2014/main" id="{8140C38D-5008-73E3-482D-60DAF6240C65}"/>
                  </a:ext>
                </a:extLst>
              </p:cNvPr>
              <p:cNvGrpSpPr/>
              <p:nvPr/>
            </p:nvGrpSpPr>
            <p:grpSpPr>
              <a:xfrm>
                <a:off x="10145210" y="2258178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27" name="Imagen 126">
                  <a:extLst>
                    <a:ext uri="{FF2B5EF4-FFF2-40B4-BE49-F238E27FC236}">
                      <a16:creationId xmlns:a16="http://schemas.microsoft.com/office/drawing/2014/main" id="{274769EB-3FF4-8677-A463-DE735F4F47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28" name="Imagen 3">
                  <a:extLst>
                    <a:ext uri="{FF2B5EF4-FFF2-40B4-BE49-F238E27FC236}">
                      <a16:creationId xmlns:a16="http://schemas.microsoft.com/office/drawing/2014/main" id="{B4E1083E-2CD7-FC52-5AD6-4666289339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81" y="663883"/>
                  <a:ext cx="6773330" cy="4251012"/>
                </a:xfrm>
                <a:prstGeom prst="rect">
                  <a:avLst/>
                </a:prstGeom>
              </p:spPr>
            </p:pic>
            <p:pic>
              <p:nvPicPr>
                <p:cNvPr id="129" name="Imagen 128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511C4BEB-B936-E576-662F-537A805D97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3" name="Group 8">
                <a:extLst>
                  <a:ext uri="{FF2B5EF4-FFF2-40B4-BE49-F238E27FC236}">
                    <a16:creationId xmlns:a16="http://schemas.microsoft.com/office/drawing/2014/main" id="{31AAE659-02C2-8B76-9041-7E65E59B3750}"/>
                  </a:ext>
                </a:extLst>
              </p:cNvPr>
              <p:cNvGrpSpPr/>
              <p:nvPr/>
            </p:nvGrpSpPr>
            <p:grpSpPr>
              <a:xfrm>
                <a:off x="9082340" y="1592664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24" name="Imagen 123">
                  <a:extLst>
                    <a:ext uri="{FF2B5EF4-FFF2-40B4-BE49-F238E27FC236}">
                      <a16:creationId xmlns:a16="http://schemas.microsoft.com/office/drawing/2014/main" id="{D2B2C6AE-D8BC-F5E0-68C2-3D7D47903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25" name="Imagen 3">
                  <a:extLst>
                    <a:ext uri="{FF2B5EF4-FFF2-40B4-BE49-F238E27FC236}">
                      <a16:creationId xmlns:a16="http://schemas.microsoft.com/office/drawing/2014/main" id="{72FE28DE-C825-4C2A-AFE6-FC3DBFECE8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26" name="Imagen 125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112655C8-CA47-BC0D-05DA-DAA38D9519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">
                <a:extLst>
                  <a:ext uri="{FF2B5EF4-FFF2-40B4-BE49-F238E27FC236}">
                    <a16:creationId xmlns:a16="http://schemas.microsoft.com/office/drawing/2014/main" id="{6CCD6BF2-E944-00DE-A95D-50BDAE1CECC9}"/>
                  </a:ext>
                </a:extLst>
              </p:cNvPr>
              <p:cNvGrpSpPr/>
              <p:nvPr/>
            </p:nvGrpSpPr>
            <p:grpSpPr>
              <a:xfrm>
                <a:off x="8550213" y="1669787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21" name="Imagen 120">
                  <a:extLst>
                    <a:ext uri="{FF2B5EF4-FFF2-40B4-BE49-F238E27FC236}">
                      <a16:creationId xmlns:a16="http://schemas.microsoft.com/office/drawing/2014/main" id="{471096DC-B250-E46A-648B-C24AAA0094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22" name="Imagen 3">
                  <a:extLst>
                    <a:ext uri="{FF2B5EF4-FFF2-40B4-BE49-F238E27FC236}">
                      <a16:creationId xmlns:a16="http://schemas.microsoft.com/office/drawing/2014/main" id="{9DB81E43-2382-9D25-C399-8E0D4AE9D4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23" name="Imagen 122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57994434-60D2-2FB6-BAB3-39CBCA99E8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 8">
                <a:extLst>
                  <a:ext uri="{FF2B5EF4-FFF2-40B4-BE49-F238E27FC236}">
                    <a16:creationId xmlns:a16="http://schemas.microsoft.com/office/drawing/2014/main" id="{23C240FE-B5B5-046E-9B8C-CE88149DBF69}"/>
                  </a:ext>
                </a:extLst>
              </p:cNvPr>
              <p:cNvGrpSpPr/>
              <p:nvPr/>
            </p:nvGrpSpPr>
            <p:grpSpPr>
              <a:xfrm>
                <a:off x="8631067" y="3869175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18" name="Imagen 117">
                  <a:extLst>
                    <a:ext uri="{FF2B5EF4-FFF2-40B4-BE49-F238E27FC236}">
                      <a16:creationId xmlns:a16="http://schemas.microsoft.com/office/drawing/2014/main" id="{33B81A85-1EEA-B226-2D8A-B847DE440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19" name="Imagen 3">
                  <a:extLst>
                    <a:ext uri="{FF2B5EF4-FFF2-40B4-BE49-F238E27FC236}">
                      <a16:creationId xmlns:a16="http://schemas.microsoft.com/office/drawing/2014/main" id="{B7B785DF-06D8-38B5-0842-FF2301668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20" name="Imagen 119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8F9D4874-C475-BD70-F996-88720000C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oup 8">
                <a:extLst>
                  <a:ext uri="{FF2B5EF4-FFF2-40B4-BE49-F238E27FC236}">
                    <a16:creationId xmlns:a16="http://schemas.microsoft.com/office/drawing/2014/main" id="{1CDF64E5-8776-23B7-624A-B1EFFC19ABA4}"/>
                  </a:ext>
                </a:extLst>
              </p:cNvPr>
              <p:cNvGrpSpPr/>
              <p:nvPr/>
            </p:nvGrpSpPr>
            <p:grpSpPr>
              <a:xfrm>
                <a:off x="9238690" y="2132205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03" name="Imagen 102">
                  <a:extLst>
                    <a:ext uri="{FF2B5EF4-FFF2-40B4-BE49-F238E27FC236}">
                      <a16:creationId xmlns:a16="http://schemas.microsoft.com/office/drawing/2014/main" id="{9B57EB47-BA7B-7E80-9207-0E8D772B3B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16" name="Imagen 3">
                  <a:extLst>
                    <a:ext uri="{FF2B5EF4-FFF2-40B4-BE49-F238E27FC236}">
                      <a16:creationId xmlns:a16="http://schemas.microsoft.com/office/drawing/2014/main" id="{4CA799C6-4597-D094-25F2-C7BED3BE82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81" y="663883"/>
                  <a:ext cx="6773330" cy="4251012"/>
                </a:xfrm>
                <a:prstGeom prst="rect">
                  <a:avLst/>
                </a:prstGeom>
              </p:spPr>
            </p:pic>
            <p:pic>
              <p:nvPicPr>
                <p:cNvPr id="117" name="Imagen 116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D91E583A-825E-836B-D1AC-4042C7AB9E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91" name="Group 8">
                <a:extLst>
                  <a:ext uri="{FF2B5EF4-FFF2-40B4-BE49-F238E27FC236}">
                    <a16:creationId xmlns:a16="http://schemas.microsoft.com/office/drawing/2014/main" id="{7F2F7CE9-2361-F7ED-C4AD-D051B1C591C4}"/>
                  </a:ext>
                </a:extLst>
              </p:cNvPr>
              <p:cNvGrpSpPr/>
              <p:nvPr/>
            </p:nvGrpSpPr>
            <p:grpSpPr>
              <a:xfrm>
                <a:off x="9903738" y="2718861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00" name="Imagen 99">
                  <a:extLst>
                    <a:ext uri="{FF2B5EF4-FFF2-40B4-BE49-F238E27FC236}">
                      <a16:creationId xmlns:a16="http://schemas.microsoft.com/office/drawing/2014/main" id="{FCE97FC3-D3EE-B747-4BC3-35DC00CB50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01" name="Imagen 3">
                  <a:extLst>
                    <a:ext uri="{FF2B5EF4-FFF2-40B4-BE49-F238E27FC236}">
                      <a16:creationId xmlns:a16="http://schemas.microsoft.com/office/drawing/2014/main" id="{60660594-497F-296A-E505-A7243DEAC9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02" name="Imagen 10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098AFF0A-516A-2952-5FD1-35FC3D4993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 8">
                <a:extLst>
                  <a:ext uri="{FF2B5EF4-FFF2-40B4-BE49-F238E27FC236}">
                    <a16:creationId xmlns:a16="http://schemas.microsoft.com/office/drawing/2014/main" id="{E4B9E61E-13B2-5247-4700-85B3C7EC9AAE}"/>
                  </a:ext>
                </a:extLst>
              </p:cNvPr>
              <p:cNvGrpSpPr/>
              <p:nvPr/>
            </p:nvGrpSpPr>
            <p:grpSpPr>
              <a:xfrm>
                <a:off x="8709768" y="3081319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93" name="Imagen 92">
                  <a:extLst>
                    <a:ext uri="{FF2B5EF4-FFF2-40B4-BE49-F238E27FC236}">
                      <a16:creationId xmlns:a16="http://schemas.microsoft.com/office/drawing/2014/main" id="{2A477B75-93F3-141C-E1BA-3658805FC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94" name="Imagen 3">
                  <a:extLst>
                    <a:ext uri="{FF2B5EF4-FFF2-40B4-BE49-F238E27FC236}">
                      <a16:creationId xmlns:a16="http://schemas.microsoft.com/office/drawing/2014/main" id="{9FABFBFA-5FE4-7701-8BCE-0B632C6C9A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81" y="663883"/>
                  <a:ext cx="6773330" cy="4251012"/>
                </a:xfrm>
                <a:prstGeom prst="rect">
                  <a:avLst/>
                </a:prstGeom>
              </p:spPr>
            </p:pic>
            <p:pic>
              <p:nvPicPr>
                <p:cNvPr id="95" name="Imagen 94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93870347-56EA-0BB1-E285-E0DD49411F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3" name="Grupo 132">
              <a:extLst>
                <a:ext uri="{FF2B5EF4-FFF2-40B4-BE49-F238E27FC236}">
                  <a16:creationId xmlns:a16="http://schemas.microsoft.com/office/drawing/2014/main" id="{B3DB6157-97DE-4575-591A-545FD9D3C939}"/>
                </a:ext>
              </a:extLst>
            </p:cNvPr>
            <p:cNvGrpSpPr/>
            <p:nvPr/>
          </p:nvGrpSpPr>
          <p:grpSpPr>
            <a:xfrm>
              <a:off x="4556467" y="3729657"/>
              <a:ext cx="1213337" cy="673317"/>
              <a:chOff x="3512581" y="3545326"/>
              <a:chExt cx="1213337" cy="673317"/>
            </a:xfrm>
          </p:grpSpPr>
          <p:grpSp>
            <p:nvGrpSpPr>
              <p:cNvPr id="134" name="Group 8">
                <a:extLst>
                  <a:ext uri="{FF2B5EF4-FFF2-40B4-BE49-F238E27FC236}">
                    <a16:creationId xmlns:a16="http://schemas.microsoft.com/office/drawing/2014/main" id="{719097F3-F12D-81F0-A075-702B3DB40E96}"/>
                  </a:ext>
                </a:extLst>
              </p:cNvPr>
              <p:cNvGrpSpPr/>
              <p:nvPr/>
            </p:nvGrpSpPr>
            <p:grpSpPr>
              <a:xfrm>
                <a:off x="3885085" y="3545326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43" name="Imagen 142">
                  <a:extLst>
                    <a:ext uri="{FF2B5EF4-FFF2-40B4-BE49-F238E27FC236}">
                      <a16:creationId xmlns:a16="http://schemas.microsoft.com/office/drawing/2014/main" id="{1F3284FA-1D05-BC9D-0F64-B91E6605D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44" name="Imagen 3">
                  <a:extLst>
                    <a:ext uri="{FF2B5EF4-FFF2-40B4-BE49-F238E27FC236}">
                      <a16:creationId xmlns:a16="http://schemas.microsoft.com/office/drawing/2014/main" id="{FFE5AB8D-88D7-30EC-63D1-E3D14A4A1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45" name="Imagen 144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C731C705-EA57-EBFA-538F-7BDAE5738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135" name="Group 8">
                <a:extLst>
                  <a:ext uri="{FF2B5EF4-FFF2-40B4-BE49-F238E27FC236}">
                    <a16:creationId xmlns:a16="http://schemas.microsoft.com/office/drawing/2014/main" id="{37ADA255-E2DC-AB68-BA94-F616C60CF3F7}"/>
                  </a:ext>
                </a:extLst>
              </p:cNvPr>
              <p:cNvGrpSpPr/>
              <p:nvPr/>
            </p:nvGrpSpPr>
            <p:grpSpPr>
              <a:xfrm>
                <a:off x="4293051" y="3932219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40" name="Imagen 139">
                  <a:extLst>
                    <a:ext uri="{FF2B5EF4-FFF2-40B4-BE49-F238E27FC236}">
                      <a16:creationId xmlns:a16="http://schemas.microsoft.com/office/drawing/2014/main" id="{10CBDFE0-753C-DE62-B2EE-4CC93757CE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41" name="Imagen 3">
                  <a:extLst>
                    <a:ext uri="{FF2B5EF4-FFF2-40B4-BE49-F238E27FC236}">
                      <a16:creationId xmlns:a16="http://schemas.microsoft.com/office/drawing/2014/main" id="{82A3631F-76F5-382F-8D52-D8182D66AC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42" name="Imagen 14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C7C25437-03A2-ABF8-80F0-F86AB143C1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Group 8">
                <a:extLst>
                  <a:ext uri="{FF2B5EF4-FFF2-40B4-BE49-F238E27FC236}">
                    <a16:creationId xmlns:a16="http://schemas.microsoft.com/office/drawing/2014/main" id="{679C9FE8-40E1-5271-0E10-A2B06759AA97}"/>
                  </a:ext>
                </a:extLst>
              </p:cNvPr>
              <p:cNvGrpSpPr/>
              <p:nvPr/>
            </p:nvGrpSpPr>
            <p:grpSpPr>
              <a:xfrm>
                <a:off x="3512581" y="3819596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37" name="Imagen 136">
                  <a:extLst>
                    <a:ext uri="{FF2B5EF4-FFF2-40B4-BE49-F238E27FC236}">
                      <a16:creationId xmlns:a16="http://schemas.microsoft.com/office/drawing/2014/main" id="{933A0F1A-809E-4358-86EF-C4DDD29820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38" name="Imagen 3">
                  <a:extLst>
                    <a:ext uri="{FF2B5EF4-FFF2-40B4-BE49-F238E27FC236}">
                      <a16:creationId xmlns:a16="http://schemas.microsoft.com/office/drawing/2014/main" id="{8911F7F2-654D-600A-92DB-F8E600069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39" name="Imagen 138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EE7B44A8-49E3-FF0D-BC74-224D7F9F3A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C3436E3-C7D8-3504-5AD7-DC7740DAFDDD}"/>
              </a:ext>
            </a:extLst>
          </p:cNvPr>
          <p:cNvSpPr txBox="1"/>
          <p:nvPr/>
        </p:nvSpPr>
        <p:spPr>
          <a:xfrm>
            <a:off x="318957" y="359120"/>
            <a:ext cx="92631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" spc="300" dirty="0"/>
              <a:t>CONSTRUYE UN </a:t>
            </a:r>
            <a:r>
              <a:rPr lang="es-MX" sz="3000" spc="300" dirty="0">
                <a:solidFill>
                  <a:srgbClr val="EF4C6E"/>
                </a:solidFill>
                <a:latin typeface="+mj-lt"/>
              </a:rPr>
              <a:t>CANAL DE DISTRIBUCIÓN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D0948D-6E17-4859-C292-F8DFF5D4CB61}"/>
              </a:ext>
            </a:extLst>
          </p:cNvPr>
          <p:cNvSpPr txBox="1"/>
          <p:nvPr/>
        </p:nvSpPr>
        <p:spPr>
          <a:xfrm>
            <a:off x="327922" y="809782"/>
            <a:ext cx="6662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Para comercializar el </a:t>
            </a:r>
            <a:r>
              <a:rPr lang="es-MX" sz="2000" dirty="0">
                <a:latin typeface="+mj-lt"/>
              </a:rPr>
              <a:t>MAYOR VOLUMEN DE SERVICIOS</a:t>
            </a:r>
          </a:p>
        </p:txBody>
      </p:sp>
      <p:sp>
        <p:nvSpPr>
          <p:cNvPr id="69" name="Rectangle 40">
            <a:extLst>
              <a:ext uri="{FF2B5EF4-FFF2-40B4-BE49-F238E27FC236}">
                <a16:creationId xmlns:a16="http://schemas.microsoft.com/office/drawing/2014/main" id="{03AC121A-41B2-F7E3-BEBF-6C74AE691794}"/>
              </a:ext>
            </a:extLst>
          </p:cNvPr>
          <p:cNvSpPr/>
          <p:nvPr/>
        </p:nvSpPr>
        <p:spPr>
          <a:xfrm>
            <a:off x="1394746" y="2475280"/>
            <a:ext cx="2409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5621">
              <a:defRPr/>
            </a:pPr>
            <a:r>
              <a:rPr lang="es-MX" sz="2000" dirty="0"/>
              <a:t>del pago mensual de los servicios de todas tus tiendas</a:t>
            </a:r>
            <a:r>
              <a:rPr lang="es-MX" sz="2000" dirty="0">
                <a:solidFill>
                  <a:srgbClr val="7030A0"/>
                </a:solidFill>
              </a:rPr>
              <a:t>… </a:t>
            </a:r>
            <a:r>
              <a:rPr lang="es-MX" sz="2000" b="1" dirty="0">
                <a:solidFill>
                  <a:srgbClr val="00B0F0"/>
                </a:solidFill>
              </a:rPr>
              <a:t>SIN LÍMITE</a:t>
            </a:r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231E6239-D0E9-6D2E-B2AB-7248C5CC58BC}"/>
              </a:ext>
            </a:extLst>
          </p:cNvPr>
          <p:cNvSpPr/>
          <p:nvPr/>
        </p:nvSpPr>
        <p:spPr>
          <a:xfrm>
            <a:off x="8452885" y="906835"/>
            <a:ext cx="3454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5621">
              <a:defRPr/>
            </a:pPr>
            <a:r>
              <a:rPr lang="es-MX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MAS bonos por cada nueva tienda que inicie con clientes ganas hasta: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A67F70-F6BD-8D7E-C511-664F865CFA6E}"/>
              </a:ext>
            </a:extLst>
          </p:cNvPr>
          <p:cNvSpPr txBox="1"/>
          <p:nvPr/>
        </p:nvSpPr>
        <p:spPr>
          <a:xfrm>
            <a:off x="1463993" y="1132821"/>
            <a:ext cx="2101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b="1" dirty="0">
                <a:solidFill>
                  <a:srgbClr val="EF4C6E"/>
                </a:solidFill>
              </a:rPr>
              <a:t>4%</a:t>
            </a:r>
            <a:endParaRPr lang="es-MX" sz="8800" dirty="0">
              <a:solidFill>
                <a:srgbClr val="EF4C6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96130C-F932-0A80-76C2-FBBEADB34EC7}"/>
              </a:ext>
            </a:extLst>
          </p:cNvPr>
          <p:cNvSpPr txBox="1"/>
          <p:nvPr/>
        </p:nvSpPr>
        <p:spPr>
          <a:xfrm flipH="1">
            <a:off x="10193680" y="2073752"/>
            <a:ext cx="142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EF4C6E"/>
                </a:solidFill>
                <a:latin typeface="+mj-lt"/>
              </a:rPr>
              <a:t>$590,000</a:t>
            </a:r>
          </a:p>
        </p:txBody>
      </p:sp>
      <p:pic>
        <p:nvPicPr>
          <p:cNvPr id="4" name="Imagen 3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0EDBB468-0336-679B-37F4-070895230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687336" y="2027633"/>
            <a:ext cx="471608" cy="46532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2E11B1F-FC2E-8A45-E12D-66B1EFB392EC}"/>
              </a:ext>
            </a:extLst>
          </p:cNvPr>
          <p:cNvSpPr txBox="1"/>
          <p:nvPr/>
        </p:nvSpPr>
        <p:spPr>
          <a:xfrm flipH="1">
            <a:off x="10188413" y="2618857"/>
            <a:ext cx="1523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EF4C6E"/>
                </a:solidFill>
                <a:latin typeface="+mj-lt"/>
              </a:rPr>
              <a:t>$4,100</a:t>
            </a:r>
          </a:p>
        </p:txBody>
      </p: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340A9F1-173D-4849-D82C-84AD7B71A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718836" y="2609101"/>
            <a:ext cx="471608" cy="46532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DA74B07-DA59-FC15-D1A7-EE9602933D9E}"/>
              </a:ext>
            </a:extLst>
          </p:cNvPr>
          <p:cNvSpPr txBox="1"/>
          <p:nvPr/>
        </p:nvSpPr>
        <p:spPr>
          <a:xfrm flipH="1">
            <a:off x="10233468" y="3246379"/>
            <a:ext cx="160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EF4C6E"/>
                </a:solidFill>
                <a:latin typeface="+mj-lt"/>
              </a:rPr>
              <a:t>S/ 600</a:t>
            </a:r>
          </a:p>
        </p:txBody>
      </p:sp>
      <p:pic>
        <p:nvPicPr>
          <p:cNvPr id="16" name="Imagen 15" descr="Gráfico, Gráfico circular&#10;&#10;Descripción generada automáticamente con confianza media">
            <a:extLst>
              <a:ext uri="{FF2B5EF4-FFF2-40B4-BE49-F238E27FC236}">
                <a16:creationId xmlns:a16="http://schemas.microsoft.com/office/drawing/2014/main" id="{5EB36201-F9A5-746C-065C-A0D3BD29A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722072" y="3203404"/>
            <a:ext cx="471609" cy="46533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23E84E3-FD69-471C-469A-C75A71549C24}"/>
              </a:ext>
            </a:extLst>
          </p:cNvPr>
          <p:cNvGrpSpPr/>
          <p:nvPr/>
        </p:nvGrpSpPr>
        <p:grpSpPr>
          <a:xfrm>
            <a:off x="1424055" y="4446532"/>
            <a:ext cx="9459003" cy="2362265"/>
            <a:chOff x="2496562" y="4428060"/>
            <a:chExt cx="9459003" cy="2362265"/>
          </a:xfrm>
        </p:grpSpPr>
        <p:pic>
          <p:nvPicPr>
            <p:cNvPr id="22" name="Imagen" descr="Imagen">
              <a:extLst>
                <a:ext uri="{FF2B5EF4-FFF2-40B4-BE49-F238E27FC236}">
                  <a16:creationId xmlns:a16="http://schemas.microsoft.com/office/drawing/2014/main" id="{A829057A-752A-E8FB-55B3-859A14DB1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</a:blip>
            <a:srcRect t="55602"/>
            <a:stretch/>
          </p:blipFill>
          <p:spPr>
            <a:xfrm>
              <a:off x="2496562" y="4428060"/>
              <a:ext cx="9459003" cy="23622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" name="Rectangle 40">
              <a:extLst>
                <a:ext uri="{FF2B5EF4-FFF2-40B4-BE49-F238E27FC236}">
                  <a16:creationId xmlns:a16="http://schemas.microsoft.com/office/drawing/2014/main" id="{EE4F4A2A-2429-8FEB-A822-5240FDA63836}"/>
                </a:ext>
              </a:extLst>
            </p:cNvPr>
            <p:cNvSpPr/>
            <p:nvPr/>
          </p:nvSpPr>
          <p:spPr>
            <a:xfrm>
              <a:off x="2833591" y="6449372"/>
              <a:ext cx="741870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55621">
                <a:defRPr/>
              </a:pPr>
              <a:r>
                <a:rPr lang="es-MX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Simulador con un consumo mensual de $15 USD por cliente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3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9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venir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5381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LT Pro"/>
            <a:ea typeface="Avenir Next LT Pro"/>
            <a:cs typeface="Avenir Next LT Pro"/>
            <a:sym typeface="Avenir Next LT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5381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LT Pro"/>
            <a:ea typeface="Avenir Next LT Pro"/>
            <a:cs typeface="Avenir Next LT Pro"/>
            <a:sym typeface="Avenir Next LT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E7E4EC2D6B3D469D3AF4BD89171536" ma:contentTypeVersion="3" ma:contentTypeDescription="Create a new document." ma:contentTypeScope="" ma:versionID="fd9772c066c35a6de3276cb78127becc">
  <xsd:schema xmlns:xsd="http://www.w3.org/2001/XMLSchema" xmlns:xs="http://www.w3.org/2001/XMLSchema" xmlns:p="http://schemas.microsoft.com/office/2006/metadata/properties" xmlns:ns3="fdf75472-ae7a-42c9-b5ec-68c3d4aea28c" targetNamespace="http://schemas.microsoft.com/office/2006/metadata/properties" ma:root="true" ma:fieldsID="ed375c42c36b5001809bbe4df21ada68" ns3:_="">
    <xsd:import namespace="fdf75472-ae7a-42c9-b5ec-68c3d4aea2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75472-ae7a-42c9-b5ec-68c3d4aea2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ACACC5-BCCC-4436-B4AD-BDDF0653AF4C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fdf75472-ae7a-42c9-b5ec-68c3d4aea28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79EDC36-CC9F-4492-A292-B76B9FE312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ECD15A-F222-473A-83E6-2A29F984C2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f75472-ae7a-42c9-b5ec-68c3d4aea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39543</TotalTime>
  <Words>1011</Words>
  <Application>Microsoft Office PowerPoint</Application>
  <PresentationFormat>Widescreen</PresentationFormat>
  <Paragraphs>145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Arial Black</vt:lpstr>
      <vt:lpstr>Avenir Next LT Pro</vt:lpstr>
      <vt:lpstr>Avenir Next LT Pro Demi</vt:lpstr>
      <vt:lpstr>Avenir Next LT Pro Light</vt:lpstr>
      <vt:lpstr>Calibri</vt:lpstr>
      <vt:lpstr>Calibri Light</vt:lpstr>
      <vt:lpstr>Helvetica</vt:lpstr>
      <vt:lpstr>Helvetica Neue</vt:lpstr>
      <vt:lpstr>Kigelia</vt:lpstr>
      <vt:lpstr>Tema de Office</vt:lpstr>
      <vt:lpstr>1_Tema de Office</vt:lpstr>
      <vt:lpstr>PowerPoint Presentation</vt:lpstr>
      <vt:lpstr>PowerPoint Presentation</vt:lpstr>
      <vt:lpstr>HAY TRES TIPOS DE INGRESOS: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RECUPERANDO TU INVERSIÓN</vt:lpstr>
      <vt:lpstr>PRÓXIMOS EVENTOS</vt:lpstr>
      <vt:lpstr>PowerPoint Presentation</vt:lpstr>
      <vt:lpstr>¿CUÁLES SON TUS PRIMEROS PASOS?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Romero</dc:creator>
  <cp:lastModifiedBy>Alfonso Lobato</cp:lastModifiedBy>
  <cp:revision>507</cp:revision>
  <cp:lastPrinted>2019-09-04T21:06:52Z</cp:lastPrinted>
  <dcterms:created xsi:type="dcterms:W3CDTF">2019-09-04T16:43:39Z</dcterms:created>
  <dcterms:modified xsi:type="dcterms:W3CDTF">2024-03-26T20:01:36Z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0x010100E2E7E4EC2D6B3D469D3AF4BD89171536</vt:lpwstr>
  </property>
</Properties>
</file>