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9" r:id="rId2"/>
    <p:sldMasterId id="2147483841" r:id="rId3"/>
  </p:sldMasterIdLst>
  <p:notesMasterIdLst>
    <p:notesMasterId r:id="rId24"/>
  </p:notesMasterIdLst>
  <p:sldIdLst>
    <p:sldId id="445" r:id="rId4"/>
    <p:sldId id="511" r:id="rId5"/>
    <p:sldId id="380" r:id="rId6"/>
    <p:sldId id="503" r:id="rId7"/>
    <p:sldId id="504" r:id="rId8"/>
    <p:sldId id="502" r:id="rId9"/>
    <p:sldId id="507" r:id="rId10"/>
    <p:sldId id="506" r:id="rId11"/>
    <p:sldId id="508" r:id="rId12"/>
    <p:sldId id="434" r:id="rId13"/>
    <p:sldId id="509" r:id="rId14"/>
    <p:sldId id="768" r:id="rId15"/>
    <p:sldId id="412" r:id="rId16"/>
    <p:sldId id="410" r:id="rId17"/>
    <p:sldId id="767" r:id="rId18"/>
    <p:sldId id="388" r:id="rId19"/>
    <p:sldId id="389" r:id="rId20"/>
    <p:sldId id="505" r:id="rId21"/>
    <p:sldId id="766" r:id="rId22"/>
    <p:sldId id="74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65143" autoAdjust="0"/>
  </p:normalViewPr>
  <p:slideViewPr>
    <p:cSldViewPr>
      <p:cViewPr varScale="1">
        <p:scale>
          <a:sx n="43" d="100"/>
          <a:sy n="43" d="100"/>
        </p:scale>
        <p:origin x="1568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7ED36-C147-4AED-9683-F09800ACEB0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26EE5-5C01-4C38-BCD8-E0E9B75C6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6634E-4A1D-4ACC-80DA-DCF99F95028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75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10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1341966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11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204075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12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1524937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13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1059359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61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E2A6-5FF4-4C2A-A391-49896F4EC1A1}" type="slidenum">
              <a:rPr kumimoji="0" lang="es-ES_tradnl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999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16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1317220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17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2230711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18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2182944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Shape 1479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0" name="Shape 14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63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2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15627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07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12AD-2BC5-374B-8E13-A03CCEB8D1D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007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9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3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72243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4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550017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5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428215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6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35489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7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418451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8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257291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s-ES_tradnl" altLang="es-MX" dirty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A4E2A6-5FF4-4C2A-A391-49896F4EC1A1}" type="slidenum">
              <a:rPr lang="es-ES_tradnl" altLang="es-MX"/>
              <a:pPr/>
              <a:t>9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95128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0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9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17/02/2021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65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17/02/2021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02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17/02/2021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44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17/02/2021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2214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17/02/2021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749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17/02/2021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384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17/02/2021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68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17/02/2021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831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17/02/2021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014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17/02/2021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564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2D3-63F1-43D3-B4F8-F98C44E54A85}" type="datetimeFigureOut">
              <a:rPr lang="es-MX" smtClean="0"/>
              <a:t>17/02/2021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79C-FA20-4697-BDD9-E1DA42540A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428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90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2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1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89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9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9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63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6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93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677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93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164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16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20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4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5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3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9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5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EDCFD-A282-43FB-AA8B-CCB59B426BA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5BD2-AC02-4ED0-B403-1A8BED037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5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A318D4-A060-4D2E-84B8-40CEF669C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3000"/>
                    </a14:imgEffect>
                  </a14:imgLayer>
                </a14:imgProps>
              </a:ext>
            </a:extLst>
          </a:blip>
          <a:srcRect l="9091" t="233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2F7D1-6EB0-4A73-AAD7-840E794B7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24" y="2405301"/>
            <a:ext cx="9523692" cy="236913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PROGRAMA DE CERTIFICACION DE </a:t>
            </a:r>
            <a:r>
              <a:rPr lang="en-US" sz="6000" b="1" i="1" dirty="0">
                <a:solidFill>
                  <a:srgbClr val="7030A0"/>
                </a:solidFill>
                <a:latin typeface="Bell MT" panose="02020503060305020303" pitchFamily="18" charset="0"/>
                <a:cs typeface="Angsana New" panose="02020603050405020304" pitchFamily="18" charset="-34"/>
              </a:rPr>
              <a:t>LIDERE</a:t>
            </a:r>
            <a:r>
              <a:rPr lang="en-US" sz="6000" b="1" i="1" dirty="0">
                <a:solidFill>
                  <a:schemeClr val="bg1"/>
                </a:solidFill>
                <a:latin typeface="Bell MT" panose="02020503060305020303" pitchFamily="18" charset="0"/>
                <a:cs typeface="Angsana New" panose="02020603050405020304" pitchFamily="18" charset="-34"/>
              </a:rPr>
              <a:t>S</a:t>
            </a:r>
            <a:r>
              <a:rPr lang="en-US" b="1" i="1" dirty="0">
                <a:solidFill>
                  <a:schemeClr val="bg1"/>
                </a:solidFill>
                <a:latin typeface="Bell MT" panose="02020503060305020303" pitchFamily="18" charset="0"/>
                <a:cs typeface="Angsana New" panose="02020603050405020304" pitchFamily="18" charset="-34"/>
              </a:rPr>
              <a:t> </a:t>
            </a:r>
            <a:r>
              <a:rPr lang="en-US" sz="6600" b="1" i="1" dirty="0">
                <a:solidFill>
                  <a:schemeClr val="bg1"/>
                </a:solidFill>
                <a:latin typeface="Bell MT" panose="02020503060305020303" pitchFamily="18" charset="0"/>
                <a:cs typeface="Angsana New" panose="02020603050405020304" pitchFamily="18" charset="-34"/>
              </a:rPr>
              <a:t>INCREIBLES</a:t>
            </a:r>
            <a:endParaRPr lang="es-MX" b="1" i="1" dirty="0">
              <a:solidFill>
                <a:schemeClr val="bg1"/>
              </a:solidFill>
              <a:latin typeface="Bell MT" panose="02020503060305020303" pitchFamily="18" charset="0"/>
              <a:cs typeface="Angsana New" panose="02020603050405020304" pitchFamily="18" charset="-34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C5EF9-BC0F-4548-9A47-435C6B4D76F4}"/>
              </a:ext>
            </a:extLst>
          </p:cNvPr>
          <p:cNvSpPr txBox="1"/>
          <p:nvPr/>
        </p:nvSpPr>
        <p:spPr>
          <a:xfrm>
            <a:off x="5148531" y="4823070"/>
            <a:ext cx="571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Modulo para TCs y RVPs</a:t>
            </a:r>
            <a:endParaRPr lang="es-MX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7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600200" y="586770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6000" dirty="0">
                <a:solidFill>
                  <a:srgbClr val="7030A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Usa Palabras de VISION </a:t>
            </a:r>
            <a:endParaRPr lang="es-ES_tradnl" altLang="es-MX" sz="48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101" y="2349768"/>
            <a:ext cx="90732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800" b="1" dirty="0">
                <a:solidFill>
                  <a:srgbClr val="0070C0"/>
                </a:solidFill>
                <a:latin typeface="Calibri"/>
              </a:rPr>
              <a:t>I</a:t>
            </a:r>
            <a:r>
              <a:rPr lang="es-MX" sz="13800" b="1" dirty="0">
                <a:solidFill>
                  <a:srgbClr val="0070C0"/>
                </a:solidFill>
                <a:latin typeface="Calibri"/>
              </a:rPr>
              <a:t>MAGINA…. </a:t>
            </a:r>
            <a:endParaRPr lang="es-MX" sz="11500" b="1" dirty="0">
              <a:solidFill>
                <a:srgbClr val="0070C0"/>
              </a:solidFill>
              <a:latin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A03F4B-A0C3-4EBC-BC3B-58B2301E35E9}"/>
              </a:ext>
            </a:extLst>
          </p:cNvPr>
          <p:cNvCxnSpPr/>
          <p:nvPr/>
        </p:nvCxnSpPr>
        <p:spPr>
          <a:xfrm>
            <a:off x="1143000" y="19050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19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600200" y="586770"/>
            <a:ext cx="9220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6600" dirty="0">
                <a:solidFill>
                  <a:srgbClr val="7030A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Trae el futuro al presente</a:t>
            </a:r>
            <a:endParaRPr lang="es-ES_tradnl" altLang="es-MX" sz="54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710428"/>
            <a:ext cx="10591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6600" b="1" dirty="0">
                <a:solidFill>
                  <a:srgbClr val="0070C0"/>
                </a:solidFill>
                <a:latin typeface="Calibri"/>
              </a:rPr>
              <a:t>Imagina si hoy ya fueras TC y estuvieras ganando $ XXXX…</a:t>
            </a:r>
            <a:endParaRPr lang="es-MX" sz="6000" b="1" dirty="0">
              <a:solidFill>
                <a:srgbClr val="0070C0"/>
              </a:solidFill>
              <a:latin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8D9BC0-54B2-465B-BD89-896E4CD917F5}"/>
              </a:ext>
            </a:extLst>
          </p:cNvPr>
          <p:cNvCxnSpPr/>
          <p:nvPr/>
        </p:nvCxnSpPr>
        <p:spPr>
          <a:xfrm>
            <a:off x="1600200" y="1828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7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600200" y="586770"/>
            <a:ext cx="9220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6600" dirty="0">
                <a:solidFill>
                  <a:srgbClr val="7030A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Miedo a perder</a:t>
            </a:r>
            <a:endParaRPr lang="es-ES_tradnl" altLang="es-MX" sz="54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1188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0070C0"/>
                </a:solidFill>
                <a:latin typeface="Calibri"/>
              </a:rPr>
              <a:t>S</a:t>
            </a:r>
            <a:r>
              <a:rPr lang="es-MX" sz="6600" b="1" dirty="0">
                <a:solidFill>
                  <a:srgbClr val="0070C0"/>
                </a:solidFill>
                <a:latin typeface="Calibri"/>
              </a:rPr>
              <a:t>i no actúas rápido te perderás de (los bonos de este mes, del desarrollo de Latino América, de ser primero en tu país, etc.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8D9BC0-54B2-465B-BD89-896E4CD917F5}"/>
              </a:ext>
            </a:extLst>
          </p:cNvPr>
          <p:cNvCxnSpPr/>
          <p:nvPr/>
        </p:nvCxnSpPr>
        <p:spPr>
          <a:xfrm>
            <a:off x="1600200" y="1828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83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381000" y="411745"/>
            <a:ext cx="11582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6600" dirty="0">
                <a:solidFill>
                  <a:srgbClr val="7030A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¡NO te desvíes de la presentación! </a:t>
            </a:r>
            <a:endParaRPr lang="es-ES_tradnl" altLang="es-MX" sz="54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28835"/>
            <a:ext cx="1135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6000" b="1" dirty="0">
                <a:solidFill>
                  <a:srgbClr val="0070C0"/>
                </a:solidFill>
                <a:latin typeface="Calibri"/>
              </a:rPr>
              <a:t>Cada diapositiva tiene un guion de lo que te recomendamos decir.</a:t>
            </a:r>
            <a:endParaRPr lang="es-MX" sz="54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5" name="CuadroTexto 7"/>
          <p:cNvSpPr txBox="1">
            <a:spLocks noChangeArrowheads="1"/>
          </p:cNvSpPr>
          <p:nvPr/>
        </p:nvSpPr>
        <p:spPr bwMode="auto">
          <a:xfrm>
            <a:off x="1524000" y="5338259"/>
            <a:ext cx="97920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6600" dirty="0">
                <a:solidFill>
                  <a:schemeClr val="accent2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¡Estúdiala y practícala!</a:t>
            </a:r>
            <a:endParaRPr lang="es-ES_tradnl" altLang="es-MX" sz="5400" dirty="0">
              <a:solidFill>
                <a:schemeClr val="accent2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9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785957" y="326161"/>
            <a:ext cx="1062008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_tradnl" altLang="es-MX" sz="4500" dirty="0">
                <a:solidFill>
                  <a:srgbClr val="7030A0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Tiempos para una presentación INCREÍBLE </a:t>
            </a:r>
            <a:endParaRPr lang="es-ES_tradnl" altLang="es-MX" sz="36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1600200"/>
            <a:ext cx="10896599" cy="4539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  <a:defRPr/>
            </a:pPr>
            <a:r>
              <a:rPr lang="es-MX" sz="4000" b="1" dirty="0">
                <a:solidFill>
                  <a:srgbClr val="0070C0"/>
                </a:solidFill>
                <a:latin typeface="Calibri" panose="020F0502020204030204"/>
              </a:rPr>
              <a:t>Testimonio TC  – 2 minutos </a:t>
            </a:r>
          </a:p>
          <a:p>
            <a:pPr marL="457200" indent="-457200" algn="l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  <a:defRPr/>
            </a:pPr>
            <a:r>
              <a:rPr lang="es-MX" sz="4000" b="1" dirty="0">
                <a:solidFill>
                  <a:srgbClr val="0070C0"/>
                </a:solidFill>
                <a:latin typeface="Calibri" panose="020F0502020204030204"/>
              </a:rPr>
              <a:t>Presentación porción TC – 8 minutos</a:t>
            </a:r>
          </a:p>
          <a:p>
            <a:pPr marL="457200" indent="-457200" algn="l" fontAlgn="base">
              <a:lnSpc>
                <a:spcPct val="5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  <a:defRPr/>
            </a:pPr>
            <a:endParaRPr lang="es-MX" sz="4000" b="1" dirty="0">
              <a:solidFill>
                <a:srgbClr val="0070C0"/>
              </a:solidFill>
              <a:latin typeface="Calibri" panose="020F0502020204030204"/>
            </a:endParaRPr>
          </a:p>
          <a:p>
            <a:pPr marL="457200" indent="-457200" algn="l" fontAlgn="base">
              <a:lnSpc>
                <a:spcPct val="5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  <a:defRPr/>
            </a:pPr>
            <a:r>
              <a:rPr lang="es-MX" sz="4000" b="1" dirty="0">
                <a:solidFill>
                  <a:srgbClr val="0070C0"/>
                </a:solidFill>
                <a:latin typeface="Calibri" panose="020F0502020204030204"/>
              </a:rPr>
              <a:t>Testimonios – 1 minuto cada 1</a:t>
            </a:r>
          </a:p>
          <a:p>
            <a:pPr marL="457200" indent="-457200" algn="l" fontAlgn="base">
              <a:lnSpc>
                <a:spcPct val="5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  <a:defRPr/>
            </a:pPr>
            <a:endParaRPr lang="es-MX" sz="4000" b="1" dirty="0">
              <a:solidFill>
                <a:srgbClr val="0070C0"/>
              </a:solidFill>
              <a:latin typeface="Calibri" panose="020F0502020204030204"/>
            </a:endParaRPr>
          </a:p>
          <a:p>
            <a:pPr marL="457200" indent="-457200" algn="l" fontAlgn="base">
              <a:lnSpc>
                <a:spcPct val="5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  <a:defRPr/>
            </a:pPr>
            <a:r>
              <a:rPr lang="es-MX" sz="4000" b="1" dirty="0">
                <a:solidFill>
                  <a:srgbClr val="0070C0"/>
                </a:solidFill>
                <a:latin typeface="Calibri" panose="020F0502020204030204"/>
              </a:rPr>
              <a:t>Testimonio, </a:t>
            </a:r>
            <a:r>
              <a:rPr lang="es-MX" sz="4000" b="1" dirty="0" err="1">
                <a:solidFill>
                  <a:srgbClr val="0070C0"/>
                </a:solidFill>
                <a:latin typeface="Calibri" panose="020F0502020204030204"/>
              </a:rPr>
              <a:t>Presentacion</a:t>
            </a:r>
            <a:r>
              <a:rPr lang="es-MX" sz="4000" b="1" dirty="0">
                <a:solidFill>
                  <a:srgbClr val="0070C0"/>
                </a:solidFill>
                <a:latin typeface="Calibri" panose="020F0502020204030204"/>
              </a:rPr>
              <a:t> y</a:t>
            </a:r>
          </a:p>
          <a:p>
            <a:pPr marL="457200" indent="-457200" algn="l" fontAlgn="base">
              <a:lnSpc>
                <a:spcPct val="5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  <a:defRPr/>
            </a:pPr>
            <a:r>
              <a:rPr lang="es-MX" sz="4000" b="1" dirty="0">
                <a:solidFill>
                  <a:srgbClr val="0070C0"/>
                </a:solidFill>
                <a:latin typeface="Calibri" panose="020F0502020204030204"/>
              </a:rPr>
              <a:t>Arranque rápido  RVP – 20 minutos</a:t>
            </a:r>
          </a:p>
          <a:p>
            <a:pPr marL="457200" indent="-457200" fontAlgn="base">
              <a:lnSpc>
                <a:spcPct val="5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  <a:defRPr/>
            </a:pPr>
            <a:endParaRPr lang="es-MX" sz="4000" b="1" dirty="0">
              <a:solidFill>
                <a:schemeClr val="tx2"/>
              </a:solidFill>
              <a:latin typeface="Calibri" panose="020F0502020204030204"/>
            </a:endParaRPr>
          </a:p>
          <a:p>
            <a:pPr marL="457200" indent="-457200" fontAlgn="base">
              <a:lnSpc>
                <a:spcPct val="50000"/>
              </a:lnSpc>
              <a:spcBef>
                <a:spcPts val="2400"/>
              </a:spcBef>
              <a:spcAft>
                <a:spcPct val="0"/>
              </a:spcAft>
              <a:buFontTx/>
              <a:buChar char="-"/>
              <a:defRPr/>
            </a:pPr>
            <a:endParaRPr lang="es-MX" sz="2800" b="1" dirty="0">
              <a:solidFill>
                <a:srgbClr val="E46C0A"/>
              </a:solidFill>
              <a:latin typeface="Calibri" panose="020F0502020204030204"/>
            </a:endParaRPr>
          </a:p>
          <a:p>
            <a:pPr marL="457200" indent="-457200" fontAlgn="base">
              <a:spcBef>
                <a:spcPts val="2400"/>
              </a:spcBef>
              <a:spcAft>
                <a:spcPct val="0"/>
              </a:spcAft>
              <a:buFontTx/>
              <a:buChar char="-"/>
              <a:defRPr/>
            </a:pPr>
            <a:endParaRPr lang="es-MX" sz="2800" b="1" dirty="0">
              <a:solidFill>
                <a:srgbClr val="E46C0A"/>
              </a:solidFill>
              <a:latin typeface="Calibri" panose="020F0502020204030204"/>
            </a:endParaRPr>
          </a:p>
          <a:p>
            <a:pPr marL="457200" indent="-457200" fontAlgn="base">
              <a:spcBef>
                <a:spcPts val="2400"/>
              </a:spcBef>
              <a:spcAft>
                <a:spcPct val="0"/>
              </a:spcAft>
              <a:buFontTx/>
              <a:buChar char="-"/>
              <a:defRPr/>
            </a:pPr>
            <a:endParaRPr lang="es-MX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099F4F-5CB1-47B5-8D1E-D40ADD347249}"/>
              </a:ext>
            </a:extLst>
          </p:cNvPr>
          <p:cNvCxnSpPr/>
          <p:nvPr/>
        </p:nvCxnSpPr>
        <p:spPr>
          <a:xfrm>
            <a:off x="1600200" y="12954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2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724314" y="434370"/>
            <a:ext cx="84102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s-ES_tradnl" altLang="es-MX" sz="4500" dirty="0">
                <a:solidFill>
                  <a:srgbClr val="7030A0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Consejos para un CIERRE  INCREÍBLE </a:t>
            </a:r>
            <a:endParaRPr lang="es-ES_tradnl" altLang="es-MX" sz="36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6354" y="1197622"/>
            <a:ext cx="9181647" cy="497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defRPr/>
            </a:pPr>
            <a:endParaRPr lang="es-MX" b="1" dirty="0">
              <a:solidFill>
                <a:schemeClr val="accent6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200D3F-1620-4187-A84A-BF6900AEA4DD}"/>
              </a:ext>
            </a:extLst>
          </p:cNvPr>
          <p:cNvSpPr txBox="1"/>
          <p:nvPr/>
        </p:nvSpPr>
        <p:spPr>
          <a:xfrm>
            <a:off x="1219200" y="2126039"/>
            <a:ext cx="105917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6600" b="1" dirty="0">
                <a:solidFill>
                  <a:srgbClr val="0070C0"/>
                </a:solidFill>
                <a:latin typeface="Calibri"/>
              </a:rPr>
              <a:t>INVITA a una conversación INMEDIATA con el TC o RVP para resolver dudas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17DFF7-4E0A-4304-ABBC-1A3E2DD1D714}"/>
              </a:ext>
            </a:extLst>
          </p:cNvPr>
          <p:cNvCxnSpPr/>
          <p:nvPr/>
        </p:nvCxnSpPr>
        <p:spPr>
          <a:xfrm>
            <a:off x="1600200" y="15240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9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724313" y="462705"/>
            <a:ext cx="806502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500" dirty="0">
                <a:solidFill>
                  <a:srgbClr val="7030A0"/>
                </a:solidFill>
                <a:latin typeface="Impact" panose="020B080603090205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Si no están listos para comenzar </a:t>
            </a:r>
            <a:endParaRPr lang="es-ES_tradnl" altLang="es-MX" sz="36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9100" y="1247535"/>
            <a:ext cx="113538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endParaRPr lang="es-PR" sz="1400" b="1" dirty="0">
              <a:solidFill>
                <a:prstClr val="black"/>
              </a:solidFill>
              <a:latin typeface="Century Gothic" panose="020B0502020202020204" pitchFamily="34" charset="0"/>
              <a:ea typeface="Geneva"/>
              <a:cs typeface="Arial" pitchFamily="34" charset="0"/>
            </a:endParaRPr>
          </a:p>
          <a:p>
            <a:pPr algn="ctr" eaLnBrk="1" hangingPunct="1">
              <a:spcBef>
                <a:spcPts val="1200"/>
              </a:spcBef>
              <a:defRPr/>
            </a:pPr>
            <a:r>
              <a:rPr lang="es-PR" sz="4800" i="1" dirty="0">
                <a:solidFill>
                  <a:srgbClr val="0070C0"/>
                </a:solidFill>
                <a:latin typeface="Century Gothic" panose="020B0502020202020204" pitchFamily="34" charset="0"/>
                <a:ea typeface="Geneva"/>
                <a:cs typeface="Arial" pitchFamily="34" charset="0"/>
              </a:rPr>
              <a:t>Envía el video Porque Flash es la oportunidad de la próxima década e invítalos a un entrenamiento y APÓYATE EN EL GUION DEL FAVOR PARA </a:t>
            </a:r>
            <a:r>
              <a:rPr lang="es-PR" sz="4800" b="1" i="1" dirty="0">
                <a:solidFill>
                  <a:srgbClr val="0070C0"/>
                </a:solidFill>
                <a:latin typeface="Century Gothic" panose="020B0502020202020204" pitchFamily="34" charset="0"/>
                <a:ea typeface="Geneva"/>
                <a:cs typeface="Arial" pitchFamily="34" charset="0"/>
              </a:rPr>
              <a:t>CONVERTIRLOS EN CLIENTES inmediatamente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s-PR" sz="2000" b="1" i="1" dirty="0">
                <a:solidFill>
                  <a:prstClr val="black"/>
                </a:solidFill>
                <a:latin typeface="Century Gothic" panose="020B0502020202020204" pitchFamily="34" charset="0"/>
                <a:ea typeface="Geneva"/>
                <a:cs typeface="Arial" pitchFamily="34" charset="0"/>
              </a:rPr>
              <a:t> </a:t>
            </a:r>
            <a:endParaRPr lang="es-PR" sz="2000" b="1" dirty="0">
              <a:solidFill>
                <a:prstClr val="black"/>
              </a:solidFill>
              <a:latin typeface="Century Gothic" panose="020B0502020202020204" pitchFamily="34" charset="0"/>
              <a:ea typeface="Geneva"/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3699C1-F060-46C5-B60A-E5373B17EDBC}"/>
              </a:ext>
            </a:extLst>
          </p:cNvPr>
          <p:cNvCxnSpPr/>
          <p:nvPr/>
        </p:nvCxnSpPr>
        <p:spPr>
          <a:xfrm>
            <a:off x="1600200" y="15240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16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89952"/>
            <a:ext cx="11887200" cy="793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La gente sin visión perece </a:t>
            </a:r>
          </a:p>
          <a:p>
            <a:r>
              <a:rPr lang="es-MX" sz="4400" dirty="0">
                <a:solidFill>
                  <a:srgbClr val="0070C0"/>
                </a:solidFill>
                <a:latin typeface="Century Gothic" panose="020B0502020202020204" pitchFamily="34" charset="0"/>
              </a:rPr>
              <a:t>Pinta con palabras lo que sus vidas podrían ser</a:t>
            </a:r>
          </a:p>
          <a:p>
            <a:endParaRPr lang="es-MX" sz="4000" dirty="0">
              <a:latin typeface="Century Gothic" panose="020B0502020202020204" pitchFamily="34" charset="0"/>
            </a:endParaRPr>
          </a:p>
          <a:p>
            <a:endParaRPr lang="es-MX" sz="2800" dirty="0">
              <a:latin typeface="Century Gothic" panose="020B0502020202020204" pitchFamily="34" charset="0"/>
            </a:endParaRPr>
          </a:p>
          <a:p>
            <a:endParaRPr lang="es-MX" sz="2800" dirty="0">
              <a:latin typeface="Century Gothic" panose="020B0502020202020204" pitchFamily="34" charset="0"/>
            </a:endParaRPr>
          </a:p>
          <a:p>
            <a:endParaRPr lang="es-MX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17" y="3161920"/>
            <a:ext cx="1925934" cy="1925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561283"/>
            <a:ext cx="1845687" cy="2190750"/>
          </a:xfrm>
          <a:prstGeom prst="rect">
            <a:avLst/>
          </a:prstGeom>
        </p:spPr>
      </p:pic>
      <p:pic>
        <p:nvPicPr>
          <p:cNvPr id="9" name="Picture 8" descr="https://scontent.fsan1-1.fna.fbcdn.net/hphotos-frc3/v/t1.0-9/7159_591412604226152_699465205_n.jpg?oh=206fcf4ed4c4a440363ab8295c8acccb&amp;oe=567CB2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2819400"/>
            <a:ext cx="2898950" cy="19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s://scontent.fsan1-1.fna.fbcdn.net/hphotos-xtp1/v/t1.0-9/11248688_10153212855906422_8372359145308781666_n.jpg?oh=9e1e2016ac079ac9e7e605f399da5156&amp;oe=56808CF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77"/>
          <a:stretch/>
        </p:blipFill>
        <p:spPr bwMode="auto">
          <a:xfrm>
            <a:off x="4785070" y="4768971"/>
            <a:ext cx="177863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s://scontent.fsan1-1.fna.fbcdn.net/hphotos-xfp1/v/t1.0-9/1466254_10153035225387808_5392393241461980917_n.jpg?oh=27373d2b8bfebc9a09ef58892b110b04&amp;oe=566BABB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39113"/>
            <a:ext cx="3046536" cy="22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1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219200"/>
            <a:ext cx="11582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100000"/>
            </a:pPr>
            <a:r>
              <a:rPr lang="es-MX" sz="80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 Eleva tu actividad al nivel de tu deseo de vivir con LIBERTAD</a:t>
            </a:r>
            <a:endParaRPr lang="es-MX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6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39F14E-F6B4-4094-8CC7-56E67F53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70" y="643653"/>
            <a:ext cx="10788854" cy="557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38070" tIns="38070" rIns="61020" bIns="38070" anchor="ctr">
            <a:spAutoFit/>
          </a:bodyPr>
          <a:lstStyle>
            <a:lvl1pPr marL="38100" eaLnBrk="0" hangingPunct="0"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1pPr>
            <a:lvl2pPr marL="742950" indent="-285750" eaLnBrk="0" hangingPunct="0"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2pPr>
            <a:lvl3pPr marL="1143000" indent="-228600" eaLnBrk="0" hangingPunct="0"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3pPr>
            <a:lvl4pPr marL="1600200" indent="-228600" eaLnBrk="0" hangingPunct="0"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4pPr>
            <a:lvl5pPr marL="2057400" indent="-228600" eaLnBrk="0" hangingPunct="0"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itchFamily="34" charset="0"/>
                <a:ea typeface="ヒラギノ角ゴ ProN W3" pitchFamily="-1" charset="-128"/>
              </a:defRPr>
            </a:lvl9pPr>
          </a:lstStyle>
          <a:p>
            <a:pPr marL="381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None/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MX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N W3" pitchFamily="-1" charset="-128"/>
                <a:cs typeface="+mn-cs"/>
              </a:rPr>
              <a:t>PACIENCIA</a:t>
            </a:r>
            <a:r>
              <a:rPr kumimoji="0" lang="es-MX" sz="6600" b="1" i="1" u="none" strike="noStrike" kern="1200" cap="none" spc="0" normalizeH="0" baseline="0" noProof="0" dirty="0">
                <a:ln>
                  <a:noFill/>
                </a:ln>
                <a:solidFill>
                  <a:srgbClr val="E76618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N W3" pitchFamily="-1" charset="-128"/>
                <a:cs typeface="+mn-cs"/>
              </a:rPr>
              <a:t> mas </a:t>
            </a:r>
            <a:r>
              <a:rPr kumimoji="0" lang="es-MX" sz="6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N W3" pitchFamily="-1" charset="-128"/>
                <a:cs typeface="+mn-cs"/>
              </a:rPr>
              <a:t>CONSTANCIA</a:t>
            </a:r>
            <a:r>
              <a:rPr kumimoji="0" lang="es-MX" sz="6600" b="1" i="1" u="none" strike="noStrike" kern="1200" cap="none" spc="0" normalizeH="0" baseline="0" noProof="0" dirty="0">
                <a:ln>
                  <a:noFill/>
                </a:ln>
                <a:solidFill>
                  <a:srgbClr val="E76618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N W3" pitchFamily="-1" charset="-128"/>
                <a:cs typeface="+mn-cs"/>
              </a:rPr>
              <a:t> con </a:t>
            </a:r>
            <a:r>
              <a:rPr kumimoji="0" lang="es-MX" sz="6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N W3" pitchFamily="-1" charset="-128"/>
                <a:cs typeface="+mn-cs"/>
              </a:rPr>
              <a:t>CONFIANZA</a:t>
            </a:r>
            <a:r>
              <a:rPr kumimoji="0" lang="es-MX" sz="6600" b="1" i="1" u="none" strike="noStrike" kern="1200" cap="none" spc="0" normalizeH="0" baseline="0" noProof="0" dirty="0">
                <a:ln>
                  <a:noFill/>
                </a:ln>
                <a:solidFill>
                  <a:srgbClr val="E76618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N W3" pitchFamily="-1" charset="-128"/>
                <a:cs typeface="+mn-cs"/>
              </a:rPr>
              <a:t> </a:t>
            </a:r>
          </a:p>
          <a:p>
            <a:pPr marL="381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None/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MX" sz="6600" b="1" i="1" u="none" strike="noStrike" kern="1200" cap="none" spc="0" normalizeH="0" baseline="0" noProof="0" dirty="0">
                <a:ln>
                  <a:noFill/>
                </a:ln>
                <a:solidFill>
                  <a:srgbClr val="E76618"/>
                </a:solidFill>
                <a:effectLst/>
                <a:uLnTx/>
                <a:uFillTx/>
                <a:latin typeface="Century Gothic" panose="020B0502020202020204" pitchFamily="34" charset="0"/>
                <a:ea typeface="ヒラギノ角ゴ ProN W3" pitchFamily="-1" charset="-128"/>
                <a:cs typeface="+mn-cs"/>
              </a:rPr>
              <a:t>GANAN LA CARRERA</a:t>
            </a:r>
          </a:p>
          <a:p>
            <a:pPr marL="381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None/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MX" sz="6600" b="1" i="1" u="none" strike="noStrike" kern="1200" cap="none" spc="0" normalizeH="0" baseline="0" noProof="0" dirty="0">
              <a:ln>
                <a:noFill/>
              </a:ln>
              <a:solidFill>
                <a:srgbClr val="E76618"/>
              </a:solidFill>
              <a:effectLst/>
              <a:uLnTx/>
              <a:uFillTx/>
              <a:latin typeface="Century Gothic" panose="020B0502020202020204" pitchFamily="34" charset="0"/>
              <a:ea typeface="ヒラギノ角ゴ ProN W3" pitchFamily="-1" charset="-128"/>
              <a:cs typeface="+mn-cs"/>
            </a:endParaRPr>
          </a:p>
          <a:p>
            <a:pPr marL="381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None/>
              <a:tabLst>
                <a:tab pos="381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MX" sz="2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ヒラギノ角ゴ ProN W3" pitchFamily="-1" charset="-128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DF07436-EDB2-4602-97EE-67218C4BF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99" y="4893673"/>
            <a:ext cx="1700596" cy="16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5001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828801"/>
            <a:ext cx="11582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100000"/>
            </a:pPr>
            <a:r>
              <a:rPr lang="es-MX" sz="72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Pide critica constructiva para ser mejor </a:t>
            </a:r>
            <a:r>
              <a:rPr lang="es-MX" sz="96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PRESENTADOR</a:t>
            </a:r>
            <a:endParaRPr lang="es-MX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257FA4-F057-4701-93F1-4AC974D22EEE}"/>
              </a:ext>
            </a:extLst>
          </p:cNvPr>
          <p:cNvCxnSpPr/>
          <p:nvPr/>
        </p:nvCxnSpPr>
        <p:spPr>
          <a:xfrm>
            <a:off x="1600200" y="1600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1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5B9D45D-DE99-49D7-B795-8949B1F9DB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3471863" y="1135792"/>
            <a:ext cx="4957761" cy="4945873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16F9FD6-095A-B543-BA9E-5118EAA7854E}"/>
              </a:ext>
            </a:extLst>
          </p:cNvPr>
          <p:cNvCxnSpPr/>
          <p:nvPr/>
        </p:nvCxnSpPr>
        <p:spPr>
          <a:xfrm>
            <a:off x="991801" y="1736386"/>
            <a:ext cx="102084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697F689-9C6B-2244-B5AD-2B9E8CD2F486}"/>
              </a:ext>
            </a:extLst>
          </p:cNvPr>
          <p:cNvCxnSpPr/>
          <p:nvPr/>
        </p:nvCxnSpPr>
        <p:spPr>
          <a:xfrm>
            <a:off x="1002628" y="1584756"/>
            <a:ext cx="102084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D9A70DF-AD95-7C49-A0FE-225C7D9076C0}"/>
              </a:ext>
            </a:extLst>
          </p:cNvPr>
          <p:cNvCxnSpPr/>
          <p:nvPr/>
        </p:nvCxnSpPr>
        <p:spPr>
          <a:xfrm>
            <a:off x="810240" y="1944315"/>
            <a:ext cx="1020841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27">
            <a:extLst>
              <a:ext uri="{FF2B5EF4-FFF2-40B4-BE49-F238E27FC236}">
                <a16:creationId xmlns:a16="http://schemas.microsoft.com/office/drawing/2014/main" id="{3AEFB955-BDEC-46BD-BFF6-9F97762F3814}"/>
              </a:ext>
            </a:extLst>
          </p:cNvPr>
          <p:cNvSpPr txBox="1"/>
          <p:nvPr/>
        </p:nvSpPr>
        <p:spPr>
          <a:xfrm>
            <a:off x="524935" y="2922902"/>
            <a:ext cx="110459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92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meta es LIBERTAD</a:t>
            </a:r>
            <a:endParaRPr kumimoji="0" lang="es-CO" sz="3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36">
            <a:extLst>
              <a:ext uri="{FF2B5EF4-FFF2-40B4-BE49-F238E27FC236}">
                <a16:creationId xmlns:a16="http://schemas.microsoft.com/office/drawing/2014/main" id="{5F95B4BA-86CD-49F3-AC8B-3DDE089D9E7F}"/>
              </a:ext>
            </a:extLst>
          </p:cNvPr>
          <p:cNvCxnSpPr/>
          <p:nvPr/>
        </p:nvCxnSpPr>
        <p:spPr>
          <a:xfrm>
            <a:off x="889822" y="5170400"/>
            <a:ext cx="1020841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9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600200" y="586770"/>
            <a:ext cx="7848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500" dirty="0">
                <a:solidFill>
                  <a:srgbClr val="7030A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Lista BASICA (zooms en línea) </a:t>
            </a:r>
            <a:endParaRPr lang="es-ES_tradnl" altLang="es-MX" sz="36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115823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s-MX" sz="36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Vestimenta de negocios 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Abrir 10 minutos antes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tener a un 2do anfitrión checando cámaras.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Poner música apropiada.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 callar a todos y quitar la opción de anotación al público.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Comenzar y terminar a tiempo.</a:t>
            </a:r>
            <a:endParaRPr lang="es-MX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257FA4-F057-4701-93F1-4AC974D22EEE}"/>
              </a:ext>
            </a:extLst>
          </p:cNvPr>
          <p:cNvCxnSpPr/>
          <p:nvPr/>
        </p:nvCxnSpPr>
        <p:spPr>
          <a:xfrm>
            <a:off x="1600200" y="1600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9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600200" y="586770"/>
            <a:ext cx="7848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500" dirty="0">
                <a:solidFill>
                  <a:srgbClr val="7030A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Lista BASICA (zooms en línea) </a:t>
            </a:r>
            <a:endParaRPr lang="es-ES_tradnl" altLang="es-MX" sz="36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115823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s-MX" sz="36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 folleto listo la noche antes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que los testimonios SABEN DAR TESTIMONIO (60 segundos – Su porque, producción y agradecimiento</a:t>
            </a:r>
            <a:r>
              <a:rPr lang="es-MX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 la ultima versión de la presentación que descargas de la sección de documentos de www.TUVIDAINCREIBLE.com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endParaRPr lang="es-MX" sz="36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0D9AD2-3525-4858-AFBA-B0820503069D}"/>
              </a:ext>
            </a:extLst>
          </p:cNvPr>
          <p:cNvCxnSpPr/>
          <p:nvPr/>
        </p:nvCxnSpPr>
        <p:spPr>
          <a:xfrm>
            <a:off x="1600200" y="1600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90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600200" y="586770"/>
            <a:ext cx="7848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500" dirty="0">
                <a:solidFill>
                  <a:srgbClr val="7030A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Estructura de la presentación</a:t>
            </a:r>
            <a:endParaRPr lang="es-ES_tradnl" altLang="es-MX" sz="36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1158239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s-MX" sz="36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1 TC, 1 RVP y 2 o 3 Testimonios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30 minutos MAXIMO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endParaRPr lang="es-MX" sz="36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TC abre y da primera parte hasta antes de como se gana.  (10 minutos) 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s-MX" sz="36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RVP explica el dinero, pone testimonios y explica el plan de arranque  20 minutos</a:t>
            </a: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endParaRPr lang="es-MX" sz="3200" b="1" i="1" dirty="0">
              <a:solidFill>
                <a:srgbClr val="0070C0"/>
              </a:solidFill>
              <a:latin typeface="Calibri"/>
            </a:endParaRPr>
          </a:p>
          <a:p>
            <a:pPr marL="742950" indent="-742950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endParaRPr lang="es-MX" sz="36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2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2286000" y="152400"/>
            <a:ext cx="784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500" dirty="0">
                <a:solidFill>
                  <a:srgbClr val="7030A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Una PRESENTACION debe de responder 3 preguntas</a:t>
            </a:r>
            <a:endParaRPr lang="es-ES_tradnl" altLang="es-MX" sz="36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01955"/>
            <a:ext cx="114172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s-MX" sz="36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Clr>
                <a:srgbClr val="FF0000"/>
              </a:buClr>
              <a:buSzPct val="100000"/>
            </a:pPr>
            <a:r>
              <a:rPr lang="es-MX" sz="5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¿Es REAL y tiene POTENCIAL?</a:t>
            </a:r>
          </a:p>
          <a:p>
            <a:pPr>
              <a:buClr>
                <a:srgbClr val="FF0000"/>
              </a:buClr>
              <a:buSzPct val="100000"/>
            </a:pPr>
            <a:endParaRPr lang="es-MX" sz="54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s-MX" sz="5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¿Es SENCILLO de INTEGRAR en mi vida?</a:t>
            </a:r>
          </a:p>
          <a:p>
            <a:pPr>
              <a:buClr>
                <a:srgbClr val="FF0000"/>
              </a:buClr>
              <a:buSzPct val="100000"/>
            </a:pPr>
            <a:endParaRPr lang="es-MX" sz="54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es-MX" sz="5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¿Me van a APOYAR?</a:t>
            </a:r>
            <a:endParaRPr lang="es-MX" sz="4800" b="1" dirty="0">
              <a:solidFill>
                <a:srgbClr val="0070C0"/>
              </a:solidFill>
              <a:latin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0B9C58-1FE1-49C5-BFBF-B844DCEAC9FD}"/>
              </a:ext>
            </a:extLst>
          </p:cNvPr>
          <p:cNvCxnSpPr/>
          <p:nvPr/>
        </p:nvCxnSpPr>
        <p:spPr>
          <a:xfrm>
            <a:off x="1600200" y="1600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1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2171700" y="685800"/>
            <a:ext cx="784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4500" dirty="0">
                <a:solidFill>
                  <a:srgbClr val="7030A0"/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Una PRESENTACION efectiva tiene el enfoque del PROSPECTO </a:t>
            </a:r>
            <a:endParaRPr lang="es-ES_tradnl" altLang="es-MX" sz="3600" dirty="0">
              <a:solidFill>
                <a:srgbClr val="7030A0"/>
              </a:solidFill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114172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s-MX" sz="36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s-MX" sz="4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Habla poco y rápido de la compañía.</a:t>
            </a:r>
          </a:p>
          <a:p>
            <a:pPr>
              <a:buClr>
                <a:srgbClr val="FF0000"/>
              </a:buClr>
              <a:buSzPct val="100000"/>
            </a:pPr>
            <a:r>
              <a:rPr lang="es-MX" sz="4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Dedica tu tiempo a explicar el beneficio del ingreso residual y como ganar los bonos inmediatos y lo sencillo de arrancar HOY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68FEA1-532B-4EDC-9940-D49DCEB78107}"/>
              </a:ext>
            </a:extLst>
          </p:cNvPr>
          <p:cNvCxnSpPr/>
          <p:nvPr/>
        </p:nvCxnSpPr>
        <p:spPr>
          <a:xfrm>
            <a:off x="1600200" y="22860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8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81000"/>
            <a:ext cx="114172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s-MX" sz="36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buClr>
                <a:srgbClr val="FF0000"/>
              </a:buClr>
              <a:buSzPct val="100000"/>
            </a:pPr>
            <a:r>
              <a:rPr lang="es-MX" sz="8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!Haz que participe el prospecto¡</a:t>
            </a:r>
          </a:p>
          <a:p>
            <a:pPr algn="ctr">
              <a:buClr>
                <a:srgbClr val="FF0000"/>
              </a:buClr>
              <a:buSzPct val="100000"/>
            </a:pPr>
            <a:endParaRPr lang="es-MX" sz="88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FF0000"/>
              </a:buClr>
              <a:buSzPct val="100000"/>
            </a:pPr>
            <a:r>
              <a:rPr lang="es-MX" sz="72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Usa preguntas retoricas</a:t>
            </a:r>
            <a:endParaRPr lang="es-MX" sz="6600" b="1" dirty="0">
              <a:solidFill>
                <a:schemeClr val="accent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85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9115"/>
            <a:ext cx="1141729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s-MX" sz="36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buClr>
                <a:srgbClr val="FF0000"/>
              </a:buClr>
              <a:buSzPct val="100000"/>
            </a:pPr>
            <a:r>
              <a:rPr lang="es-MX" sz="88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CIERRA en cada diapositiva</a:t>
            </a:r>
          </a:p>
          <a:p>
            <a:pPr algn="ctr">
              <a:buClr>
                <a:srgbClr val="FF0000"/>
              </a:buClr>
              <a:buSzPct val="100000"/>
            </a:pPr>
            <a:endParaRPr lang="es-MX" sz="60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ctr">
              <a:buClr>
                <a:srgbClr val="FF0000"/>
              </a:buClr>
              <a:buSzPct val="100000"/>
            </a:pPr>
            <a:r>
              <a:rPr lang="es-MX" sz="4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¿Tiene sentido XXXX?</a:t>
            </a:r>
          </a:p>
          <a:p>
            <a:pPr algn="ctr">
              <a:buClr>
                <a:srgbClr val="FF0000"/>
              </a:buClr>
              <a:buSzPct val="100000"/>
            </a:pPr>
            <a:r>
              <a:rPr lang="es-MX" sz="4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¿Te ayudaría a ti XXXX?</a:t>
            </a:r>
          </a:p>
          <a:p>
            <a:pPr algn="ctr">
              <a:buClr>
                <a:srgbClr val="FF0000"/>
              </a:buClr>
              <a:buSzPct val="100000"/>
            </a:pPr>
            <a:r>
              <a:rPr lang="es-MX" sz="4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Piensa si podrías hacer XXXX, Etc.</a:t>
            </a:r>
            <a:endParaRPr lang="es-MX" sz="4400" b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19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030A0"/>
      </a:accent1>
      <a:accent2>
        <a:srgbClr val="E76618"/>
      </a:accent2>
      <a:accent3>
        <a:srgbClr val="00B0F0"/>
      </a:accent3>
      <a:accent4>
        <a:srgbClr val="7F7F7F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98502</TotalTime>
  <Words>498</Words>
  <Application>Microsoft Office PowerPoint</Application>
  <PresentationFormat>Widescreen</PresentationFormat>
  <Paragraphs>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Bell MT</vt:lpstr>
      <vt:lpstr>Calibri</vt:lpstr>
      <vt:lpstr>Calibri Light</vt:lpstr>
      <vt:lpstr>Century Gothic</vt:lpstr>
      <vt:lpstr>Impact</vt:lpstr>
      <vt:lpstr>Trebuchet MS</vt:lpstr>
      <vt:lpstr>Wingdings</vt:lpstr>
      <vt:lpstr>Wingdings 3</vt:lpstr>
      <vt:lpstr>Office Theme</vt:lpstr>
      <vt:lpstr>3_Office Theme</vt:lpstr>
      <vt:lpstr>1_Facet</vt:lpstr>
      <vt:lpstr>PROGRAMA DE CERTIFICACION DE LIDERES INCREIBLES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ACN,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Lobato</dc:creator>
  <cp:lastModifiedBy>Alfonso Lobato</cp:lastModifiedBy>
  <cp:revision>554</cp:revision>
  <dcterms:created xsi:type="dcterms:W3CDTF">2015-07-05T17:45:31Z</dcterms:created>
  <dcterms:modified xsi:type="dcterms:W3CDTF">2021-02-19T02:21:58Z</dcterms:modified>
</cp:coreProperties>
</file>