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40"/>
  </p:notesMasterIdLst>
  <p:sldIdLst>
    <p:sldId id="676" r:id="rId2"/>
    <p:sldId id="687" r:id="rId3"/>
    <p:sldId id="799" r:id="rId4"/>
    <p:sldId id="802" r:id="rId5"/>
    <p:sldId id="803" r:id="rId6"/>
    <p:sldId id="585" r:id="rId7"/>
    <p:sldId id="804" r:id="rId8"/>
    <p:sldId id="805" r:id="rId9"/>
    <p:sldId id="806" r:id="rId10"/>
    <p:sldId id="412" r:id="rId11"/>
    <p:sldId id="733" r:id="rId12"/>
    <p:sldId id="808" r:id="rId13"/>
    <p:sldId id="760" r:id="rId14"/>
    <p:sldId id="794" r:id="rId15"/>
    <p:sldId id="812" r:id="rId16"/>
    <p:sldId id="810" r:id="rId17"/>
    <p:sldId id="711" r:id="rId18"/>
    <p:sldId id="575" r:id="rId19"/>
    <p:sldId id="589" r:id="rId20"/>
    <p:sldId id="746" r:id="rId21"/>
    <p:sldId id="710" r:id="rId22"/>
    <p:sldId id="694" r:id="rId23"/>
    <p:sldId id="756" r:id="rId24"/>
    <p:sldId id="801" r:id="rId25"/>
    <p:sldId id="809" r:id="rId26"/>
    <p:sldId id="586" r:id="rId27"/>
    <p:sldId id="587" r:id="rId28"/>
    <p:sldId id="588" r:id="rId29"/>
    <p:sldId id="811" r:id="rId30"/>
    <p:sldId id="621" r:id="rId31"/>
    <p:sldId id="332" r:id="rId32"/>
    <p:sldId id="747" r:id="rId33"/>
    <p:sldId id="274" r:id="rId34"/>
    <p:sldId id="282" r:id="rId35"/>
    <p:sldId id="743" r:id="rId36"/>
    <p:sldId id="744" r:id="rId37"/>
    <p:sldId id="655" r:id="rId38"/>
    <p:sldId id="683" r:id="rId3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74" d="100"/>
          <a:sy n="74" d="100"/>
        </p:scale>
        <p:origin x="100" y="180"/>
      </p:cViewPr>
      <p:guideLst/>
    </p:cSldViewPr>
  </p:slideViewPr>
  <p:notesTextViewPr>
    <p:cViewPr>
      <p:scale>
        <a:sx n="1" d="1"/>
        <a:sy n="1" d="1"/>
      </p:scale>
      <p:origin x="0" y="0"/>
    </p:cViewPr>
  </p:notesTextViewPr>
  <p:sorterViewPr>
    <p:cViewPr varScale="1">
      <p:scale>
        <a:sx n="1" d="1"/>
        <a:sy n="1" d="1"/>
      </p:scale>
      <p:origin x="0" y="-49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5B34A-C017-4D47-9142-E7E3E5441F03}" type="datetimeFigureOut">
              <a:rPr lang="es-MX" smtClean="0"/>
              <a:t>08/11/2021</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86A19-48B5-4130-A799-9C0F3257B8DC}" type="slidenum">
              <a:rPr lang="es-MX" smtClean="0"/>
              <a:t>‹#›</a:t>
            </a:fld>
            <a:endParaRPr lang="es-MX"/>
          </a:p>
        </p:txBody>
      </p:sp>
    </p:spTree>
    <p:extLst>
      <p:ext uri="{BB962C8B-B14F-4D97-AF65-F5344CB8AC3E}">
        <p14:creationId xmlns:p14="http://schemas.microsoft.com/office/powerpoint/2010/main" val="1837275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11</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4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535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36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45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Tx/>
              <a:buChar char="•"/>
            </a:pPr>
            <a:endParaRPr lang="es-ES_tradnl" altLang="es-MX" dirty="0"/>
          </a:p>
        </p:txBody>
      </p:sp>
      <p:sp>
        <p:nvSpPr>
          <p:cNvPr id="41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A4E2A6-5FF4-4C2A-A391-49896F4EC1A1}" type="slidenum">
              <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669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dirty="0"/>
              <a:t>4</a:t>
            </a:r>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38</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40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71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13</a:t>
            </a:fld>
            <a:endParaRPr lang="es-CO"/>
          </a:p>
        </p:txBody>
      </p:sp>
    </p:spTree>
    <p:extLst>
      <p:ext uri="{BB962C8B-B14F-4D97-AF65-F5344CB8AC3E}">
        <p14:creationId xmlns:p14="http://schemas.microsoft.com/office/powerpoint/2010/main" val="135092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14</a:t>
            </a:fld>
            <a:endParaRPr lang="es-CO"/>
          </a:p>
        </p:txBody>
      </p:sp>
    </p:spTree>
    <p:extLst>
      <p:ext uri="{BB962C8B-B14F-4D97-AF65-F5344CB8AC3E}">
        <p14:creationId xmlns:p14="http://schemas.microsoft.com/office/powerpoint/2010/main" val="107042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15</a:t>
            </a:fld>
            <a:endParaRPr lang="es-CO"/>
          </a:p>
        </p:txBody>
      </p:sp>
    </p:spTree>
    <p:extLst>
      <p:ext uri="{BB962C8B-B14F-4D97-AF65-F5344CB8AC3E}">
        <p14:creationId xmlns:p14="http://schemas.microsoft.com/office/powerpoint/2010/main" val="1358110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Tx/>
              <a:buChar char="•"/>
            </a:pPr>
            <a:endParaRPr lang="es-ES_tradnl" altLang="es-MX" dirty="0"/>
          </a:p>
        </p:txBody>
      </p:sp>
      <p:sp>
        <p:nvSpPr>
          <p:cNvPr id="41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A4E2A6-5FF4-4C2A-A391-49896F4EC1A1}" type="slidenum">
              <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505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Tx/>
              <a:buChar char="•"/>
            </a:pPr>
            <a:endParaRPr lang="es-ES_tradnl" altLang="es-MX" dirty="0"/>
          </a:p>
        </p:txBody>
      </p:sp>
      <p:sp>
        <p:nvSpPr>
          <p:cNvPr id="41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A4E2A6-5FF4-4C2A-A391-49896F4EC1A1}" type="slidenum">
              <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463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xfrm>
            <a:off x="685800" y="1143000"/>
            <a:ext cx="5486400" cy="3086100"/>
          </a:xfrm>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t>Uno de los componentes clave en Flash Mobile es la forma como ¡TU GANAS DINERO!</a:t>
            </a:r>
          </a:p>
          <a:p>
            <a:endParaRPr/>
          </a:p>
          <a:p>
            <a:r>
              <a:t>Cada que vez que adquieres un cliente a través de tu tienda en línea, ganas un porcentaje del uso mensual del servicio de tu cliente, mes tras mes, año tras año, durante el tiempo que ellos permanezcan como clientes de Flash Mobile. </a:t>
            </a:r>
          </a:p>
          <a:p>
            <a:endParaRPr/>
          </a:p>
          <a:p>
            <a:r>
              <a:t>Esto se conoce como ingreso residual. Cada vez que los clientes se suscriben en los servicios a través de tu tienda en línea, tu podrás ganar hasta un 10% de sus facturas cada mes. Mientras más clientes adquieres, mayor porcentaje podrás ganar y tu ingreso residual crecerá. </a:t>
            </a:r>
          </a:p>
        </p:txBody>
      </p:sp>
    </p:spTree>
    <p:extLst>
      <p:ext uri="{BB962C8B-B14F-4D97-AF65-F5344CB8AC3E}">
        <p14:creationId xmlns:p14="http://schemas.microsoft.com/office/powerpoint/2010/main" val="297130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xfrm>
            <a:off x="685800" y="1143000"/>
            <a:ext cx="5486400" cy="3086100"/>
          </a:xfrm>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t>Uno de los componentes clave en Flash Mobile es la forma como ¡TU GANAS DINERO!</a:t>
            </a:r>
          </a:p>
          <a:p>
            <a:endParaRPr/>
          </a:p>
          <a:p>
            <a:r>
              <a:t>Cada que vez que adquieres un cliente a través de tu tienda en línea, ganas un porcentaje del uso mensual del servicio de tu cliente, mes tras mes, año tras año, durante el tiempo que ellos permanezcan como clientes de Flash Mobile. </a:t>
            </a:r>
          </a:p>
          <a:p>
            <a:endParaRPr/>
          </a:p>
          <a:p>
            <a:r>
              <a:t>Esto se conoce como ingreso residual. Cada vez que los clientes se suscriben en los servicios a través de tu tienda en línea, tu podrás ganar hasta un 10% de sus facturas cada mes. Mientras más clientes adquieres, mayor porcentaje podrás ganar y tu ingreso residual crecerá. </a:t>
            </a:r>
          </a:p>
        </p:txBody>
      </p:sp>
    </p:spTree>
    <p:extLst>
      <p:ext uri="{BB962C8B-B14F-4D97-AF65-F5344CB8AC3E}">
        <p14:creationId xmlns:p14="http://schemas.microsoft.com/office/powerpoint/2010/main" val="93965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de la presentación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691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ivisoria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75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ivisoria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8" name="Conector recto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65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ivisoria_5">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9" name="Conector recto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70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leyenda_2">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0668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1" name="Conector recto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442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ido con leyenda_3">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10" name="Conector recto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Marcador de texto 2">
            <a:extLst>
              <a:ext uri="{FF2B5EF4-FFF2-40B4-BE49-F238E27FC236}">
                <a16:creationId xmlns:a16="http://schemas.microsoft.com/office/drawing/2014/main" id="{8576316B-7498-2E42-9B52-88BF1C9DF40C}"/>
              </a:ext>
            </a:extLst>
          </p:cNvPr>
          <p:cNvSpPr>
            <a:spLocks noGrp="1"/>
          </p:cNvSpPr>
          <p:nvPr>
            <p:ph idx="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Título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08972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con leyenda_4">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texto 2">
            <a:extLst>
              <a:ext uri="{FF2B5EF4-FFF2-40B4-BE49-F238E27FC236}">
                <a16:creationId xmlns:a16="http://schemas.microsoft.com/office/drawing/2014/main" id="{5832AA92-D0AC-8247-A360-19A5932C4E36}"/>
              </a:ext>
            </a:extLst>
          </p:cNvPr>
          <p:cNvSpPr>
            <a:spLocks noGrp="1"/>
          </p:cNvSpPr>
          <p:nvPr>
            <p:ph idx="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3298346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con leyenda_5">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5" name="Conector recto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114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ación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3E47072A-F0E7-4A38-8730-2A654A9E5169}"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posición de texto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1119388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ación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99741A16-A630-46F1-90B3-096ECFBD8F39}"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texto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7" name="Conector recto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211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ación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5F07FC88-FF43-4D70-BAF8-FA33885CC6BE}"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508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de la presentación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4190886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_5">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14" name="Conector recto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EABFE48F-6FC7-48BA-94A1-49C4BA9029B8}"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837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n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34C5937-11C0-4E5A-867C-7AB68EA5327B}"/>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4127834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n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4" name="Conector recto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4E2D069-321B-434C-BB63-530EE51B64A8}"/>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2211104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3040D77-4CF4-4BFB-9FFB-8C9746D3906F}"/>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83521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n_5">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7" name="Conector recto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9C15D6B-DF62-4A31-87F3-2084A6C590AE}"/>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006656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n y contenido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B4E796CA-6764-49B1-B14D-30A3BC8154F7}"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862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n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005F0C8-2E21-4CF6-9D6F-5FC203F0380A}"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236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n y contenido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F992B473-0C9D-46CC-8D74-D838B938DDE2}"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28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n y contenido_5">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9411587-9384-4E50-B4F0-70193E4B2E3A}"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ítulo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5" name="Marcador de texto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899462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n con leyenda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35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de la presentació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3123724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n con leyenda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7" name="Conector recto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330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n con leyenda_4">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8" name="Conector recto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198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n con leyenda_5">
    <p:spTree>
      <p:nvGrpSpPr>
        <p:cNvPr id="1" name=""/>
        <p:cNvGrpSpPr/>
        <p:nvPr/>
      </p:nvGrpSpPr>
      <p:grpSpPr>
        <a:xfrm>
          <a:off x="0" y="0"/>
          <a:ext cx="0" cy="0"/>
          <a:chOff x="0" y="0"/>
          <a:chExt cx="0" cy="0"/>
        </a:xfrm>
      </p:grpSpPr>
      <p:sp>
        <p:nvSpPr>
          <p:cNvPr id="8" name="Marcador de posición de imagen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775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formación general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C03B29C8-C4B3-4B5A-B8A0-09928656B530}"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1658836"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165883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165883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6871764"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687720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687720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1" name="Conector recto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325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rmación general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047F5713-4823-4117-BED6-55343CC60AF4}"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2" name="Conector recto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170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rmación general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F191FEAA-C963-49BA-BF00-86A0FBEE8163}"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2174744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rmación general_4">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E3028233-9E92-4E12-8474-A0F31EE3FCC9}"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lvl1pPr>
              <a:defRPr>
                <a:solidFill>
                  <a:schemeClr val="bg1"/>
                </a:solidFill>
              </a:defRPr>
            </a:lvl1pPr>
          </a:lstStyle>
          <a:p>
            <a:pPr rtl="0"/>
            <a:fld id="{31FEFF75-79D2-EE46-877B-299D1510E681}" type="slidenum">
              <a:rPr lang="es-ES" noProof="0" smtClean="0"/>
              <a:pPr rtl="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1" name="Conector recto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038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rmación general_5">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2A8B6CB3-6DDD-425F-8833-7FDB92F4C913}"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pPr rtl="0"/>
            <a:fld id="{31FEFF75-79D2-EE46-877B-299D1510E681}" type="slidenum">
              <a:rPr lang="es-ES" noProof="0" smtClean="0"/>
              <a:pPr rtl="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79" name="Conector recto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130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52F4A-60AD-4287-B0A7-2FB008DD01B3}" type="datetimeFigureOut">
              <a:rPr lang="es-MX" smtClean="0"/>
              <a:t>08/11/2021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F59DBD5-A380-427D-9139-B8E109707671}" type="slidenum">
              <a:rPr lang="es-MX" smtClean="0"/>
              <a:t>‹#›</a:t>
            </a:fld>
            <a:endParaRPr lang="es-MX"/>
          </a:p>
        </p:txBody>
      </p:sp>
    </p:spTree>
    <p:extLst>
      <p:ext uri="{BB962C8B-B14F-4D97-AF65-F5344CB8AC3E}">
        <p14:creationId xmlns:p14="http://schemas.microsoft.com/office/powerpoint/2010/main" val="3807689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41"/>
            <a:ext cx="9144000" cy="1655762"/>
          </a:xfrm>
        </p:spPr>
        <p:txBody>
          <a:bodyPr/>
          <a:lstStyle>
            <a:lvl1pPr marL="0" indent="0" algn="ctr">
              <a:buNone/>
              <a:defRPr sz="2400"/>
            </a:lvl1pPr>
            <a:lvl2pPr marL="457219" indent="0" algn="ctr">
              <a:buNone/>
              <a:defRPr sz="2000"/>
            </a:lvl2pPr>
            <a:lvl3pPr marL="914437" indent="0" algn="ctr">
              <a:buNone/>
              <a:defRPr sz="1800"/>
            </a:lvl3pPr>
            <a:lvl4pPr marL="1371656" indent="0" algn="ctr">
              <a:buNone/>
              <a:defRPr sz="1600"/>
            </a:lvl4pPr>
            <a:lvl5pPr marL="1828873" indent="0" algn="ctr">
              <a:buNone/>
              <a:defRPr sz="1600"/>
            </a:lvl5pPr>
            <a:lvl6pPr marL="2286091" indent="0" algn="ctr">
              <a:buNone/>
              <a:defRPr sz="1600"/>
            </a:lvl6pPr>
            <a:lvl7pPr marL="2743310" indent="0" algn="ctr">
              <a:buNone/>
              <a:defRPr sz="1600"/>
            </a:lvl7pPr>
            <a:lvl8pPr marL="3200529" indent="0" algn="ctr">
              <a:buNone/>
              <a:defRPr sz="1600"/>
            </a:lvl8pPr>
            <a:lvl9pPr marL="3657747"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8/11/2021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1797337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de la presentación_5">
    <p:bg>
      <p:bgPr>
        <a:solidFill>
          <a:schemeClr val="tx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592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124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6DD6D41F-589E-4EF6-8834-9FB9D1BA6AE5}"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14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contenido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B68DDE7-810D-4CE7-8C18-312B4B907EBE}"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9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contenido_4">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7F8647A-8EAA-474E-A1FF-1A7B0EE697D2}"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08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contenido_5">
    <p:spTree>
      <p:nvGrpSpPr>
        <p:cNvPr id="1" name=""/>
        <p:cNvGrpSpPr/>
        <p:nvPr/>
      </p:nvGrpSpPr>
      <p:grpSpPr>
        <a:xfrm>
          <a:off x="0" y="0"/>
          <a:ext cx="0" cy="0"/>
          <a:chOff x="0" y="0"/>
          <a:chExt cx="0" cy="0"/>
        </a:xfrm>
      </p:grpSpPr>
      <p:sp>
        <p:nvSpPr>
          <p:cNvPr id="10" name="Marcador de posición de imagen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A991D30C-6E3D-45E4-A3C7-2ED411886B54}" type="datetime1">
              <a:rPr lang="es-ES" noProof="0" smtClean="0"/>
              <a:t>08/11/2021</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428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divisora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2" name="Conector recto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527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6D886FC-A0B6-4729-BC5E-945C17DCA84D}" type="datetime1">
              <a:rPr lang="es-ES" noProof="0" smtClean="0"/>
              <a:t>08/11/2021</a:t>
            </a:fld>
            <a:endParaRPr lang="es-ES" noProof="0"/>
          </a:p>
        </p:txBody>
      </p:sp>
      <p:sp>
        <p:nvSpPr>
          <p:cNvPr id="5" name="Marcador de pie de página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a:p>
        </p:txBody>
      </p:sp>
      <p:sp>
        <p:nvSpPr>
          <p:cNvPr id="6" name="Marcador de posición de número de diapositiva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2C6627B-E4D5-2947-8E88-B84039729B99}" type="slidenum">
              <a:rPr lang="es-ES" noProof="0" smtClean="0"/>
              <a:t>‹#›</a:t>
            </a:fld>
            <a:endParaRPr lang="es-ES" noProof="0"/>
          </a:p>
        </p:txBody>
      </p:sp>
    </p:spTree>
    <p:extLst>
      <p:ext uri="{BB962C8B-B14F-4D97-AF65-F5344CB8AC3E}">
        <p14:creationId xmlns:p14="http://schemas.microsoft.com/office/powerpoint/2010/main" val="52891886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810" r:id="rId4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32.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png"/><Relationship Id="rId1" Type="http://schemas.openxmlformats.org/officeDocument/2006/relationships/slideLayout" Target="../slideLayouts/slideLayout3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0.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emf"/><Relationship Id="rId1" Type="http://schemas.openxmlformats.org/officeDocument/2006/relationships/slideLayout" Target="../slideLayouts/slideLayout40.xml"/><Relationship Id="rId4" Type="http://schemas.openxmlformats.org/officeDocument/2006/relationships/hyperlink" Target="https://www.pexels.com/photo/red-apple-with-two-green-apples-62687/"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60.jpg"/><Relationship Id="rId4" Type="http://schemas.openxmlformats.org/officeDocument/2006/relationships/image" Target="../media/image59.jp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62.jp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8.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8.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A572E5A-A4F2-471B-BBDB-689EACBFA702}"/>
              </a:ext>
            </a:extLst>
          </p:cNvPr>
          <p:cNvSpPr/>
          <p:nvPr/>
        </p:nvSpPr>
        <p:spPr>
          <a:xfrm>
            <a:off x="0" y="0"/>
            <a:ext cx="12192000" cy="6858000"/>
          </a:xfrm>
          <a:prstGeom prst="rect">
            <a:avLst/>
          </a:prstGeom>
          <a:solidFill>
            <a:srgbClr val="00206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7">
            <a:extLst>
              <a:ext uri="{FF2B5EF4-FFF2-40B4-BE49-F238E27FC236}">
                <a16:creationId xmlns:a16="http://schemas.microsoft.com/office/drawing/2014/main" id="{4A3D9326-308E-47C0-9FD7-80A6810AD5C2}"/>
              </a:ext>
            </a:extLst>
          </p:cNvPr>
          <p:cNvSpPr txBox="1">
            <a:spLocks noChangeArrowheads="1"/>
          </p:cNvSpPr>
          <p:nvPr/>
        </p:nvSpPr>
        <p:spPr bwMode="auto">
          <a:xfrm>
            <a:off x="1094974" y="1970668"/>
            <a:ext cx="80074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s-ES_tradnl" altLang="es-MX" sz="4000" spc="300" dirty="0">
                <a:solidFill>
                  <a:schemeClr val="bg1"/>
                </a:solidFill>
                <a:latin typeface="+mj-lt"/>
              </a:rPr>
              <a:t>ENTRENAMIENTO SEMANAL</a:t>
            </a:r>
          </a:p>
        </p:txBody>
      </p:sp>
      <p:cxnSp>
        <p:nvCxnSpPr>
          <p:cNvPr id="7" name="Conector recto 6">
            <a:extLst>
              <a:ext uri="{FF2B5EF4-FFF2-40B4-BE49-F238E27FC236}">
                <a16:creationId xmlns:a16="http://schemas.microsoft.com/office/drawing/2014/main" id="{A3E65183-E11E-4083-92EA-78E6B43CB42E}"/>
              </a:ext>
            </a:extLst>
          </p:cNvPr>
          <p:cNvCxnSpPr>
            <a:cxnSpLocks/>
          </p:cNvCxnSpPr>
          <p:nvPr/>
        </p:nvCxnSpPr>
        <p:spPr>
          <a:xfrm>
            <a:off x="1226128" y="2763983"/>
            <a:ext cx="83439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agen 9" descr="Un dibujo de un perro&#10;&#10;Descripción generada automáticamente con confianza media">
            <a:extLst>
              <a:ext uri="{FF2B5EF4-FFF2-40B4-BE49-F238E27FC236}">
                <a16:creationId xmlns:a16="http://schemas.microsoft.com/office/drawing/2014/main" id="{195FB804-0D0E-4529-B845-7D5C3F8C9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70" y="3271055"/>
            <a:ext cx="1807468" cy="822962"/>
          </a:xfrm>
          <a:prstGeom prst="rect">
            <a:avLst/>
          </a:prstGeom>
        </p:spPr>
      </p:pic>
    </p:spTree>
    <p:extLst>
      <p:ext uri="{BB962C8B-B14F-4D97-AF65-F5344CB8AC3E}">
        <p14:creationId xmlns:p14="http://schemas.microsoft.com/office/powerpoint/2010/main" val="1204365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Un hombre sentado frente a una mesa con una computadora&#10;&#10;Descripción generada automáticamente con confianza media">
            <a:extLst>
              <a:ext uri="{FF2B5EF4-FFF2-40B4-BE49-F238E27FC236}">
                <a16:creationId xmlns:a16="http://schemas.microsoft.com/office/drawing/2014/main" id="{ADCDAC66-3728-48B3-9714-65AC63763232}"/>
              </a:ext>
            </a:extLst>
          </p:cNvPr>
          <p:cNvPicPr>
            <a:picLocks noGrp="1" noChangeAspect="1"/>
          </p:cNvPicPr>
          <p:nvPr>
            <p:ph type="pic" sz="quarter" idx="4294967295"/>
          </p:nvPr>
        </p:nvPicPr>
        <p:blipFill rotWithShape="1">
          <a:blip r:embed="rId2">
            <a:duotone>
              <a:prstClr val="black"/>
              <a:schemeClr val="accent3">
                <a:tint val="45000"/>
                <a:satMod val="400000"/>
              </a:schemeClr>
            </a:duotone>
          </a:blip>
          <a:srcRect l="37416" r="20997"/>
          <a:stretch/>
        </p:blipFill>
        <p:spPr>
          <a:xfrm>
            <a:off x="7923827" y="0"/>
            <a:ext cx="4268173" cy="6858000"/>
          </a:xfrm>
          <a:prstGeom prst="rect">
            <a:avLst/>
          </a:prstGeom>
        </p:spPr>
      </p:pic>
      <p:sp>
        <p:nvSpPr>
          <p:cNvPr id="7" name="Título 6">
            <a:extLst>
              <a:ext uri="{FF2B5EF4-FFF2-40B4-BE49-F238E27FC236}">
                <a16:creationId xmlns:a16="http://schemas.microsoft.com/office/drawing/2014/main" id="{69FB4EF2-3C5F-43B8-8908-7AA62C3F06D7}"/>
              </a:ext>
            </a:extLst>
          </p:cNvPr>
          <p:cNvSpPr>
            <a:spLocks noGrp="1"/>
          </p:cNvSpPr>
          <p:nvPr>
            <p:ph type="ctrTitle" idx="4294967295"/>
          </p:nvPr>
        </p:nvSpPr>
        <p:spPr>
          <a:xfrm>
            <a:off x="8266063" y="350021"/>
            <a:ext cx="3583699" cy="1774870"/>
          </a:xfrm>
        </p:spPr>
        <p:txBody>
          <a:bodyPr>
            <a:normAutofit/>
          </a:bodyPr>
          <a:lstStyle/>
          <a:p>
            <a:r>
              <a:rPr lang="es-MX" sz="5400" dirty="0">
                <a:solidFill>
                  <a:schemeClr val="bg1"/>
                </a:solidFill>
                <a:latin typeface="Avenir Next LT Pro Light" panose="020B0304020202020204" pitchFamily="34" charset="0"/>
              </a:rPr>
              <a:t>TUS</a:t>
            </a:r>
            <a:br>
              <a:rPr lang="es-MX" sz="5400" dirty="0">
                <a:solidFill>
                  <a:schemeClr val="bg1"/>
                </a:solidFill>
                <a:latin typeface="Avenir Next LT Pro Light" panose="020B0304020202020204" pitchFamily="34" charset="0"/>
              </a:rPr>
            </a:br>
            <a:r>
              <a:rPr lang="es-MX" sz="5400" dirty="0">
                <a:solidFill>
                  <a:schemeClr val="bg1"/>
                </a:solidFill>
                <a:latin typeface="Avenir Next LT Pro Light" panose="020B0304020202020204" pitchFamily="34" charset="0"/>
              </a:rPr>
              <a:t>CLIENTES</a:t>
            </a:r>
            <a:endParaRPr lang="es-MX" sz="5400" cap="none" dirty="0">
              <a:solidFill>
                <a:schemeClr val="bg1"/>
              </a:solidFill>
              <a:latin typeface="Avenir Next LT Pro Light" panose="020B0304020202020204" pitchFamily="34" charset="0"/>
            </a:endParaRPr>
          </a:p>
        </p:txBody>
      </p:sp>
      <p:sp>
        <p:nvSpPr>
          <p:cNvPr id="8" name="Marcador de texto 7">
            <a:extLst>
              <a:ext uri="{FF2B5EF4-FFF2-40B4-BE49-F238E27FC236}">
                <a16:creationId xmlns:a16="http://schemas.microsoft.com/office/drawing/2014/main" id="{049C121C-7311-41F4-86E8-850CDEC1C83D}"/>
              </a:ext>
            </a:extLst>
          </p:cNvPr>
          <p:cNvSpPr>
            <a:spLocks noGrp="1"/>
          </p:cNvSpPr>
          <p:nvPr>
            <p:ph type="body" sz="quarter" idx="4294967295"/>
          </p:nvPr>
        </p:nvSpPr>
        <p:spPr>
          <a:xfrm>
            <a:off x="1810742" y="3050702"/>
            <a:ext cx="4110447" cy="792206"/>
          </a:xfrm>
        </p:spPr>
        <p:txBody>
          <a:bodyPr>
            <a:noAutofit/>
          </a:bodyPr>
          <a:lstStyle/>
          <a:p>
            <a:pPr marL="0" indent="0" algn="ctr">
              <a:buNone/>
            </a:pPr>
            <a:r>
              <a:rPr lang="es-MX" sz="6000" dirty="0">
                <a:solidFill>
                  <a:srgbClr val="0070C0"/>
                </a:solidFill>
                <a:latin typeface="Avenir Next LT Pro Demi" panose="020B0704020202020204" pitchFamily="34" charset="0"/>
              </a:rPr>
              <a:t>3% al 15%</a:t>
            </a:r>
          </a:p>
        </p:txBody>
      </p:sp>
      <p:sp>
        <p:nvSpPr>
          <p:cNvPr id="2" name="CuadroTexto 1">
            <a:extLst>
              <a:ext uri="{FF2B5EF4-FFF2-40B4-BE49-F238E27FC236}">
                <a16:creationId xmlns:a16="http://schemas.microsoft.com/office/drawing/2014/main" id="{F0C7AD48-2678-4B97-9A78-3DB82037B8BE}"/>
              </a:ext>
            </a:extLst>
          </p:cNvPr>
          <p:cNvSpPr txBox="1"/>
          <p:nvPr/>
        </p:nvSpPr>
        <p:spPr>
          <a:xfrm>
            <a:off x="700443" y="1990509"/>
            <a:ext cx="6292579" cy="707886"/>
          </a:xfrm>
          <a:prstGeom prst="rect">
            <a:avLst/>
          </a:prstGeom>
          <a:noFill/>
        </p:spPr>
        <p:txBody>
          <a:bodyPr wrap="square" rtlCol="0">
            <a:spAutoFit/>
          </a:bodyPr>
          <a:lstStyle/>
          <a:p>
            <a:pPr algn="ctr"/>
            <a:r>
              <a:rPr lang="es-MX" sz="4000" dirty="0">
                <a:solidFill>
                  <a:schemeClr val="tx1">
                    <a:lumMod val="95000"/>
                    <a:lumOff val="5000"/>
                  </a:schemeClr>
                </a:solidFill>
                <a:latin typeface="Avenir Next LT Pro Light" panose="020B0304020202020204" pitchFamily="34" charset="0"/>
              </a:rPr>
              <a:t>Ingreso Residual Personal</a:t>
            </a:r>
          </a:p>
        </p:txBody>
      </p:sp>
      <p:sp>
        <p:nvSpPr>
          <p:cNvPr id="3" name="CuadroTexto 2">
            <a:extLst>
              <a:ext uri="{FF2B5EF4-FFF2-40B4-BE49-F238E27FC236}">
                <a16:creationId xmlns:a16="http://schemas.microsoft.com/office/drawing/2014/main" id="{EC7AFFFD-79CB-4EDE-B3B4-8DE1F4E0C2D4}"/>
              </a:ext>
            </a:extLst>
          </p:cNvPr>
          <p:cNvSpPr txBox="1"/>
          <p:nvPr/>
        </p:nvSpPr>
        <p:spPr>
          <a:xfrm>
            <a:off x="1105989" y="3949382"/>
            <a:ext cx="5359507" cy="1077218"/>
          </a:xfrm>
          <a:prstGeom prst="rect">
            <a:avLst/>
          </a:prstGeom>
          <a:noFill/>
        </p:spPr>
        <p:txBody>
          <a:bodyPr wrap="square" rtlCol="0">
            <a:spAutoFit/>
          </a:bodyPr>
          <a:lstStyle/>
          <a:p>
            <a:pPr algn="ctr"/>
            <a:r>
              <a:rPr lang="es-MX" sz="3200" dirty="0">
                <a:latin typeface="Avenir Next LT Pro" panose="020B0504020202020204" pitchFamily="34" charset="0"/>
                <a:sym typeface="Myriad Pro"/>
              </a:rPr>
              <a:t>Del consumo comisionable de tus clientes</a:t>
            </a:r>
          </a:p>
        </p:txBody>
      </p:sp>
      <p:sp>
        <p:nvSpPr>
          <p:cNvPr id="4" name="CuadroTexto 3">
            <a:extLst>
              <a:ext uri="{FF2B5EF4-FFF2-40B4-BE49-F238E27FC236}">
                <a16:creationId xmlns:a16="http://schemas.microsoft.com/office/drawing/2014/main" id="{1F2A3660-FD79-4A45-ABDE-FF59BCAF4ACB}"/>
              </a:ext>
            </a:extLst>
          </p:cNvPr>
          <p:cNvSpPr txBox="1"/>
          <p:nvPr/>
        </p:nvSpPr>
        <p:spPr>
          <a:xfrm>
            <a:off x="1153527" y="6475249"/>
            <a:ext cx="5386411" cy="261610"/>
          </a:xfrm>
          <a:prstGeom prst="rect">
            <a:avLst/>
          </a:prstGeom>
          <a:noFill/>
        </p:spPr>
        <p:txBody>
          <a:bodyPr wrap="none" rtlCol="0">
            <a:spAutoFit/>
          </a:bodyPr>
          <a:lstStyle/>
          <a:p>
            <a:pPr algn="ctr"/>
            <a:r>
              <a:rPr lang="es-MX" sz="1100" dirty="0">
                <a:latin typeface="Avenir Next LT Pro Light" panose="020B0304020202020204" pitchFamily="34" charset="0"/>
              </a:rPr>
              <a:t>Consulta el Plan de Compensación de Flash de tu país  para ver todos los detalles</a:t>
            </a:r>
          </a:p>
        </p:txBody>
      </p:sp>
    </p:spTree>
    <p:extLst>
      <p:ext uri="{BB962C8B-B14F-4D97-AF65-F5344CB8AC3E}">
        <p14:creationId xmlns:p14="http://schemas.microsoft.com/office/powerpoint/2010/main" val="38899703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Marcador de posición de imagen 5">
            <a:extLst>
              <a:ext uri="{FF2B5EF4-FFF2-40B4-BE49-F238E27FC236}">
                <a16:creationId xmlns:a16="http://schemas.microsoft.com/office/drawing/2014/main" id="{57264B54-212E-4FAC-A9B5-7508B246BFCF}"/>
              </a:ext>
            </a:extLst>
          </p:cNvPr>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8883" r="24418"/>
          <a:stretch/>
        </p:blipFill>
        <p:spPr>
          <a:xfrm>
            <a:off x="0" y="0"/>
            <a:ext cx="3888419" cy="6858000"/>
          </a:xfrm>
          <a:prstGeom prst="rect">
            <a:avLst/>
          </a:prstGeom>
        </p:spPr>
      </p:pic>
      <p:sp>
        <p:nvSpPr>
          <p:cNvPr id="12" name="CuadroTexto 27">
            <a:extLst>
              <a:ext uri="{FF2B5EF4-FFF2-40B4-BE49-F238E27FC236}">
                <a16:creationId xmlns:a16="http://schemas.microsoft.com/office/drawing/2014/main" id="{3AEFB955-BDEC-46BD-BFF6-9F97762F3814}"/>
              </a:ext>
            </a:extLst>
          </p:cNvPr>
          <p:cNvSpPr txBox="1"/>
          <p:nvPr/>
        </p:nvSpPr>
        <p:spPr>
          <a:xfrm>
            <a:off x="4145872" y="4670613"/>
            <a:ext cx="7754613" cy="1231106"/>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2600" b="1" dirty="0">
                <a:solidFill>
                  <a:srgbClr val="0070C0"/>
                </a:solidFill>
              </a:rPr>
              <a:t>EQUIVALENTES: </a:t>
            </a:r>
            <a:r>
              <a:rPr lang="es-CO" sz="2400" dirty="0"/>
              <a:t>Para generar USD $400 residuales</a:t>
            </a:r>
          </a:p>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 Invertir </a:t>
            </a:r>
            <a:r>
              <a:rPr lang="es-CO" sz="2400" b="1" dirty="0"/>
              <a:t>$96,000</a:t>
            </a:r>
            <a:r>
              <a:rPr lang="es-CO" sz="2400" dirty="0"/>
              <a:t> dólares al 5% en el banco</a:t>
            </a:r>
          </a:p>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 Comprar un apartamento de </a:t>
            </a:r>
            <a:r>
              <a:rPr lang="es-CO" sz="2400" b="1" dirty="0"/>
              <a:t>$100,000 </a:t>
            </a:r>
            <a:r>
              <a:rPr lang="es-CO" sz="2400" dirty="0"/>
              <a:t>dólares</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229253" y="370451"/>
            <a:ext cx="3426553" cy="2308324"/>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600" b="1" dirty="0">
                <a:solidFill>
                  <a:schemeClr val="bg1"/>
                </a:solidFill>
              </a:rPr>
              <a:t>FLASH</a:t>
            </a:r>
            <a:r>
              <a:rPr lang="es-CO" sz="3600" dirty="0">
                <a:solidFill>
                  <a:schemeClr val="bg1"/>
                </a:solidFill>
              </a:rPr>
              <a:t> adquiere clientes personalmente</a:t>
            </a:r>
          </a:p>
        </p:txBody>
      </p:sp>
      <p:sp>
        <p:nvSpPr>
          <p:cNvPr id="28" name="object 19">
            <a:extLst>
              <a:ext uri="{FF2B5EF4-FFF2-40B4-BE49-F238E27FC236}">
                <a16:creationId xmlns:a16="http://schemas.microsoft.com/office/drawing/2014/main" id="{E28F1DAF-A021-4DAD-9CBB-9A46E8FA5B32}"/>
              </a:ext>
            </a:extLst>
          </p:cNvPr>
          <p:cNvSpPr txBox="1"/>
          <p:nvPr/>
        </p:nvSpPr>
        <p:spPr>
          <a:xfrm>
            <a:off x="5970572" y="2740550"/>
            <a:ext cx="1132349" cy="830997"/>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s-MX" dirty="0"/>
              <a:t>Promedio</a:t>
            </a:r>
            <a:r>
              <a:rPr lang="en-US" dirty="0"/>
              <a:t> </a:t>
            </a:r>
            <a:r>
              <a:rPr lang="es-MX" dirty="0"/>
              <a:t>consumo</a:t>
            </a:r>
            <a:r>
              <a:rPr lang="en-US" dirty="0"/>
              <a:t> </a:t>
            </a:r>
            <a:r>
              <a:rPr lang="es-MX" dirty="0"/>
              <a:t>mensual</a:t>
            </a:r>
          </a:p>
        </p:txBody>
      </p:sp>
      <p:sp>
        <p:nvSpPr>
          <p:cNvPr id="29" name="object 35">
            <a:extLst>
              <a:ext uri="{FF2B5EF4-FFF2-40B4-BE49-F238E27FC236}">
                <a16:creationId xmlns:a16="http://schemas.microsoft.com/office/drawing/2014/main" id="{B3A40FFC-0B8C-453C-A376-B1E5FEC4D3F0}"/>
              </a:ext>
            </a:extLst>
          </p:cNvPr>
          <p:cNvSpPr txBox="1"/>
          <p:nvPr/>
        </p:nvSpPr>
        <p:spPr>
          <a:xfrm>
            <a:off x="4316080" y="2740550"/>
            <a:ext cx="1043820" cy="1107996"/>
          </a:xfrm>
          <a:prstGeom prst="rect">
            <a:avLst/>
          </a:prstGeom>
        </p:spPr>
        <p:txBody>
          <a:bodyPr vert="horz" wrap="square" lIns="0" tIns="0" rIns="0" bIns="0" rtlCol="0">
            <a:spAutoFit/>
          </a:bodyPr>
          <a:lstStyle/>
          <a:p>
            <a:pPr marL="0" marR="0" lvl="0" indent="0" algn="l" defTabSz="606725" rtl="0" eaLnBrk="1" fontAlgn="auto" latinLnBrk="0" hangingPunct="1">
              <a:lnSpc>
                <a:spcPct val="100000"/>
              </a:lnSpc>
              <a:spcBef>
                <a:spcPts val="0"/>
              </a:spcBef>
              <a:spcAft>
                <a:spcPts val="0"/>
              </a:spcAft>
              <a:buClrTx/>
              <a:buSzTx/>
              <a:buFontTx/>
              <a:buNone/>
              <a:tabLst/>
              <a:defRPr/>
            </a:pPr>
            <a:r>
              <a:rPr lang="es-MX" dirty="0"/>
              <a:t>Hogares</a:t>
            </a:r>
            <a:r>
              <a:rPr lang="en-US" dirty="0"/>
              <a:t> con </a:t>
            </a:r>
            <a:r>
              <a:rPr lang="es-MX" dirty="0"/>
              <a:t>múltiples</a:t>
            </a:r>
            <a:r>
              <a:rPr lang="en-US" dirty="0"/>
              <a:t> </a:t>
            </a:r>
            <a:r>
              <a:rPr lang="es-MX" dirty="0"/>
              <a:t>servicios</a:t>
            </a:r>
            <a:r>
              <a:rPr lang="en-US" dirty="0"/>
              <a:t> </a:t>
            </a:r>
            <a:endParaRPr dirty="0"/>
          </a:p>
        </p:txBody>
      </p:sp>
      <p:sp>
        <p:nvSpPr>
          <p:cNvPr id="30" name="object 36">
            <a:extLst>
              <a:ext uri="{FF2B5EF4-FFF2-40B4-BE49-F238E27FC236}">
                <a16:creationId xmlns:a16="http://schemas.microsoft.com/office/drawing/2014/main" id="{1BB15337-A4E3-439E-827D-1F53E4FC71DD}"/>
              </a:ext>
            </a:extLst>
          </p:cNvPr>
          <p:cNvSpPr txBox="1"/>
          <p:nvPr/>
        </p:nvSpPr>
        <p:spPr>
          <a:xfrm>
            <a:off x="4269438" y="1854591"/>
            <a:ext cx="5620286" cy="783574"/>
          </a:xfrm>
          <a:prstGeom prst="rect">
            <a:avLst/>
          </a:prstGeom>
        </p:spPr>
        <p:txBody>
          <a:bodyPr vert="horz" lIns="91440" tIns="45720" rIns="91440" bIns="45720" rtlCol="0">
            <a:noAutofit/>
          </a:bodyPr>
          <a:lstStyle>
            <a:defPPr>
              <a:defRPr lang="es-MX"/>
            </a:defPPr>
            <a:lvl1pPr indent="0" algn="ctr">
              <a:lnSpc>
                <a:spcPct val="90000"/>
              </a:lnSpc>
              <a:spcBef>
                <a:spcPts val="1000"/>
              </a:spcBef>
              <a:buFont typeface="Arial" panose="020B0604020202020204" pitchFamily="34" charset="0"/>
              <a:buNone/>
              <a:defRPr sz="6000">
                <a:solidFill>
                  <a:srgbClr val="0070C0"/>
                </a:solidFill>
                <a:latin typeface="Avenir Next LT Pro Demi" panose="020B07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5400" spc="-150" dirty="0"/>
              <a:t>40</a:t>
            </a:r>
            <a:r>
              <a:rPr lang="es-MX" sz="3600" spc="-150" dirty="0"/>
              <a:t> x </a:t>
            </a:r>
            <a:r>
              <a:rPr lang="en-US" sz="5400" spc="-150" dirty="0"/>
              <a:t>$70</a:t>
            </a:r>
            <a:r>
              <a:rPr lang="en-US" sz="4000" spc="-150" dirty="0"/>
              <a:t> </a:t>
            </a:r>
            <a:r>
              <a:rPr sz="4000" spc="-150" dirty="0"/>
              <a:t>x</a:t>
            </a:r>
            <a:r>
              <a:rPr lang="es-MX" sz="4000" spc="-150" dirty="0"/>
              <a:t> </a:t>
            </a:r>
            <a:r>
              <a:rPr sz="5400" spc="-150" dirty="0"/>
              <a:t>1</a:t>
            </a:r>
            <a:r>
              <a:rPr lang="en-US" sz="5400" spc="-150" dirty="0"/>
              <a:t>5</a:t>
            </a:r>
            <a:r>
              <a:rPr sz="5400" spc="-150" dirty="0"/>
              <a:t>%</a:t>
            </a:r>
            <a:r>
              <a:rPr lang="en-US" sz="4400" spc="-150" dirty="0"/>
              <a:t>=</a:t>
            </a:r>
            <a:endParaRPr sz="5400" spc="-150" dirty="0"/>
          </a:p>
        </p:txBody>
      </p:sp>
      <p:sp>
        <p:nvSpPr>
          <p:cNvPr id="31" name="object 18">
            <a:extLst>
              <a:ext uri="{FF2B5EF4-FFF2-40B4-BE49-F238E27FC236}">
                <a16:creationId xmlns:a16="http://schemas.microsoft.com/office/drawing/2014/main" id="{3F972D3C-0F48-43ED-B765-FC15372FA54A}"/>
              </a:ext>
            </a:extLst>
          </p:cNvPr>
          <p:cNvSpPr txBox="1"/>
          <p:nvPr/>
        </p:nvSpPr>
        <p:spPr>
          <a:xfrm>
            <a:off x="9640940" y="1860657"/>
            <a:ext cx="2108415" cy="755190"/>
          </a:xfrm>
          <a:prstGeom prst="rect">
            <a:avLst/>
          </a:prstGeom>
        </p:spPr>
        <p:txBody>
          <a:bodyPr vert="horz" lIns="91440" tIns="45720" rIns="91440" bIns="45720" rtlCol="0">
            <a:noAutofit/>
          </a:bodyPr>
          <a:lstStyle>
            <a:defPPr>
              <a:defRPr lang="es-MX"/>
            </a:defPPr>
            <a:lvl1pPr indent="0">
              <a:lnSpc>
                <a:spcPct val="90000"/>
              </a:lnSpc>
              <a:spcBef>
                <a:spcPts val="1000"/>
              </a:spcBef>
              <a:buFont typeface="Arial" panose="020B0604020202020204" pitchFamily="34" charset="0"/>
              <a:buNone/>
              <a:defRPr sz="5400">
                <a:solidFill>
                  <a:srgbClr val="0070C0"/>
                </a:solidFill>
                <a:latin typeface="Avenir Next LT Pro Demi" panose="020B07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b="1" dirty="0">
                <a:solidFill>
                  <a:schemeClr val="bg2">
                    <a:lumMod val="25000"/>
                  </a:schemeClr>
                </a:solidFill>
              </a:rPr>
              <a:t>$420</a:t>
            </a:r>
            <a:endParaRPr lang="es-MX" sz="6000" b="1" dirty="0">
              <a:solidFill>
                <a:schemeClr val="bg2">
                  <a:lumMod val="25000"/>
                </a:schemeClr>
              </a:solidFill>
            </a:endParaRPr>
          </a:p>
        </p:txBody>
      </p:sp>
      <p:sp>
        <p:nvSpPr>
          <p:cNvPr id="15" name="CuadroTexto 35">
            <a:extLst>
              <a:ext uri="{FF2B5EF4-FFF2-40B4-BE49-F238E27FC236}">
                <a16:creationId xmlns:a16="http://schemas.microsoft.com/office/drawing/2014/main" id="{2092C2C1-20B3-40D4-BC89-F9004A076AA6}"/>
              </a:ext>
            </a:extLst>
          </p:cNvPr>
          <p:cNvSpPr txBox="1"/>
          <p:nvPr/>
        </p:nvSpPr>
        <p:spPr>
          <a:xfrm>
            <a:off x="4266478" y="370451"/>
            <a:ext cx="2939249" cy="46166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Ejemplo hipotético: </a:t>
            </a:r>
          </a:p>
        </p:txBody>
      </p:sp>
      <p:sp>
        <p:nvSpPr>
          <p:cNvPr id="2" name="CuadroTexto 1">
            <a:extLst>
              <a:ext uri="{FF2B5EF4-FFF2-40B4-BE49-F238E27FC236}">
                <a16:creationId xmlns:a16="http://schemas.microsoft.com/office/drawing/2014/main" id="{37035C58-580F-4D64-8DED-08E6667321E4}"/>
              </a:ext>
            </a:extLst>
          </p:cNvPr>
          <p:cNvSpPr txBox="1"/>
          <p:nvPr/>
        </p:nvSpPr>
        <p:spPr>
          <a:xfrm>
            <a:off x="6886819" y="6482664"/>
            <a:ext cx="3382656" cy="276999"/>
          </a:xfrm>
          <a:prstGeom prst="rect">
            <a:avLst/>
          </a:prstGeom>
          <a:noFill/>
        </p:spPr>
        <p:txBody>
          <a:bodyPr wrap="none" rtlCol="0">
            <a:spAutoFit/>
          </a:bodyPr>
          <a:lstStyle/>
          <a:p>
            <a:pPr algn="ctr"/>
            <a:r>
              <a:rPr lang="es-MX" sz="1200" i="1" dirty="0">
                <a:sym typeface="Myriad Pro"/>
              </a:rPr>
              <a:t>*Ve el plan de compensación para los detalles</a:t>
            </a:r>
          </a:p>
        </p:txBody>
      </p:sp>
      <p:sp>
        <p:nvSpPr>
          <p:cNvPr id="20" name="CuadroTexto 19">
            <a:extLst>
              <a:ext uri="{FF2B5EF4-FFF2-40B4-BE49-F238E27FC236}">
                <a16:creationId xmlns:a16="http://schemas.microsoft.com/office/drawing/2014/main" id="{CA88C8EB-54AC-43D5-A47E-F2D3C986BCCF}"/>
              </a:ext>
            </a:extLst>
          </p:cNvPr>
          <p:cNvSpPr txBox="1"/>
          <p:nvPr/>
        </p:nvSpPr>
        <p:spPr>
          <a:xfrm>
            <a:off x="9978291" y="2638165"/>
            <a:ext cx="1634919" cy="369332"/>
          </a:xfrm>
          <a:prstGeom prst="rect">
            <a:avLst/>
          </a:prstGeom>
          <a:noFill/>
        </p:spPr>
        <p:txBody>
          <a:bodyPr wrap="square">
            <a:spAutoFit/>
          </a:bodyPr>
          <a:lstStyle/>
          <a:p>
            <a:r>
              <a:rPr lang="es-MX" dirty="0"/>
              <a:t>USD por mes</a:t>
            </a:r>
          </a:p>
        </p:txBody>
      </p:sp>
    </p:spTree>
    <p:extLst>
      <p:ext uri="{BB962C8B-B14F-4D97-AF65-F5344CB8AC3E}">
        <p14:creationId xmlns:p14="http://schemas.microsoft.com/office/powerpoint/2010/main" val="426232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Marcador de posición de imagen 5">
            <a:extLst>
              <a:ext uri="{FF2B5EF4-FFF2-40B4-BE49-F238E27FC236}">
                <a16:creationId xmlns:a16="http://schemas.microsoft.com/office/drawing/2014/main" id="{57264B54-212E-4FAC-A9B5-7508B246BFCF}"/>
              </a:ext>
            </a:extLst>
          </p:cNvPr>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8883" r="24418"/>
          <a:stretch/>
        </p:blipFill>
        <p:spPr>
          <a:xfrm>
            <a:off x="0" y="0"/>
            <a:ext cx="3888419" cy="6858000"/>
          </a:xfrm>
          <a:prstGeom prst="rect">
            <a:avLst/>
          </a:prstGeom>
        </p:spPr>
      </p:pic>
      <p:sp>
        <p:nvSpPr>
          <p:cNvPr id="12" name="CuadroTexto 27">
            <a:extLst>
              <a:ext uri="{FF2B5EF4-FFF2-40B4-BE49-F238E27FC236}">
                <a16:creationId xmlns:a16="http://schemas.microsoft.com/office/drawing/2014/main" id="{3AEFB955-BDEC-46BD-BFF6-9F97762F3814}"/>
              </a:ext>
            </a:extLst>
          </p:cNvPr>
          <p:cNvSpPr txBox="1"/>
          <p:nvPr/>
        </p:nvSpPr>
        <p:spPr>
          <a:xfrm>
            <a:off x="4145872" y="4670613"/>
            <a:ext cx="7754613" cy="1231106"/>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2600" b="1" dirty="0">
                <a:solidFill>
                  <a:srgbClr val="0070C0"/>
                </a:solidFill>
              </a:rPr>
              <a:t>EQUIVALENTES: </a:t>
            </a:r>
            <a:r>
              <a:rPr lang="es-CO" sz="2400" kern="1000" spc="-100" dirty="0"/>
              <a:t>Para generar USD$4,182 residuales</a:t>
            </a:r>
          </a:p>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 Invertir </a:t>
            </a:r>
            <a:r>
              <a:rPr lang="es-CO" sz="2400" b="1" dirty="0"/>
              <a:t>1 millón</a:t>
            </a:r>
            <a:r>
              <a:rPr lang="es-CO" sz="2400" dirty="0"/>
              <a:t> dólares al 5% en el banco</a:t>
            </a:r>
          </a:p>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 Comprar </a:t>
            </a:r>
            <a:r>
              <a:rPr lang="es-CO" sz="2400" b="1" dirty="0"/>
              <a:t>10 apartamento</a:t>
            </a:r>
            <a:r>
              <a:rPr lang="es-CO" sz="2400" dirty="0"/>
              <a:t> de </a:t>
            </a:r>
            <a:r>
              <a:rPr lang="es-CO" sz="2400" b="1" dirty="0"/>
              <a:t>$100,000 </a:t>
            </a:r>
            <a:r>
              <a:rPr lang="es-CO" sz="2400" dirty="0"/>
              <a:t>dólares</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427660" y="370451"/>
            <a:ext cx="3237233" cy="2862322"/>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600" b="1" dirty="0">
                <a:solidFill>
                  <a:schemeClr val="bg1"/>
                </a:solidFill>
              </a:rPr>
              <a:t>FLASH</a:t>
            </a:r>
            <a:r>
              <a:rPr lang="es-CO" sz="3600" dirty="0">
                <a:solidFill>
                  <a:schemeClr val="bg1"/>
                </a:solidFill>
              </a:rPr>
              <a:t> construye un equipo que adquiera clientes</a:t>
            </a:r>
          </a:p>
        </p:txBody>
      </p:sp>
      <p:sp>
        <p:nvSpPr>
          <p:cNvPr id="28" name="object 19">
            <a:extLst>
              <a:ext uri="{FF2B5EF4-FFF2-40B4-BE49-F238E27FC236}">
                <a16:creationId xmlns:a16="http://schemas.microsoft.com/office/drawing/2014/main" id="{E28F1DAF-A021-4DAD-9CBB-9A46E8FA5B32}"/>
              </a:ext>
            </a:extLst>
          </p:cNvPr>
          <p:cNvSpPr txBox="1"/>
          <p:nvPr/>
        </p:nvSpPr>
        <p:spPr>
          <a:xfrm>
            <a:off x="5448661" y="2740550"/>
            <a:ext cx="1132349" cy="553998"/>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s-MX" dirty="0"/>
              <a:t>Clientes por BL</a:t>
            </a:r>
          </a:p>
        </p:txBody>
      </p:sp>
      <p:sp>
        <p:nvSpPr>
          <p:cNvPr id="29" name="object 35">
            <a:extLst>
              <a:ext uri="{FF2B5EF4-FFF2-40B4-BE49-F238E27FC236}">
                <a16:creationId xmlns:a16="http://schemas.microsoft.com/office/drawing/2014/main" id="{B3A40FFC-0B8C-453C-A376-B1E5FEC4D3F0}"/>
              </a:ext>
            </a:extLst>
          </p:cNvPr>
          <p:cNvSpPr txBox="1"/>
          <p:nvPr/>
        </p:nvSpPr>
        <p:spPr>
          <a:xfrm>
            <a:off x="4316080" y="2740550"/>
            <a:ext cx="1043820" cy="553998"/>
          </a:xfrm>
          <a:prstGeom prst="rect">
            <a:avLst/>
          </a:prstGeom>
        </p:spPr>
        <p:txBody>
          <a:bodyPr vert="horz" wrap="square" lIns="0" tIns="0" rIns="0" bIns="0" rtlCol="0">
            <a:spAutoFit/>
          </a:bodyPr>
          <a:lstStyle/>
          <a:p>
            <a:pPr marL="0" marR="0" lvl="0" indent="0" algn="l" defTabSz="606725" rtl="0" eaLnBrk="1" fontAlgn="auto" latinLnBrk="0" hangingPunct="1">
              <a:lnSpc>
                <a:spcPct val="100000"/>
              </a:lnSpc>
              <a:spcBef>
                <a:spcPts val="0"/>
              </a:spcBef>
              <a:spcAft>
                <a:spcPts val="0"/>
              </a:spcAft>
              <a:buClrTx/>
              <a:buSzTx/>
              <a:buFontTx/>
              <a:buNone/>
              <a:tabLst/>
              <a:defRPr/>
            </a:pPr>
            <a:r>
              <a:rPr lang="es-MX" dirty="0"/>
              <a:t>Brand</a:t>
            </a:r>
          </a:p>
          <a:p>
            <a:pPr marL="0" marR="0" lvl="0" indent="0" algn="l" defTabSz="606725" rtl="0" eaLnBrk="1" fontAlgn="auto" latinLnBrk="0" hangingPunct="1">
              <a:lnSpc>
                <a:spcPct val="100000"/>
              </a:lnSpc>
              <a:spcBef>
                <a:spcPts val="0"/>
              </a:spcBef>
              <a:spcAft>
                <a:spcPts val="0"/>
              </a:spcAft>
              <a:buClrTx/>
              <a:buSzTx/>
              <a:buFontTx/>
              <a:buNone/>
              <a:tabLst/>
              <a:defRPr/>
            </a:pPr>
            <a:r>
              <a:rPr lang="es-MX" dirty="0"/>
              <a:t>Leaders</a:t>
            </a:r>
            <a:endParaRPr dirty="0"/>
          </a:p>
        </p:txBody>
      </p:sp>
      <p:sp>
        <p:nvSpPr>
          <p:cNvPr id="30" name="object 36">
            <a:extLst>
              <a:ext uri="{FF2B5EF4-FFF2-40B4-BE49-F238E27FC236}">
                <a16:creationId xmlns:a16="http://schemas.microsoft.com/office/drawing/2014/main" id="{1BB15337-A4E3-439E-827D-1F53E4FC71DD}"/>
              </a:ext>
            </a:extLst>
          </p:cNvPr>
          <p:cNvSpPr txBox="1"/>
          <p:nvPr/>
        </p:nvSpPr>
        <p:spPr>
          <a:xfrm>
            <a:off x="4092553" y="1854591"/>
            <a:ext cx="5885737" cy="783574"/>
          </a:xfrm>
          <a:prstGeom prst="rect">
            <a:avLst/>
          </a:prstGeom>
        </p:spPr>
        <p:txBody>
          <a:bodyPr vert="horz" lIns="91440" tIns="45720" rIns="91440" bIns="45720" rtlCol="0">
            <a:noAutofit/>
          </a:bodyPr>
          <a:lstStyle>
            <a:defPPr>
              <a:defRPr lang="es-MX"/>
            </a:defPPr>
            <a:lvl1pPr indent="0" algn="ctr">
              <a:lnSpc>
                <a:spcPct val="90000"/>
              </a:lnSpc>
              <a:spcBef>
                <a:spcPts val="1000"/>
              </a:spcBef>
              <a:buFont typeface="Arial" panose="020B0604020202020204" pitchFamily="34" charset="0"/>
              <a:buNone/>
              <a:defRPr sz="6000">
                <a:solidFill>
                  <a:srgbClr val="0070C0"/>
                </a:solidFill>
                <a:latin typeface="Avenir Next LT Pro Demi" panose="020B07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5400" spc="-100" dirty="0"/>
              <a:t>120</a:t>
            </a:r>
            <a:r>
              <a:rPr lang="es-MX" sz="3200" spc="-100" dirty="0">
                <a:solidFill>
                  <a:schemeClr val="tx1">
                    <a:lumMod val="50000"/>
                    <a:lumOff val="50000"/>
                  </a:schemeClr>
                </a:solidFill>
              </a:rPr>
              <a:t>x</a:t>
            </a:r>
            <a:r>
              <a:rPr lang="en-US" sz="5400" spc="-100" dirty="0"/>
              <a:t>40</a:t>
            </a:r>
            <a:r>
              <a:rPr lang="es-MX" sz="3200" spc="-100" dirty="0">
                <a:solidFill>
                  <a:schemeClr val="tx1">
                    <a:lumMod val="50000"/>
                    <a:lumOff val="50000"/>
                  </a:schemeClr>
                </a:solidFill>
              </a:rPr>
              <a:t>x</a:t>
            </a:r>
            <a:r>
              <a:rPr lang="es-MX" sz="5400" spc="-100" dirty="0"/>
              <a:t>$20</a:t>
            </a:r>
            <a:r>
              <a:rPr lang="es-MX" sz="3600" spc="-100" dirty="0">
                <a:solidFill>
                  <a:schemeClr val="tx1">
                    <a:lumMod val="50000"/>
                    <a:lumOff val="50000"/>
                  </a:schemeClr>
                </a:solidFill>
              </a:rPr>
              <a:t>x</a:t>
            </a:r>
            <a:r>
              <a:rPr lang="es-MX" sz="5400" spc="-100" dirty="0"/>
              <a:t>4%</a:t>
            </a:r>
            <a:r>
              <a:rPr lang="en-US" sz="4000" spc="-100" dirty="0">
                <a:solidFill>
                  <a:schemeClr val="tx1">
                    <a:lumMod val="50000"/>
                    <a:lumOff val="50000"/>
                  </a:schemeClr>
                </a:solidFill>
              </a:rPr>
              <a:t>=</a:t>
            </a:r>
            <a:endParaRPr sz="5400" spc="-100" dirty="0">
              <a:solidFill>
                <a:schemeClr val="tx1">
                  <a:lumMod val="50000"/>
                  <a:lumOff val="50000"/>
                </a:schemeClr>
              </a:solidFill>
            </a:endParaRPr>
          </a:p>
        </p:txBody>
      </p:sp>
      <p:sp>
        <p:nvSpPr>
          <p:cNvPr id="31" name="object 18">
            <a:extLst>
              <a:ext uri="{FF2B5EF4-FFF2-40B4-BE49-F238E27FC236}">
                <a16:creationId xmlns:a16="http://schemas.microsoft.com/office/drawing/2014/main" id="{3F972D3C-0F48-43ED-B765-FC15372FA54A}"/>
              </a:ext>
            </a:extLst>
          </p:cNvPr>
          <p:cNvSpPr txBox="1"/>
          <p:nvPr/>
        </p:nvSpPr>
        <p:spPr>
          <a:xfrm>
            <a:off x="9486900" y="1860657"/>
            <a:ext cx="2705100" cy="755190"/>
          </a:xfrm>
          <a:prstGeom prst="rect">
            <a:avLst/>
          </a:prstGeom>
        </p:spPr>
        <p:txBody>
          <a:bodyPr vert="horz" lIns="91440" tIns="45720" rIns="91440" bIns="45720" rtlCol="0">
            <a:noAutofit/>
          </a:bodyPr>
          <a:lstStyle>
            <a:defPPr>
              <a:defRPr lang="es-MX"/>
            </a:defPPr>
            <a:lvl1pPr indent="0">
              <a:lnSpc>
                <a:spcPct val="90000"/>
              </a:lnSpc>
              <a:spcBef>
                <a:spcPts val="1000"/>
              </a:spcBef>
              <a:buFont typeface="Arial" panose="020B0604020202020204" pitchFamily="34" charset="0"/>
              <a:buNone/>
              <a:defRPr sz="5400">
                <a:solidFill>
                  <a:srgbClr val="0070C0"/>
                </a:solidFill>
                <a:latin typeface="Avenir Next LT Pro Demi" panose="020B07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b="1" spc="-150" dirty="0">
                <a:solidFill>
                  <a:schemeClr val="bg2">
                    <a:lumMod val="25000"/>
                  </a:schemeClr>
                </a:solidFill>
              </a:rPr>
              <a:t>$4,480</a:t>
            </a:r>
            <a:endParaRPr lang="es-MX" sz="6000" b="1" spc="-150" dirty="0">
              <a:solidFill>
                <a:schemeClr val="bg2">
                  <a:lumMod val="25000"/>
                </a:schemeClr>
              </a:solidFill>
            </a:endParaRPr>
          </a:p>
        </p:txBody>
      </p:sp>
      <p:sp>
        <p:nvSpPr>
          <p:cNvPr id="15" name="CuadroTexto 35">
            <a:extLst>
              <a:ext uri="{FF2B5EF4-FFF2-40B4-BE49-F238E27FC236}">
                <a16:creationId xmlns:a16="http://schemas.microsoft.com/office/drawing/2014/main" id="{2092C2C1-20B3-40D4-BC89-F9004A076AA6}"/>
              </a:ext>
            </a:extLst>
          </p:cNvPr>
          <p:cNvSpPr txBox="1"/>
          <p:nvPr/>
        </p:nvSpPr>
        <p:spPr>
          <a:xfrm>
            <a:off x="4266478" y="370451"/>
            <a:ext cx="7497862" cy="46166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Ejemplo hipotético:</a:t>
            </a:r>
          </a:p>
        </p:txBody>
      </p:sp>
      <p:sp>
        <p:nvSpPr>
          <p:cNvPr id="2" name="CuadroTexto 1">
            <a:extLst>
              <a:ext uri="{FF2B5EF4-FFF2-40B4-BE49-F238E27FC236}">
                <a16:creationId xmlns:a16="http://schemas.microsoft.com/office/drawing/2014/main" id="{37035C58-580F-4D64-8DED-08E6667321E4}"/>
              </a:ext>
            </a:extLst>
          </p:cNvPr>
          <p:cNvSpPr txBox="1"/>
          <p:nvPr/>
        </p:nvSpPr>
        <p:spPr>
          <a:xfrm>
            <a:off x="6886819" y="6482664"/>
            <a:ext cx="3382656" cy="276999"/>
          </a:xfrm>
          <a:prstGeom prst="rect">
            <a:avLst/>
          </a:prstGeom>
          <a:noFill/>
        </p:spPr>
        <p:txBody>
          <a:bodyPr wrap="none" rtlCol="0">
            <a:spAutoFit/>
          </a:bodyPr>
          <a:lstStyle/>
          <a:p>
            <a:pPr algn="ctr"/>
            <a:r>
              <a:rPr lang="es-MX" sz="1200" i="1" dirty="0">
                <a:sym typeface="Myriad Pro"/>
              </a:rPr>
              <a:t>*Ve el plan de compensación para los detalles</a:t>
            </a:r>
          </a:p>
        </p:txBody>
      </p:sp>
      <p:sp>
        <p:nvSpPr>
          <p:cNvPr id="20" name="CuadroTexto 19">
            <a:extLst>
              <a:ext uri="{FF2B5EF4-FFF2-40B4-BE49-F238E27FC236}">
                <a16:creationId xmlns:a16="http://schemas.microsoft.com/office/drawing/2014/main" id="{CA88C8EB-54AC-43D5-A47E-F2D3C986BCCF}"/>
              </a:ext>
            </a:extLst>
          </p:cNvPr>
          <p:cNvSpPr txBox="1"/>
          <p:nvPr/>
        </p:nvSpPr>
        <p:spPr>
          <a:xfrm>
            <a:off x="10405951" y="2638165"/>
            <a:ext cx="1634919" cy="369332"/>
          </a:xfrm>
          <a:prstGeom prst="rect">
            <a:avLst/>
          </a:prstGeom>
          <a:noFill/>
        </p:spPr>
        <p:txBody>
          <a:bodyPr wrap="square">
            <a:spAutoFit/>
          </a:bodyPr>
          <a:lstStyle/>
          <a:p>
            <a:r>
              <a:rPr lang="es-MX" dirty="0"/>
              <a:t>USD por mes</a:t>
            </a:r>
          </a:p>
        </p:txBody>
      </p:sp>
      <p:sp>
        <p:nvSpPr>
          <p:cNvPr id="13" name="object 19">
            <a:extLst>
              <a:ext uri="{FF2B5EF4-FFF2-40B4-BE49-F238E27FC236}">
                <a16:creationId xmlns:a16="http://schemas.microsoft.com/office/drawing/2014/main" id="{0C4643C4-DD10-4966-8D66-5C337D9324B1}"/>
              </a:ext>
            </a:extLst>
          </p:cNvPr>
          <p:cNvSpPr txBox="1"/>
          <p:nvPr/>
        </p:nvSpPr>
        <p:spPr>
          <a:xfrm>
            <a:off x="6750576" y="2740550"/>
            <a:ext cx="1132349" cy="1107996"/>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s-MX" dirty="0"/>
              <a:t>Promedio consumo mensual por cliente</a:t>
            </a:r>
          </a:p>
        </p:txBody>
      </p:sp>
    </p:spTree>
    <p:extLst>
      <p:ext uri="{BB962C8B-B14F-4D97-AF65-F5344CB8AC3E}">
        <p14:creationId xmlns:p14="http://schemas.microsoft.com/office/powerpoint/2010/main" val="388466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F3895AAC-8A6C-D241-94FE-2C04323DA265}"/>
              </a:ext>
            </a:extLst>
          </p:cNvPr>
          <p:cNvSpPr txBox="1"/>
          <p:nvPr/>
        </p:nvSpPr>
        <p:spPr>
          <a:xfrm>
            <a:off x="403760" y="185539"/>
            <a:ext cx="11384480" cy="646331"/>
          </a:xfrm>
          <a:prstGeom prst="rect">
            <a:avLst/>
          </a:prstGeom>
          <a:noFill/>
        </p:spPr>
        <p:txBody>
          <a:bodyPr wrap="square" rtlCol="0">
            <a:spAutoFit/>
          </a:bodyPr>
          <a:lstStyle/>
          <a:p>
            <a:r>
              <a:rPr lang="es-CO" sz="3600" spc="300" dirty="0">
                <a:solidFill>
                  <a:srgbClr val="002060"/>
                </a:solidFill>
                <a:latin typeface="+mj-lt"/>
              </a:rPr>
              <a:t>BONOS POR </a:t>
            </a:r>
            <a:r>
              <a:rPr lang="es-CO" sz="3600" b="1" spc="300" dirty="0">
                <a:solidFill>
                  <a:srgbClr val="002060"/>
                </a:solidFill>
              </a:rPr>
              <a:t>ADQUIRIR CLIENTES</a:t>
            </a:r>
          </a:p>
        </p:txBody>
      </p:sp>
      <p:cxnSp>
        <p:nvCxnSpPr>
          <p:cNvPr id="18" name="Conector recto 17">
            <a:extLst>
              <a:ext uri="{FF2B5EF4-FFF2-40B4-BE49-F238E27FC236}">
                <a16:creationId xmlns:a16="http://schemas.microsoft.com/office/drawing/2014/main" id="{F16F9FD6-095A-B543-BA9E-5118EAA7854E}"/>
              </a:ext>
            </a:extLst>
          </p:cNvPr>
          <p:cNvCxnSpPr/>
          <p:nvPr/>
        </p:nvCxnSpPr>
        <p:spPr>
          <a:xfrm>
            <a:off x="-251852" y="5037909"/>
            <a:ext cx="101871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00CFBFDC-DEFE-4D4E-B622-D5F3522AA9B6}"/>
              </a:ext>
            </a:extLst>
          </p:cNvPr>
          <p:cNvSpPr txBox="1"/>
          <p:nvPr/>
        </p:nvSpPr>
        <p:spPr>
          <a:xfrm>
            <a:off x="1611999" y="1290035"/>
            <a:ext cx="3383475" cy="1384995"/>
          </a:xfrm>
          <a:prstGeom prst="rect">
            <a:avLst/>
          </a:prstGeom>
          <a:noFill/>
        </p:spPr>
        <p:txBody>
          <a:bodyPr wrap="square" rtlCol="0">
            <a:spAutoFit/>
          </a:bodyPr>
          <a:lstStyle/>
          <a:p>
            <a:pPr algn="ctr"/>
            <a:r>
              <a:rPr lang="es-CO" sz="2000" dirty="0"/>
              <a:t>Flash Mobile (portabilidad), ADT y </a:t>
            </a:r>
            <a:r>
              <a:rPr lang="es-CO" sz="2000" dirty="0" err="1"/>
              <a:t>Retemex</a:t>
            </a:r>
            <a:endParaRPr lang="es-CO" sz="2000" dirty="0"/>
          </a:p>
          <a:p>
            <a:pPr algn="ctr"/>
            <a:r>
              <a:rPr lang="es-CO" sz="2000" dirty="0"/>
              <a:t>Cada 15 pts.  </a:t>
            </a:r>
          </a:p>
          <a:p>
            <a:pPr algn="ctr"/>
            <a:r>
              <a:rPr lang="es-CO" sz="2400" b="1" dirty="0"/>
              <a:t>$3,000 MXN</a:t>
            </a:r>
          </a:p>
        </p:txBody>
      </p:sp>
      <p:sp>
        <p:nvSpPr>
          <p:cNvPr id="24" name="CuadroTexto 23">
            <a:extLst>
              <a:ext uri="{FF2B5EF4-FFF2-40B4-BE49-F238E27FC236}">
                <a16:creationId xmlns:a16="http://schemas.microsoft.com/office/drawing/2014/main" id="{7B2C7A12-A373-458F-BBE2-60CE2D8FA406}"/>
              </a:ext>
            </a:extLst>
          </p:cNvPr>
          <p:cNvSpPr txBox="1"/>
          <p:nvPr/>
        </p:nvSpPr>
        <p:spPr>
          <a:xfrm>
            <a:off x="8846541" y="3499790"/>
            <a:ext cx="2724135" cy="461665"/>
          </a:xfrm>
          <a:prstGeom prst="rect">
            <a:avLst/>
          </a:prstGeom>
          <a:noFill/>
        </p:spPr>
        <p:txBody>
          <a:bodyPr wrap="square" rtlCol="0">
            <a:spAutoFit/>
          </a:bodyPr>
          <a:lstStyle/>
          <a:p>
            <a:r>
              <a:rPr lang="es-CO" sz="2400" b="1" dirty="0"/>
              <a:t>= $480.000 COP</a:t>
            </a:r>
          </a:p>
        </p:txBody>
      </p:sp>
      <p:sp>
        <p:nvSpPr>
          <p:cNvPr id="25" name="CuadroTexto 24">
            <a:extLst>
              <a:ext uri="{FF2B5EF4-FFF2-40B4-BE49-F238E27FC236}">
                <a16:creationId xmlns:a16="http://schemas.microsoft.com/office/drawing/2014/main" id="{805E88F3-FBFB-4C83-9A79-D887FDA65EAD}"/>
              </a:ext>
            </a:extLst>
          </p:cNvPr>
          <p:cNvSpPr txBox="1"/>
          <p:nvPr/>
        </p:nvSpPr>
        <p:spPr>
          <a:xfrm>
            <a:off x="1538897" y="5030033"/>
            <a:ext cx="3529678" cy="1077218"/>
          </a:xfrm>
          <a:prstGeom prst="rect">
            <a:avLst/>
          </a:prstGeom>
          <a:noFill/>
        </p:spPr>
        <p:txBody>
          <a:bodyPr wrap="square" rtlCol="0">
            <a:spAutoFit/>
          </a:bodyPr>
          <a:lstStyle/>
          <a:p>
            <a:pPr algn="ctr"/>
            <a:r>
              <a:rPr lang="es-CO" sz="2000" dirty="0"/>
              <a:t>Flash Mobile (portabilidad) </a:t>
            </a:r>
          </a:p>
          <a:p>
            <a:pPr algn="ctr"/>
            <a:r>
              <a:rPr lang="es-CO" sz="2000" dirty="0"/>
              <a:t>Cada 15 pts. </a:t>
            </a:r>
          </a:p>
          <a:p>
            <a:pPr algn="ctr"/>
            <a:r>
              <a:rPr lang="es-CO" sz="2400" b="1" dirty="0"/>
              <a:t>S/ 300 PEN</a:t>
            </a:r>
          </a:p>
        </p:txBody>
      </p:sp>
      <p:sp>
        <p:nvSpPr>
          <p:cNvPr id="26" name="CuadroTexto 25">
            <a:extLst>
              <a:ext uri="{FF2B5EF4-FFF2-40B4-BE49-F238E27FC236}">
                <a16:creationId xmlns:a16="http://schemas.microsoft.com/office/drawing/2014/main" id="{4D5654FD-773C-41C3-B3C6-A057BD45C37D}"/>
              </a:ext>
            </a:extLst>
          </p:cNvPr>
          <p:cNvSpPr txBox="1"/>
          <p:nvPr/>
        </p:nvSpPr>
        <p:spPr>
          <a:xfrm>
            <a:off x="1538895" y="3068903"/>
            <a:ext cx="3529683" cy="1384995"/>
          </a:xfrm>
          <a:prstGeom prst="rect">
            <a:avLst/>
          </a:prstGeom>
          <a:noFill/>
        </p:spPr>
        <p:txBody>
          <a:bodyPr wrap="square" rtlCol="0">
            <a:spAutoFit/>
          </a:bodyPr>
          <a:lstStyle/>
          <a:p>
            <a:pPr algn="ctr"/>
            <a:r>
              <a:rPr lang="es-CO" sz="2000" dirty="0"/>
              <a:t>Flash Mobile (clientes portados) y DIRECTV</a:t>
            </a:r>
          </a:p>
          <a:p>
            <a:pPr algn="ctr"/>
            <a:r>
              <a:rPr lang="es-CO" sz="2000" dirty="0"/>
              <a:t>Cada 15 pts.  </a:t>
            </a:r>
          </a:p>
          <a:p>
            <a:pPr algn="ctr"/>
            <a:r>
              <a:rPr lang="es-CO" sz="2400" b="1" dirty="0"/>
              <a:t>$375.000 COP</a:t>
            </a:r>
          </a:p>
        </p:txBody>
      </p:sp>
      <p:sp>
        <p:nvSpPr>
          <p:cNvPr id="19" name="CuadroTexto 23">
            <a:extLst>
              <a:ext uri="{FF2B5EF4-FFF2-40B4-BE49-F238E27FC236}">
                <a16:creationId xmlns:a16="http://schemas.microsoft.com/office/drawing/2014/main" id="{4376A244-9DFE-4BA2-AFBA-BDCDF2911075}"/>
              </a:ext>
            </a:extLst>
          </p:cNvPr>
          <p:cNvSpPr txBox="1"/>
          <p:nvPr/>
        </p:nvSpPr>
        <p:spPr>
          <a:xfrm>
            <a:off x="8943253" y="1720922"/>
            <a:ext cx="2405635" cy="461665"/>
          </a:xfrm>
          <a:prstGeom prst="rect">
            <a:avLst/>
          </a:prstGeom>
          <a:noFill/>
        </p:spPr>
        <p:txBody>
          <a:bodyPr wrap="square" rtlCol="0">
            <a:spAutoFit/>
          </a:bodyPr>
          <a:lstStyle/>
          <a:p>
            <a:r>
              <a:rPr lang="es-CO" sz="2400" b="1" dirty="0"/>
              <a:t>= $3,000 MXN</a:t>
            </a:r>
          </a:p>
        </p:txBody>
      </p:sp>
      <p:sp>
        <p:nvSpPr>
          <p:cNvPr id="22" name="CuadroTexto 23">
            <a:extLst>
              <a:ext uri="{FF2B5EF4-FFF2-40B4-BE49-F238E27FC236}">
                <a16:creationId xmlns:a16="http://schemas.microsoft.com/office/drawing/2014/main" id="{3146D43B-E687-46DA-BD53-6F702A5CA5CB}"/>
              </a:ext>
            </a:extLst>
          </p:cNvPr>
          <p:cNvSpPr txBox="1"/>
          <p:nvPr/>
        </p:nvSpPr>
        <p:spPr>
          <a:xfrm>
            <a:off x="8846541" y="5307032"/>
            <a:ext cx="2131141" cy="461665"/>
          </a:xfrm>
          <a:prstGeom prst="rect">
            <a:avLst/>
          </a:prstGeom>
          <a:noFill/>
        </p:spPr>
        <p:txBody>
          <a:bodyPr wrap="square" rtlCol="0">
            <a:spAutoFit/>
          </a:bodyPr>
          <a:lstStyle/>
          <a:p>
            <a:r>
              <a:rPr lang="es-CO" sz="2400" b="1" dirty="0"/>
              <a:t>= S/480 PEN</a:t>
            </a:r>
          </a:p>
        </p:txBody>
      </p:sp>
      <p:grpSp>
        <p:nvGrpSpPr>
          <p:cNvPr id="23" name="Group 22">
            <a:extLst>
              <a:ext uri="{FF2B5EF4-FFF2-40B4-BE49-F238E27FC236}">
                <a16:creationId xmlns:a16="http://schemas.microsoft.com/office/drawing/2014/main" id="{5230E8D7-24A8-4C2F-A93D-249A59A37A40}"/>
              </a:ext>
            </a:extLst>
          </p:cNvPr>
          <p:cNvGrpSpPr/>
          <p:nvPr/>
        </p:nvGrpSpPr>
        <p:grpSpPr>
          <a:xfrm>
            <a:off x="6873533" y="1215586"/>
            <a:ext cx="1830857" cy="1472337"/>
            <a:chOff x="2564061" y="955308"/>
            <a:chExt cx="2052760" cy="1892134"/>
          </a:xfrm>
        </p:grpSpPr>
        <p:sp>
          <p:nvSpPr>
            <p:cNvPr id="29" name="TextBox 28">
              <a:extLst>
                <a:ext uri="{FF2B5EF4-FFF2-40B4-BE49-F238E27FC236}">
                  <a16:creationId xmlns:a16="http://schemas.microsoft.com/office/drawing/2014/main" id="{DFAC1DEF-594D-466A-9B75-23E37A23EA22}"/>
                </a:ext>
              </a:extLst>
            </p:cNvPr>
            <p:cNvSpPr txBox="1"/>
            <p:nvPr/>
          </p:nvSpPr>
          <p:spPr>
            <a:xfrm>
              <a:off x="3626678" y="1202319"/>
              <a:ext cx="447993" cy="395531"/>
            </a:xfrm>
            <a:prstGeom prst="rect">
              <a:avLst/>
            </a:prstGeom>
            <a:solidFill>
              <a:schemeClr val="bg1"/>
            </a:solidFill>
          </p:spPr>
          <p:txBody>
            <a:bodyPr wrap="square" rtlCol="0">
              <a:spAutoFit/>
            </a:bodyPr>
            <a:lstStyle/>
            <a:p>
              <a:r>
                <a:rPr lang="en-US" sz="1400" b="1" dirty="0">
                  <a:solidFill>
                    <a:schemeClr val="tx1">
                      <a:lumMod val="50000"/>
                      <a:lumOff val="50000"/>
                    </a:schemeClr>
                  </a:solidFill>
                </a:rPr>
                <a:t>10</a:t>
              </a:r>
              <a:endParaRPr lang="es-MX" sz="1400" b="1" dirty="0">
                <a:solidFill>
                  <a:schemeClr val="tx1">
                    <a:lumMod val="50000"/>
                    <a:lumOff val="50000"/>
                  </a:schemeClr>
                </a:solidFill>
              </a:endParaRPr>
            </a:p>
          </p:txBody>
        </p:sp>
        <p:sp>
          <p:nvSpPr>
            <p:cNvPr id="31" name="TextBox 30">
              <a:extLst>
                <a:ext uri="{FF2B5EF4-FFF2-40B4-BE49-F238E27FC236}">
                  <a16:creationId xmlns:a16="http://schemas.microsoft.com/office/drawing/2014/main" id="{12D06725-9823-4E4E-AE1C-8643419DF988}"/>
                </a:ext>
              </a:extLst>
            </p:cNvPr>
            <p:cNvSpPr txBox="1"/>
            <p:nvPr/>
          </p:nvSpPr>
          <p:spPr>
            <a:xfrm>
              <a:off x="3581992" y="955308"/>
              <a:ext cx="447993" cy="307777"/>
            </a:xfrm>
            <a:prstGeom prst="rect">
              <a:avLst/>
            </a:prstGeom>
            <a:solidFill>
              <a:schemeClr val="bg1"/>
            </a:solidFill>
          </p:spPr>
          <p:txBody>
            <a:bodyPr wrap="square" rtlCol="0">
              <a:spAutoFit/>
            </a:bodyPr>
            <a:lstStyle/>
            <a:p>
              <a:r>
                <a:rPr lang="en-US" sz="1400" b="1" dirty="0">
                  <a:solidFill>
                    <a:schemeClr val="tx1">
                      <a:lumMod val="50000"/>
                      <a:lumOff val="50000"/>
                    </a:schemeClr>
                  </a:solidFill>
                </a:rPr>
                <a:t>TU</a:t>
              </a:r>
              <a:endParaRPr lang="es-MX" sz="1400" b="1" dirty="0">
                <a:solidFill>
                  <a:schemeClr val="tx1">
                    <a:lumMod val="50000"/>
                    <a:lumOff val="50000"/>
                  </a:schemeClr>
                </a:solidFill>
              </a:endParaRPr>
            </a:p>
          </p:txBody>
        </p:sp>
        <p:pic>
          <p:nvPicPr>
            <p:cNvPr id="32" name="Imagen 5">
              <a:extLst>
                <a:ext uri="{FF2B5EF4-FFF2-40B4-BE49-F238E27FC236}">
                  <a16:creationId xmlns:a16="http://schemas.microsoft.com/office/drawing/2014/main" id="{8A9296CE-10B1-458D-8B55-2DB676F8E6BC}"/>
                </a:ext>
              </a:extLst>
            </p:cNvPr>
            <p:cNvPicPr>
              <a:picLocks noChangeAspect="1"/>
            </p:cNvPicPr>
            <p:nvPr/>
          </p:nvPicPr>
          <p:blipFill rotWithShape="1">
            <a:blip r:embed="rId3"/>
            <a:srcRect l="1936" t="42464" r="71159" b="28682"/>
            <a:stretch/>
          </p:blipFill>
          <p:spPr>
            <a:xfrm>
              <a:off x="3125980" y="2120842"/>
              <a:ext cx="552288" cy="726600"/>
            </a:xfrm>
            <a:prstGeom prst="rect">
              <a:avLst/>
            </a:prstGeom>
          </p:spPr>
        </p:pic>
        <p:sp>
          <p:nvSpPr>
            <p:cNvPr id="33" name="Rectangle: Rounded Corners 32">
              <a:extLst>
                <a:ext uri="{FF2B5EF4-FFF2-40B4-BE49-F238E27FC236}">
                  <a16:creationId xmlns:a16="http://schemas.microsoft.com/office/drawing/2014/main" id="{6807928F-9174-4915-9789-481A91709279}"/>
                </a:ext>
              </a:extLst>
            </p:cNvPr>
            <p:cNvSpPr/>
            <p:nvPr/>
          </p:nvSpPr>
          <p:spPr>
            <a:xfrm>
              <a:off x="3527837" y="2046857"/>
              <a:ext cx="613139" cy="219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Rectangle: Rounded Corners 33">
              <a:extLst>
                <a:ext uri="{FF2B5EF4-FFF2-40B4-BE49-F238E27FC236}">
                  <a16:creationId xmlns:a16="http://schemas.microsoft.com/office/drawing/2014/main" id="{A4281440-B800-4170-86B3-16EBC333681F}"/>
                </a:ext>
              </a:extLst>
            </p:cNvPr>
            <p:cNvSpPr/>
            <p:nvPr/>
          </p:nvSpPr>
          <p:spPr>
            <a:xfrm>
              <a:off x="2656021" y="2045400"/>
              <a:ext cx="613139" cy="219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8" name="Imagen 5">
              <a:extLst>
                <a:ext uri="{FF2B5EF4-FFF2-40B4-BE49-F238E27FC236}">
                  <a16:creationId xmlns:a16="http://schemas.microsoft.com/office/drawing/2014/main" id="{F8E974D5-28F9-4FCB-A86B-84053A7A68A9}"/>
                </a:ext>
              </a:extLst>
            </p:cNvPr>
            <p:cNvPicPr>
              <a:picLocks noChangeAspect="1"/>
            </p:cNvPicPr>
            <p:nvPr/>
          </p:nvPicPr>
          <p:blipFill rotWithShape="1">
            <a:blip r:embed="rId3"/>
            <a:srcRect b="57655"/>
            <a:stretch/>
          </p:blipFill>
          <p:spPr>
            <a:xfrm>
              <a:off x="2564061" y="1065743"/>
              <a:ext cx="2052760" cy="1066320"/>
            </a:xfrm>
            <a:prstGeom prst="rect">
              <a:avLst/>
            </a:prstGeom>
          </p:spPr>
        </p:pic>
      </p:grpSp>
      <p:grpSp>
        <p:nvGrpSpPr>
          <p:cNvPr id="55" name="Group 54">
            <a:extLst>
              <a:ext uri="{FF2B5EF4-FFF2-40B4-BE49-F238E27FC236}">
                <a16:creationId xmlns:a16="http://schemas.microsoft.com/office/drawing/2014/main" id="{4D65225B-332B-4EA1-B233-DE62C7074AFE}"/>
              </a:ext>
            </a:extLst>
          </p:cNvPr>
          <p:cNvGrpSpPr/>
          <p:nvPr/>
        </p:nvGrpSpPr>
        <p:grpSpPr>
          <a:xfrm>
            <a:off x="6873533" y="2994454"/>
            <a:ext cx="1830857" cy="1472337"/>
            <a:chOff x="2564061" y="955308"/>
            <a:chExt cx="2052760" cy="1892134"/>
          </a:xfrm>
        </p:grpSpPr>
        <p:sp>
          <p:nvSpPr>
            <p:cNvPr id="56" name="TextBox 55">
              <a:extLst>
                <a:ext uri="{FF2B5EF4-FFF2-40B4-BE49-F238E27FC236}">
                  <a16:creationId xmlns:a16="http://schemas.microsoft.com/office/drawing/2014/main" id="{53F7641F-692F-40FF-A06C-9281F157DF69}"/>
                </a:ext>
              </a:extLst>
            </p:cNvPr>
            <p:cNvSpPr txBox="1"/>
            <p:nvPr/>
          </p:nvSpPr>
          <p:spPr>
            <a:xfrm>
              <a:off x="3626678" y="1202319"/>
              <a:ext cx="447993" cy="395531"/>
            </a:xfrm>
            <a:prstGeom prst="rect">
              <a:avLst/>
            </a:prstGeom>
            <a:solidFill>
              <a:schemeClr val="bg1"/>
            </a:solidFill>
          </p:spPr>
          <p:txBody>
            <a:bodyPr wrap="square" rtlCol="0">
              <a:spAutoFit/>
            </a:bodyPr>
            <a:lstStyle/>
            <a:p>
              <a:r>
                <a:rPr lang="en-US" sz="1400" b="1" dirty="0">
                  <a:solidFill>
                    <a:schemeClr val="tx1">
                      <a:lumMod val="50000"/>
                      <a:lumOff val="50000"/>
                    </a:schemeClr>
                  </a:solidFill>
                </a:rPr>
                <a:t>10</a:t>
              </a:r>
              <a:endParaRPr lang="es-MX" sz="1400" b="1" dirty="0">
                <a:solidFill>
                  <a:schemeClr val="tx1">
                    <a:lumMod val="50000"/>
                    <a:lumOff val="50000"/>
                  </a:schemeClr>
                </a:solidFill>
              </a:endParaRPr>
            </a:p>
          </p:txBody>
        </p:sp>
        <p:sp>
          <p:nvSpPr>
            <p:cNvPr id="57" name="TextBox 56">
              <a:extLst>
                <a:ext uri="{FF2B5EF4-FFF2-40B4-BE49-F238E27FC236}">
                  <a16:creationId xmlns:a16="http://schemas.microsoft.com/office/drawing/2014/main" id="{02DDAD42-97A7-4975-A4CB-698B0C372B39}"/>
                </a:ext>
              </a:extLst>
            </p:cNvPr>
            <p:cNvSpPr txBox="1"/>
            <p:nvPr/>
          </p:nvSpPr>
          <p:spPr>
            <a:xfrm>
              <a:off x="3581992" y="955308"/>
              <a:ext cx="447993" cy="307777"/>
            </a:xfrm>
            <a:prstGeom prst="rect">
              <a:avLst/>
            </a:prstGeom>
            <a:solidFill>
              <a:schemeClr val="bg1"/>
            </a:solidFill>
          </p:spPr>
          <p:txBody>
            <a:bodyPr wrap="square" rtlCol="0">
              <a:spAutoFit/>
            </a:bodyPr>
            <a:lstStyle/>
            <a:p>
              <a:r>
                <a:rPr lang="en-US" sz="1400" b="1" dirty="0">
                  <a:solidFill>
                    <a:schemeClr val="tx1">
                      <a:lumMod val="50000"/>
                      <a:lumOff val="50000"/>
                    </a:schemeClr>
                  </a:solidFill>
                </a:rPr>
                <a:t>TU</a:t>
              </a:r>
              <a:endParaRPr lang="es-MX" sz="1400" b="1" dirty="0">
                <a:solidFill>
                  <a:schemeClr val="tx1">
                    <a:lumMod val="50000"/>
                    <a:lumOff val="50000"/>
                  </a:schemeClr>
                </a:solidFill>
              </a:endParaRPr>
            </a:p>
          </p:txBody>
        </p:sp>
        <p:pic>
          <p:nvPicPr>
            <p:cNvPr id="58" name="Imagen 5">
              <a:extLst>
                <a:ext uri="{FF2B5EF4-FFF2-40B4-BE49-F238E27FC236}">
                  <a16:creationId xmlns:a16="http://schemas.microsoft.com/office/drawing/2014/main" id="{64727B0E-2DC9-4257-BAD7-07ED84633E87}"/>
                </a:ext>
              </a:extLst>
            </p:cNvPr>
            <p:cNvPicPr>
              <a:picLocks noChangeAspect="1"/>
            </p:cNvPicPr>
            <p:nvPr/>
          </p:nvPicPr>
          <p:blipFill rotWithShape="1">
            <a:blip r:embed="rId3"/>
            <a:srcRect l="1936" t="42464" r="71159" b="28682"/>
            <a:stretch/>
          </p:blipFill>
          <p:spPr>
            <a:xfrm>
              <a:off x="3125980" y="2120842"/>
              <a:ext cx="552288" cy="726600"/>
            </a:xfrm>
            <a:prstGeom prst="rect">
              <a:avLst/>
            </a:prstGeom>
          </p:spPr>
        </p:pic>
        <p:sp>
          <p:nvSpPr>
            <p:cNvPr id="59" name="Rectangle: Rounded Corners 58">
              <a:extLst>
                <a:ext uri="{FF2B5EF4-FFF2-40B4-BE49-F238E27FC236}">
                  <a16:creationId xmlns:a16="http://schemas.microsoft.com/office/drawing/2014/main" id="{D8527136-A472-424E-B2EB-0B380750939C}"/>
                </a:ext>
              </a:extLst>
            </p:cNvPr>
            <p:cNvSpPr/>
            <p:nvPr/>
          </p:nvSpPr>
          <p:spPr>
            <a:xfrm>
              <a:off x="3527837" y="2046857"/>
              <a:ext cx="613139" cy="219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Rectangle: Rounded Corners 59">
              <a:extLst>
                <a:ext uri="{FF2B5EF4-FFF2-40B4-BE49-F238E27FC236}">
                  <a16:creationId xmlns:a16="http://schemas.microsoft.com/office/drawing/2014/main" id="{060AA563-9D38-4007-B512-EBCA4C3D4BFD}"/>
                </a:ext>
              </a:extLst>
            </p:cNvPr>
            <p:cNvSpPr/>
            <p:nvPr/>
          </p:nvSpPr>
          <p:spPr>
            <a:xfrm>
              <a:off x="2656021" y="2045400"/>
              <a:ext cx="613139" cy="219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1" name="Imagen 5">
              <a:extLst>
                <a:ext uri="{FF2B5EF4-FFF2-40B4-BE49-F238E27FC236}">
                  <a16:creationId xmlns:a16="http://schemas.microsoft.com/office/drawing/2014/main" id="{FFE7FA81-3E47-43F5-A54C-C9C61F02105D}"/>
                </a:ext>
              </a:extLst>
            </p:cNvPr>
            <p:cNvPicPr>
              <a:picLocks noChangeAspect="1"/>
            </p:cNvPicPr>
            <p:nvPr/>
          </p:nvPicPr>
          <p:blipFill rotWithShape="1">
            <a:blip r:embed="rId3"/>
            <a:srcRect b="57655"/>
            <a:stretch/>
          </p:blipFill>
          <p:spPr>
            <a:xfrm>
              <a:off x="2564061" y="1065743"/>
              <a:ext cx="2052760" cy="1066320"/>
            </a:xfrm>
            <a:prstGeom prst="rect">
              <a:avLst/>
            </a:prstGeom>
          </p:spPr>
        </p:pic>
      </p:grpSp>
      <p:grpSp>
        <p:nvGrpSpPr>
          <p:cNvPr id="62" name="Group 61">
            <a:extLst>
              <a:ext uri="{FF2B5EF4-FFF2-40B4-BE49-F238E27FC236}">
                <a16:creationId xmlns:a16="http://schemas.microsoft.com/office/drawing/2014/main" id="{59F64372-D213-4F36-AF43-E2078BE5AD9D}"/>
              </a:ext>
            </a:extLst>
          </p:cNvPr>
          <p:cNvGrpSpPr/>
          <p:nvPr/>
        </p:nvGrpSpPr>
        <p:grpSpPr>
          <a:xfrm>
            <a:off x="6873533" y="4801695"/>
            <a:ext cx="1830857" cy="1472337"/>
            <a:chOff x="2564061" y="955308"/>
            <a:chExt cx="2052760" cy="1892134"/>
          </a:xfrm>
        </p:grpSpPr>
        <p:sp>
          <p:nvSpPr>
            <p:cNvPr id="64" name="TextBox 63">
              <a:extLst>
                <a:ext uri="{FF2B5EF4-FFF2-40B4-BE49-F238E27FC236}">
                  <a16:creationId xmlns:a16="http://schemas.microsoft.com/office/drawing/2014/main" id="{AB2B078A-B62B-4E89-B75E-01239A8AF443}"/>
                </a:ext>
              </a:extLst>
            </p:cNvPr>
            <p:cNvSpPr txBox="1"/>
            <p:nvPr/>
          </p:nvSpPr>
          <p:spPr>
            <a:xfrm>
              <a:off x="3626678" y="1202319"/>
              <a:ext cx="447993" cy="395531"/>
            </a:xfrm>
            <a:prstGeom prst="rect">
              <a:avLst/>
            </a:prstGeom>
            <a:solidFill>
              <a:schemeClr val="bg1"/>
            </a:solidFill>
          </p:spPr>
          <p:txBody>
            <a:bodyPr wrap="square" rtlCol="0">
              <a:spAutoFit/>
            </a:bodyPr>
            <a:lstStyle/>
            <a:p>
              <a:r>
                <a:rPr lang="en-US" sz="1400" b="1" dirty="0">
                  <a:solidFill>
                    <a:schemeClr val="tx1">
                      <a:lumMod val="50000"/>
                      <a:lumOff val="50000"/>
                    </a:schemeClr>
                  </a:solidFill>
                </a:rPr>
                <a:t>10</a:t>
              </a:r>
              <a:endParaRPr lang="es-MX" sz="1400" b="1" dirty="0">
                <a:solidFill>
                  <a:schemeClr val="tx1">
                    <a:lumMod val="50000"/>
                    <a:lumOff val="50000"/>
                  </a:schemeClr>
                </a:solidFill>
              </a:endParaRPr>
            </a:p>
          </p:txBody>
        </p:sp>
        <p:sp>
          <p:nvSpPr>
            <p:cNvPr id="65" name="TextBox 64">
              <a:extLst>
                <a:ext uri="{FF2B5EF4-FFF2-40B4-BE49-F238E27FC236}">
                  <a16:creationId xmlns:a16="http://schemas.microsoft.com/office/drawing/2014/main" id="{FD3C2455-B9B9-4D91-8E72-B38D4AD3DD0A}"/>
                </a:ext>
              </a:extLst>
            </p:cNvPr>
            <p:cNvSpPr txBox="1"/>
            <p:nvPr/>
          </p:nvSpPr>
          <p:spPr>
            <a:xfrm>
              <a:off x="3581992" y="955308"/>
              <a:ext cx="447993" cy="307777"/>
            </a:xfrm>
            <a:prstGeom prst="rect">
              <a:avLst/>
            </a:prstGeom>
            <a:solidFill>
              <a:schemeClr val="bg1"/>
            </a:solidFill>
          </p:spPr>
          <p:txBody>
            <a:bodyPr wrap="square" rtlCol="0">
              <a:spAutoFit/>
            </a:bodyPr>
            <a:lstStyle/>
            <a:p>
              <a:r>
                <a:rPr lang="en-US" sz="1400" b="1" dirty="0">
                  <a:solidFill>
                    <a:schemeClr val="tx1">
                      <a:lumMod val="50000"/>
                      <a:lumOff val="50000"/>
                    </a:schemeClr>
                  </a:solidFill>
                </a:rPr>
                <a:t>TU</a:t>
              </a:r>
              <a:endParaRPr lang="es-MX" sz="1400" b="1" dirty="0">
                <a:solidFill>
                  <a:schemeClr val="tx1">
                    <a:lumMod val="50000"/>
                    <a:lumOff val="50000"/>
                  </a:schemeClr>
                </a:solidFill>
              </a:endParaRPr>
            </a:p>
          </p:txBody>
        </p:sp>
        <p:pic>
          <p:nvPicPr>
            <p:cNvPr id="66" name="Imagen 5">
              <a:extLst>
                <a:ext uri="{FF2B5EF4-FFF2-40B4-BE49-F238E27FC236}">
                  <a16:creationId xmlns:a16="http://schemas.microsoft.com/office/drawing/2014/main" id="{2794B906-88F4-4ED2-8532-15A5E502FE26}"/>
                </a:ext>
              </a:extLst>
            </p:cNvPr>
            <p:cNvPicPr>
              <a:picLocks noChangeAspect="1"/>
            </p:cNvPicPr>
            <p:nvPr/>
          </p:nvPicPr>
          <p:blipFill rotWithShape="1">
            <a:blip r:embed="rId3"/>
            <a:srcRect l="1936" t="42464" r="71159" b="28682"/>
            <a:stretch/>
          </p:blipFill>
          <p:spPr>
            <a:xfrm>
              <a:off x="3125980" y="2120842"/>
              <a:ext cx="552288" cy="726600"/>
            </a:xfrm>
            <a:prstGeom prst="rect">
              <a:avLst/>
            </a:prstGeom>
          </p:spPr>
        </p:pic>
        <p:sp>
          <p:nvSpPr>
            <p:cNvPr id="67" name="Rectangle: Rounded Corners 66">
              <a:extLst>
                <a:ext uri="{FF2B5EF4-FFF2-40B4-BE49-F238E27FC236}">
                  <a16:creationId xmlns:a16="http://schemas.microsoft.com/office/drawing/2014/main" id="{11AD78DA-B5C2-4571-BFB7-DE298F67DB6C}"/>
                </a:ext>
              </a:extLst>
            </p:cNvPr>
            <p:cNvSpPr/>
            <p:nvPr/>
          </p:nvSpPr>
          <p:spPr>
            <a:xfrm>
              <a:off x="3527837" y="2046857"/>
              <a:ext cx="613139" cy="219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8" name="Rectangle: Rounded Corners 67">
              <a:extLst>
                <a:ext uri="{FF2B5EF4-FFF2-40B4-BE49-F238E27FC236}">
                  <a16:creationId xmlns:a16="http://schemas.microsoft.com/office/drawing/2014/main" id="{47FAC82A-0762-42C6-8B41-CE5173266575}"/>
                </a:ext>
              </a:extLst>
            </p:cNvPr>
            <p:cNvSpPr/>
            <p:nvPr/>
          </p:nvSpPr>
          <p:spPr>
            <a:xfrm>
              <a:off x="2656021" y="2045400"/>
              <a:ext cx="613139" cy="219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9" name="Imagen 5">
              <a:extLst>
                <a:ext uri="{FF2B5EF4-FFF2-40B4-BE49-F238E27FC236}">
                  <a16:creationId xmlns:a16="http://schemas.microsoft.com/office/drawing/2014/main" id="{97BA506E-7804-4667-A1DF-48C664E84AF9}"/>
                </a:ext>
              </a:extLst>
            </p:cNvPr>
            <p:cNvPicPr>
              <a:picLocks noChangeAspect="1"/>
            </p:cNvPicPr>
            <p:nvPr/>
          </p:nvPicPr>
          <p:blipFill rotWithShape="1">
            <a:blip r:embed="rId3"/>
            <a:srcRect b="57655"/>
            <a:stretch/>
          </p:blipFill>
          <p:spPr>
            <a:xfrm>
              <a:off x="2564061" y="1065743"/>
              <a:ext cx="2052760" cy="1066320"/>
            </a:xfrm>
            <a:prstGeom prst="rect">
              <a:avLst/>
            </a:prstGeom>
          </p:spPr>
        </p:pic>
      </p:grpSp>
      <p:sp>
        <p:nvSpPr>
          <p:cNvPr id="70" name="CuadroTexto 43">
            <a:extLst>
              <a:ext uri="{FF2B5EF4-FFF2-40B4-BE49-F238E27FC236}">
                <a16:creationId xmlns:a16="http://schemas.microsoft.com/office/drawing/2014/main" id="{757A241E-587E-4565-B967-8B3119721487}"/>
              </a:ext>
            </a:extLst>
          </p:cNvPr>
          <p:cNvSpPr txBox="1"/>
          <p:nvPr/>
        </p:nvSpPr>
        <p:spPr>
          <a:xfrm>
            <a:off x="395322" y="6488668"/>
            <a:ext cx="11401357" cy="276999"/>
          </a:xfrm>
          <a:prstGeom prst="rect">
            <a:avLst/>
          </a:prstGeom>
          <a:noFill/>
        </p:spPr>
        <p:txBody>
          <a:bodyPr wrap="square" rtlCol="0">
            <a:spAutoFit/>
          </a:bodyPr>
          <a:lstStyle/>
          <a:p>
            <a:pPr algn="ctr" defTabSz="892517"/>
            <a:r>
              <a:rPr lang="es-CO" sz="1200" dirty="0"/>
              <a:t>Consulta el Plan de Compensación de Flash de tu país  para ver todos los detalles</a:t>
            </a:r>
          </a:p>
        </p:txBody>
      </p:sp>
      <p:pic>
        <p:nvPicPr>
          <p:cNvPr id="42" name="Imagen 41" descr="Un dibujo de una cara feliz&#10;&#10;Descripción generada automáticamente con confianza media">
            <a:extLst>
              <a:ext uri="{FF2B5EF4-FFF2-40B4-BE49-F238E27FC236}">
                <a16:creationId xmlns:a16="http://schemas.microsoft.com/office/drawing/2014/main" id="{34CD1BB2-C7A8-4ECB-964F-084696DBA61C}"/>
              </a:ext>
            </a:extLst>
          </p:cNvPr>
          <p:cNvPicPr>
            <a:picLocks noChangeAspect="1"/>
          </p:cNvPicPr>
          <p:nvPr/>
        </p:nvPicPr>
        <p:blipFill>
          <a:blip r:embed="rId4"/>
          <a:stretch>
            <a:fillRect/>
          </a:stretch>
        </p:blipFill>
        <p:spPr>
          <a:xfrm>
            <a:off x="409811" y="5042771"/>
            <a:ext cx="990186" cy="990186"/>
          </a:xfrm>
          <a:prstGeom prst="rect">
            <a:avLst/>
          </a:prstGeom>
        </p:spPr>
      </p:pic>
      <p:pic>
        <p:nvPicPr>
          <p:cNvPr id="43" name="Imagen 42" descr="Logotipo, Icono&#10;&#10;Descripción generada automáticamente">
            <a:extLst>
              <a:ext uri="{FF2B5EF4-FFF2-40B4-BE49-F238E27FC236}">
                <a16:creationId xmlns:a16="http://schemas.microsoft.com/office/drawing/2014/main" id="{1558A82A-A0E7-4798-B9BD-B28DAEBBB483}"/>
              </a:ext>
            </a:extLst>
          </p:cNvPr>
          <p:cNvPicPr>
            <a:picLocks noChangeAspect="1"/>
          </p:cNvPicPr>
          <p:nvPr/>
        </p:nvPicPr>
        <p:blipFill>
          <a:blip r:embed="rId5"/>
          <a:stretch>
            <a:fillRect/>
          </a:stretch>
        </p:blipFill>
        <p:spPr>
          <a:xfrm>
            <a:off x="361744" y="1408594"/>
            <a:ext cx="1086321" cy="1086321"/>
          </a:xfrm>
          <a:prstGeom prst="rect">
            <a:avLst/>
          </a:prstGeom>
        </p:spPr>
      </p:pic>
      <p:pic>
        <p:nvPicPr>
          <p:cNvPr id="44" name="Imagen 43" descr="Imagen que contiene Forma&#10;&#10;Descripción generada automáticamente">
            <a:extLst>
              <a:ext uri="{FF2B5EF4-FFF2-40B4-BE49-F238E27FC236}">
                <a16:creationId xmlns:a16="http://schemas.microsoft.com/office/drawing/2014/main" id="{48A85FFB-500F-4D9F-A52D-DA07D99652F1}"/>
              </a:ext>
            </a:extLst>
          </p:cNvPr>
          <p:cNvPicPr>
            <a:picLocks noChangeAspect="1"/>
          </p:cNvPicPr>
          <p:nvPr/>
        </p:nvPicPr>
        <p:blipFill>
          <a:blip r:embed="rId6"/>
          <a:stretch>
            <a:fillRect/>
          </a:stretch>
        </p:blipFill>
        <p:spPr>
          <a:xfrm>
            <a:off x="414618" y="3240336"/>
            <a:ext cx="980573" cy="980573"/>
          </a:xfrm>
          <a:prstGeom prst="rect">
            <a:avLst/>
          </a:prstGeom>
        </p:spPr>
      </p:pic>
      <p:sp>
        <p:nvSpPr>
          <p:cNvPr id="3" name="Rectángulo 2">
            <a:extLst>
              <a:ext uri="{FF2B5EF4-FFF2-40B4-BE49-F238E27FC236}">
                <a16:creationId xmlns:a16="http://schemas.microsoft.com/office/drawing/2014/main" id="{5C39CE47-BF7E-4838-BB37-A54B90630A0E}"/>
              </a:ext>
            </a:extLst>
          </p:cNvPr>
          <p:cNvSpPr/>
          <p:nvPr/>
        </p:nvSpPr>
        <p:spPr>
          <a:xfrm>
            <a:off x="0" y="831870"/>
            <a:ext cx="8846541" cy="859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77726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Conector recto 26">
            <a:extLst>
              <a:ext uri="{FF2B5EF4-FFF2-40B4-BE49-F238E27FC236}">
                <a16:creationId xmlns:a16="http://schemas.microsoft.com/office/drawing/2014/main" id="{013E5456-51CF-474A-B0CF-46264EA80BF1}"/>
              </a:ext>
            </a:extLst>
          </p:cNvPr>
          <p:cNvCxnSpPr/>
          <p:nvPr/>
        </p:nvCxnSpPr>
        <p:spPr>
          <a:xfrm>
            <a:off x="905781" y="761091"/>
            <a:ext cx="1018714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3865A975-1442-44FD-84F2-97C9336B5863}"/>
              </a:ext>
            </a:extLst>
          </p:cNvPr>
          <p:cNvGrpSpPr/>
          <p:nvPr/>
        </p:nvGrpSpPr>
        <p:grpSpPr>
          <a:xfrm>
            <a:off x="601628" y="873382"/>
            <a:ext cx="1606339" cy="2441727"/>
            <a:chOff x="519707" y="873382"/>
            <a:chExt cx="1606339" cy="2441727"/>
          </a:xfrm>
        </p:grpSpPr>
        <p:pic>
          <p:nvPicPr>
            <p:cNvPr id="4" name="Imagen 3">
              <a:extLst>
                <a:ext uri="{FF2B5EF4-FFF2-40B4-BE49-F238E27FC236}">
                  <a16:creationId xmlns:a16="http://schemas.microsoft.com/office/drawing/2014/main" id="{547EC382-B728-4A28-B406-8A2139933555}"/>
                </a:ext>
              </a:extLst>
            </p:cNvPr>
            <p:cNvPicPr>
              <a:picLocks noChangeAspect="1"/>
            </p:cNvPicPr>
            <p:nvPr/>
          </p:nvPicPr>
          <p:blipFill>
            <a:blip r:embed="rId3"/>
            <a:stretch>
              <a:fillRect/>
            </a:stretch>
          </p:blipFill>
          <p:spPr>
            <a:xfrm>
              <a:off x="519707" y="1800562"/>
              <a:ext cx="1606339" cy="1514547"/>
            </a:xfrm>
            <a:prstGeom prst="rect">
              <a:avLst/>
            </a:prstGeom>
          </p:spPr>
        </p:pic>
        <p:sp>
          <p:nvSpPr>
            <p:cNvPr id="5" name="CuadroTexto 4">
              <a:extLst>
                <a:ext uri="{FF2B5EF4-FFF2-40B4-BE49-F238E27FC236}">
                  <a16:creationId xmlns:a16="http://schemas.microsoft.com/office/drawing/2014/main" id="{39039635-673C-4EFC-9227-78078E58BF3C}"/>
                </a:ext>
              </a:extLst>
            </p:cNvPr>
            <p:cNvSpPr txBox="1"/>
            <p:nvPr/>
          </p:nvSpPr>
          <p:spPr>
            <a:xfrm>
              <a:off x="1026700" y="873382"/>
              <a:ext cx="758559" cy="400110"/>
            </a:xfrm>
            <a:prstGeom prst="rect">
              <a:avLst/>
            </a:prstGeom>
            <a:noFill/>
          </p:spPr>
          <p:txBody>
            <a:bodyPr wrap="square">
              <a:spAutoFit/>
            </a:bodyPr>
            <a:lstStyle/>
            <a:p>
              <a:pPr algn="ctr"/>
              <a:r>
                <a:rPr lang="es-CO" sz="2000" b="1" dirty="0">
                  <a:solidFill>
                    <a:srgbClr val="002060"/>
                  </a:solidFill>
                </a:rPr>
                <a:t>QBL</a:t>
              </a:r>
              <a:endParaRPr lang="es-MX" sz="2000" b="1" dirty="0">
                <a:solidFill>
                  <a:srgbClr val="002060"/>
                </a:solidFill>
              </a:endParaRPr>
            </a:p>
          </p:txBody>
        </p:sp>
      </p:grpSp>
      <p:cxnSp>
        <p:nvCxnSpPr>
          <p:cNvPr id="30" name="Conector recto 29">
            <a:extLst>
              <a:ext uri="{FF2B5EF4-FFF2-40B4-BE49-F238E27FC236}">
                <a16:creationId xmlns:a16="http://schemas.microsoft.com/office/drawing/2014/main" id="{3E4EF521-4E4E-468B-ABBE-7190C9AF9062}"/>
              </a:ext>
            </a:extLst>
          </p:cNvPr>
          <p:cNvCxnSpPr>
            <a:cxnSpLocks/>
          </p:cNvCxnSpPr>
          <p:nvPr/>
        </p:nvCxnSpPr>
        <p:spPr>
          <a:xfrm>
            <a:off x="2326104" y="926254"/>
            <a:ext cx="0" cy="56847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603C80F6-9023-4F49-B786-6CBA6AF75701}"/>
              </a:ext>
            </a:extLst>
          </p:cNvPr>
          <p:cNvCxnSpPr>
            <a:cxnSpLocks/>
          </p:cNvCxnSpPr>
          <p:nvPr/>
        </p:nvCxnSpPr>
        <p:spPr>
          <a:xfrm flipH="1">
            <a:off x="4756407" y="934276"/>
            <a:ext cx="32162" cy="573973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8EB81E69-82A4-4E55-AED7-D426B97AE9B6}"/>
              </a:ext>
            </a:extLst>
          </p:cNvPr>
          <p:cNvCxnSpPr>
            <a:cxnSpLocks/>
          </p:cNvCxnSpPr>
          <p:nvPr/>
        </p:nvCxnSpPr>
        <p:spPr>
          <a:xfrm>
            <a:off x="7748336" y="910214"/>
            <a:ext cx="15945" cy="576379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395722F7-1506-42DD-B19F-956D4C05AD92}"/>
              </a:ext>
            </a:extLst>
          </p:cNvPr>
          <p:cNvCxnSpPr>
            <a:cxnSpLocks/>
          </p:cNvCxnSpPr>
          <p:nvPr/>
        </p:nvCxnSpPr>
        <p:spPr>
          <a:xfrm>
            <a:off x="9873917" y="902194"/>
            <a:ext cx="10631" cy="582057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E0A46C03-EE99-4002-B427-EAAA7B31BC95}"/>
              </a:ext>
            </a:extLst>
          </p:cNvPr>
          <p:cNvCxnSpPr>
            <a:cxnSpLocks/>
          </p:cNvCxnSpPr>
          <p:nvPr/>
        </p:nvCxnSpPr>
        <p:spPr>
          <a:xfrm>
            <a:off x="836537" y="3991448"/>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0824A34B-D4D4-423B-9F2A-98E4F3A7AC7D}"/>
              </a:ext>
            </a:extLst>
          </p:cNvPr>
          <p:cNvCxnSpPr>
            <a:cxnSpLocks/>
          </p:cNvCxnSpPr>
          <p:nvPr/>
        </p:nvCxnSpPr>
        <p:spPr>
          <a:xfrm>
            <a:off x="812475" y="4897822"/>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1E87F934-A246-4621-9A3F-CFDFBF30CD79}"/>
              </a:ext>
            </a:extLst>
          </p:cNvPr>
          <p:cNvCxnSpPr>
            <a:cxnSpLocks/>
          </p:cNvCxnSpPr>
          <p:nvPr/>
        </p:nvCxnSpPr>
        <p:spPr>
          <a:xfrm>
            <a:off x="788413" y="5756072"/>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4" name="CuadroTexto 16">
            <a:extLst>
              <a:ext uri="{FF2B5EF4-FFF2-40B4-BE49-F238E27FC236}">
                <a16:creationId xmlns:a16="http://schemas.microsoft.com/office/drawing/2014/main" id="{7D9D3AFE-8092-4601-9146-FCFF68AA9734}"/>
              </a:ext>
            </a:extLst>
          </p:cNvPr>
          <p:cNvSpPr txBox="1"/>
          <p:nvPr/>
        </p:nvSpPr>
        <p:spPr>
          <a:xfrm>
            <a:off x="235084" y="112232"/>
            <a:ext cx="11384480" cy="646331"/>
          </a:xfrm>
          <a:prstGeom prst="rect">
            <a:avLst/>
          </a:prstGeom>
          <a:noFill/>
        </p:spPr>
        <p:txBody>
          <a:bodyPr wrap="square" rtlCol="0">
            <a:spAutoFit/>
          </a:bodyPr>
          <a:lstStyle/>
          <a:p>
            <a:r>
              <a:rPr lang="es-CO" sz="3600" dirty="0">
                <a:solidFill>
                  <a:srgbClr val="002060"/>
                </a:solidFill>
                <a:latin typeface="+mj-lt"/>
              </a:rPr>
              <a:t>BONO DE </a:t>
            </a:r>
            <a:r>
              <a:rPr lang="es-CO" sz="3600" b="1" dirty="0">
                <a:solidFill>
                  <a:srgbClr val="002060"/>
                </a:solidFill>
              </a:rPr>
              <a:t>ARRANQUE Y PLAN DE CRECIMIENTO</a:t>
            </a:r>
          </a:p>
        </p:txBody>
      </p:sp>
      <p:grpSp>
        <p:nvGrpSpPr>
          <p:cNvPr id="9" name="Grupo 8">
            <a:extLst>
              <a:ext uri="{FF2B5EF4-FFF2-40B4-BE49-F238E27FC236}">
                <a16:creationId xmlns:a16="http://schemas.microsoft.com/office/drawing/2014/main" id="{E2634918-E8E8-4950-92FF-F56A63AB87D4}"/>
              </a:ext>
            </a:extLst>
          </p:cNvPr>
          <p:cNvGrpSpPr/>
          <p:nvPr/>
        </p:nvGrpSpPr>
        <p:grpSpPr>
          <a:xfrm>
            <a:off x="10044354" y="870179"/>
            <a:ext cx="1836083" cy="5726327"/>
            <a:chOff x="10044354" y="870179"/>
            <a:chExt cx="1836083" cy="5726327"/>
          </a:xfrm>
        </p:grpSpPr>
        <p:sp>
          <p:nvSpPr>
            <p:cNvPr id="14" name="CuadroTexto 13">
              <a:extLst>
                <a:ext uri="{FF2B5EF4-FFF2-40B4-BE49-F238E27FC236}">
                  <a16:creationId xmlns:a16="http://schemas.microsoft.com/office/drawing/2014/main" id="{D91554ED-60F8-4132-BF8D-3EFF8966A5A8}"/>
                </a:ext>
              </a:extLst>
            </p:cNvPr>
            <p:cNvSpPr txBox="1"/>
            <p:nvPr/>
          </p:nvSpPr>
          <p:spPr>
            <a:xfrm>
              <a:off x="10478039" y="870179"/>
              <a:ext cx="968713" cy="400110"/>
            </a:xfrm>
            <a:prstGeom prst="rect">
              <a:avLst/>
            </a:prstGeom>
            <a:noFill/>
          </p:spPr>
          <p:txBody>
            <a:bodyPr wrap="square">
              <a:spAutoFit/>
            </a:bodyPr>
            <a:lstStyle/>
            <a:p>
              <a:pPr algn="ctr"/>
              <a:r>
                <a:rPr lang="es-CO" sz="2000" b="1" dirty="0">
                  <a:solidFill>
                    <a:srgbClr val="002060"/>
                  </a:solidFill>
                </a:rPr>
                <a:t>RVP</a:t>
              </a:r>
              <a:endParaRPr lang="es-MX" sz="2000" b="1" dirty="0">
                <a:solidFill>
                  <a:srgbClr val="002060"/>
                </a:solidFill>
              </a:endParaRPr>
            </a:p>
          </p:txBody>
        </p:sp>
        <p:sp>
          <p:nvSpPr>
            <p:cNvPr id="20" name="CuadroTexto 19">
              <a:extLst>
                <a:ext uri="{FF2B5EF4-FFF2-40B4-BE49-F238E27FC236}">
                  <a16:creationId xmlns:a16="http://schemas.microsoft.com/office/drawing/2014/main" id="{E47D5BE4-D61B-5E46-9C14-B4A279F1173B}"/>
                </a:ext>
              </a:extLst>
            </p:cNvPr>
            <p:cNvSpPr txBox="1"/>
            <p:nvPr/>
          </p:nvSpPr>
          <p:spPr>
            <a:xfrm>
              <a:off x="10173885" y="4090579"/>
              <a:ext cx="1577020" cy="707886"/>
            </a:xfrm>
            <a:prstGeom prst="rect">
              <a:avLst/>
            </a:prstGeom>
            <a:noFill/>
          </p:spPr>
          <p:txBody>
            <a:bodyPr wrap="square" rtlCol="0">
              <a:spAutoFit/>
            </a:bodyPr>
            <a:lstStyle/>
            <a:p>
              <a:pPr algn="ctr"/>
              <a:r>
                <a:rPr lang="es-CO" sz="2000" b="1" dirty="0">
                  <a:solidFill>
                    <a:srgbClr val="002060"/>
                  </a:solidFill>
                </a:rPr>
                <a:t>$500,000</a:t>
              </a:r>
            </a:p>
            <a:p>
              <a:pPr algn="ctr"/>
              <a:r>
                <a:rPr lang="es-CO" sz="2000" dirty="0">
                  <a:solidFill>
                    <a:srgbClr val="002060"/>
                  </a:solidFill>
                </a:rPr>
                <a:t>12 meses</a:t>
              </a:r>
            </a:p>
          </p:txBody>
        </p:sp>
        <p:sp>
          <p:nvSpPr>
            <p:cNvPr id="52" name="CuadroTexto 19">
              <a:extLst>
                <a:ext uri="{FF2B5EF4-FFF2-40B4-BE49-F238E27FC236}">
                  <a16:creationId xmlns:a16="http://schemas.microsoft.com/office/drawing/2014/main" id="{9EB06F24-6584-44C9-9BBA-A092266CD5F4}"/>
                </a:ext>
              </a:extLst>
            </p:cNvPr>
            <p:cNvSpPr txBox="1"/>
            <p:nvPr/>
          </p:nvSpPr>
          <p:spPr>
            <a:xfrm>
              <a:off x="10049523" y="4972054"/>
              <a:ext cx="1825744" cy="707886"/>
            </a:xfrm>
            <a:prstGeom prst="rect">
              <a:avLst/>
            </a:prstGeom>
            <a:noFill/>
          </p:spPr>
          <p:txBody>
            <a:bodyPr wrap="square" rtlCol="0">
              <a:spAutoFit/>
            </a:bodyPr>
            <a:lstStyle/>
            <a:p>
              <a:pPr algn="ctr"/>
              <a:r>
                <a:rPr lang="es-CO" sz="2000" b="1" dirty="0">
                  <a:solidFill>
                    <a:srgbClr val="002060"/>
                  </a:solidFill>
                </a:rPr>
                <a:t>$75,000,000</a:t>
              </a:r>
            </a:p>
            <a:p>
              <a:pPr algn="ctr"/>
              <a:r>
                <a:rPr lang="es-CO" sz="2000" dirty="0">
                  <a:solidFill>
                    <a:srgbClr val="002060"/>
                  </a:solidFill>
                </a:rPr>
                <a:t>12 meses</a:t>
              </a:r>
            </a:p>
          </p:txBody>
        </p:sp>
        <p:sp>
          <p:nvSpPr>
            <p:cNvPr id="56" name="CuadroTexto 58">
              <a:extLst>
                <a:ext uri="{FF2B5EF4-FFF2-40B4-BE49-F238E27FC236}">
                  <a16:creationId xmlns:a16="http://schemas.microsoft.com/office/drawing/2014/main" id="{0D883AAA-24F5-4DA8-9676-83EC8A80D647}"/>
                </a:ext>
              </a:extLst>
            </p:cNvPr>
            <p:cNvSpPr txBox="1"/>
            <p:nvPr/>
          </p:nvSpPr>
          <p:spPr>
            <a:xfrm>
              <a:off x="10128343" y="5888620"/>
              <a:ext cx="1668104" cy="707886"/>
            </a:xfrm>
            <a:prstGeom prst="rect">
              <a:avLst/>
            </a:prstGeom>
            <a:noFill/>
          </p:spPr>
          <p:txBody>
            <a:bodyPr wrap="square" rtlCol="0">
              <a:spAutoFit/>
            </a:bodyPr>
            <a:lstStyle/>
            <a:p>
              <a:pPr algn="ctr"/>
              <a:r>
                <a:rPr lang="es-CO" sz="2000" b="1" dirty="0">
                  <a:solidFill>
                    <a:srgbClr val="002060"/>
                  </a:solidFill>
                </a:rPr>
                <a:t>S/ 75,000</a:t>
              </a:r>
            </a:p>
            <a:p>
              <a:pPr algn="ctr"/>
              <a:r>
                <a:rPr lang="es-CO" sz="2000" dirty="0">
                  <a:solidFill>
                    <a:srgbClr val="002060"/>
                  </a:solidFill>
                </a:rPr>
                <a:t>12 Meses</a:t>
              </a:r>
            </a:p>
          </p:txBody>
        </p:sp>
        <p:pic>
          <p:nvPicPr>
            <p:cNvPr id="60" name="Picture 59">
              <a:extLst>
                <a:ext uri="{FF2B5EF4-FFF2-40B4-BE49-F238E27FC236}">
                  <a16:creationId xmlns:a16="http://schemas.microsoft.com/office/drawing/2014/main" id="{C5F9397A-5E82-4825-AD96-27D28A614EEE}"/>
                </a:ext>
              </a:extLst>
            </p:cNvPr>
            <p:cNvPicPr>
              <a:picLocks noChangeAspect="1"/>
            </p:cNvPicPr>
            <p:nvPr/>
          </p:nvPicPr>
          <p:blipFill>
            <a:blip r:embed="rId4"/>
            <a:stretch>
              <a:fillRect/>
            </a:stretch>
          </p:blipFill>
          <p:spPr>
            <a:xfrm>
              <a:off x="10044354" y="1890169"/>
              <a:ext cx="1836083" cy="1503689"/>
            </a:xfrm>
            <a:prstGeom prst="rect">
              <a:avLst/>
            </a:prstGeom>
          </p:spPr>
        </p:pic>
      </p:grpSp>
      <p:grpSp>
        <p:nvGrpSpPr>
          <p:cNvPr id="8" name="Grupo 7">
            <a:extLst>
              <a:ext uri="{FF2B5EF4-FFF2-40B4-BE49-F238E27FC236}">
                <a16:creationId xmlns:a16="http://schemas.microsoft.com/office/drawing/2014/main" id="{6A894454-1075-4214-8431-294B23FC884A}"/>
              </a:ext>
            </a:extLst>
          </p:cNvPr>
          <p:cNvGrpSpPr/>
          <p:nvPr/>
        </p:nvGrpSpPr>
        <p:grpSpPr>
          <a:xfrm>
            <a:off x="7785734" y="867981"/>
            <a:ext cx="2093046" cy="5728525"/>
            <a:chOff x="7785734" y="867981"/>
            <a:chExt cx="2093046" cy="5728525"/>
          </a:xfrm>
        </p:grpSpPr>
        <p:sp>
          <p:nvSpPr>
            <p:cNvPr id="13" name="CuadroTexto 12">
              <a:extLst>
                <a:ext uri="{FF2B5EF4-FFF2-40B4-BE49-F238E27FC236}">
                  <a16:creationId xmlns:a16="http://schemas.microsoft.com/office/drawing/2014/main" id="{E6903794-1D69-43A3-AAE5-9237B3E9C3D4}"/>
                </a:ext>
              </a:extLst>
            </p:cNvPr>
            <p:cNvSpPr txBox="1"/>
            <p:nvPr/>
          </p:nvSpPr>
          <p:spPr>
            <a:xfrm>
              <a:off x="8514049" y="867981"/>
              <a:ext cx="636416" cy="400110"/>
            </a:xfrm>
            <a:prstGeom prst="rect">
              <a:avLst/>
            </a:prstGeom>
            <a:noFill/>
          </p:spPr>
          <p:txBody>
            <a:bodyPr wrap="square">
              <a:spAutoFit/>
            </a:bodyPr>
            <a:lstStyle/>
            <a:p>
              <a:pPr algn="ctr"/>
              <a:r>
                <a:rPr lang="es-CO" sz="2000" b="1" dirty="0">
                  <a:solidFill>
                    <a:srgbClr val="002060"/>
                  </a:solidFill>
                </a:rPr>
                <a:t>TC</a:t>
              </a:r>
              <a:endParaRPr lang="es-MX" sz="2000" b="1" dirty="0">
                <a:solidFill>
                  <a:srgbClr val="002060"/>
                </a:solidFill>
              </a:endParaRPr>
            </a:p>
          </p:txBody>
        </p:sp>
        <p:pic>
          <p:nvPicPr>
            <p:cNvPr id="58" name="Picture 57">
              <a:extLst>
                <a:ext uri="{FF2B5EF4-FFF2-40B4-BE49-F238E27FC236}">
                  <a16:creationId xmlns:a16="http://schemas.microsoft.com/office/drawing/2014/main" id="{14CB2BAC-9152-4714-87FA-EE5E6E55B422}"/>
                </a:ext>
              </a:extLst>
            </p:cNvPr>
            <p:cNvPicPr>
              <a:picLocks noChangeAspect="1"/>
            </p:cNvPicPr>
            <p:nvPr/>
          </p:nvPicPr>
          <p:blipFill>
            <a:blip r:embed="rId5"/>
            <a:stretch>
              <a:fillRect/>
            </a:stretch>
          </p:blipFill>
          <p:spPr>
            <a:xfrm>
              <a:off x="8094717" y="1968918"/>
              <a:ext cx="1475081" cy="1346191"/>
            </a:xfrm>
            <a:prstGeom prst="rect">
              <a:avLst/>
            </a:prstGeom>
          </p:spPr>
        </p:pic>
        <p:sp>
          <p:nvSpPr>
            <p:cNvPr id="62" name="CuadroTexto 15">
              <a:extLst>
                <a:ext uri="{FF2B5EF4-FFF2-40B4-BE49-F238E27FC236}">
                  <a16:creationId xmlns:a16="http://schemas.microsoft.com/office/drawing/2014/main" id="{D8E7DDEA-AD05-4AE4-841F-091B95894886}"/>
                </a:ext>
              </a:extLst>
            </p:cNvPr>
            <p:cNvSpPr txBox="1"/>
            <p:nvPr/>
          </p:nvSpPr>
          <p:spPr>
            <a:xfrm>
              <a:off x="7785734" y="4090579"/>
              <a:ext cx="2093046" cy="707886"/>
            </a:xfrm>
            <a:prstGeom prst="rect">
              <a:avLst/>
            </a:prstGeom>
            <a:noFill/>
          </p:spPr>
          <p:txBody>
            <a:bodyPr wrap="square" rtlCol="0">
              <a:spAutoFit/>
            </a:bodyPr>
            <a:lstStyle/>
            <a:p>
              <a:pPr algn="ctr"/>
              <a:r>
                <a:rPr lang="es-CO" sz="2000" b="1" dirty="0">
                  <a:solidFill>
                    <a:srgbClr val="002060"/>
                  </a:solidFill>
                </a:rPr>
                <a:t>$100,000</a:t>
              </a:r>
            </a:p>
            <a:p>
              <a:pPr algn="ctr"/>
              <a:r>
                <a:rPr lang="es-CO" sz="2000" dirty="0">
                  <a:solidFill>
                    <a:srgbClr val="002060"/>
                  </a:solidFill>
                </a:rPr>
                <a:t>120 días</a:t>
              </a:r>
            </a:p>
          </p:txBody>
        </p:sp>
        <p:sp>
          <p:nvSpPr>
            <p:cNvPr id="64" name="CuadroTexto 49">
              <a:extLst>
                <a:ext uri="{FF2B5EF4-FFF2-40B4-BE49-F238E27FC236}">
                  <a16:creationId xmlns:a16="http://schemas.microsoft.com/office/drawing/2014/main" id="{9A7406EF-886D-4963-BA53-38E0AB92456D}"/>
                </a:ext>
              </a:extLst>
            </p:cNvPr>
            <p:cNvSpPr txBox="1"/>
            <p:nvPr/>
          </p:nvSpPr>
          <p:spPr>
            <a:xfrm>
              <a:off x="7959494" y="4972054"/>
              <a:ext cx="1877023" cy="707886"/>
            </a:xfrm>
            <a:prstGeom prst="rect">
              <a:avLst/>
            </a:prstGeom>
            <a:noFill/>
          </p:spPr>
          <p:txBody>
            <a:bodyPr wrap="square" rtlCol="0">
              <a:spAutoFit/>
            </a:bodyPr>
            <a:lstStyle/>
            <a:p>
              <a:pPr algn="ctr"/>
              <a:r>
                <a:rPr lang="es-CO" sz="2000" b="1" dirty="0">
                  <a:solidFill>
                    <a:srgbClr val="002060"/>
                  </a:solidFill>
                </a:rPr>
                <a:t>$15.000.000 </a:t>
              </a:r>
            </a:p>
            <a:p>
              <a:pPr algn="ctr"/>
              <a:r>
                <a:rPr lang="es-CO" sz="2000" dirty="0">
                  <a:solidFill>
                    <a:srgbClr val="002060"/>
                  </a:solidFill>
                </a:rPr>
                <a:t>120 días</a:t>
              </a:r>
            </a:p>
          </p:txBody>
        </p:sp>
        <p:sp>
          <p:nvSpPr>
            <p:cNvPr id="65" name="CuadroTexto 58">
              <a:extLst>
                <a:ext uri="{FF2B5EF4-FFF2-40B4-BE49-F238E27FC236}">
                  <a16:creationId xmlns:a16="http://schemas.microsoft.com/office/drawing/2014/main" id="{C5A5B4CE-6C4B-4E82-BBAF-FED9135BFE3D}"/>
                </a:ext>
              </a:extLst>
            </p:cNvPr>
            <p:cNvSpPr txBox="1"/>
            <p:nvPr/>
          </p:nvSpPr>
          <p:spPr>
            <a:xfrm>
              <a:off x="7861607" y="5888620"/>
              <a:ext cx="1941300" cy="707886"/>
            </a:xfrm>
            <a:prstGeom prst="rect">
              <a:avLst/>
            </a:prstGeom>
            <a:noFill/>
          </p:spPr>
          <p:txBody>
            <a:bodyPr wrap="square" rtlCol="0">
              <a:spAutoFit/>
            </a:bodyPr>
            <a:lstStyle/>
            <a:p>
              <a:pPr algn="ctr"/>
              <a:r>
                <a:rPr lang="es-CO" sz="2000" b="1" dirty="0">
                  <a:solidFill>
                    <a:srgbClr val="002060"/>
                  </a:solidFill>
                </a:rPr>
                <a:t>S/ 15,000</a:t>
              </a:r>
            </a:p>
            <a:p>
              <a:pPr algn="ctr"/>
              <a:r>
                <a:rPr lang="es-CO" sz="2000" dirty="0">
                  <a:solidFill>
                    <a:srgbClr val="002060"/>
                  </a:solidFill>
                </a:rPr>
                <a:t>120 días</a:t>
              </a:r>
            </a:p>
          </p:txBody>
        </p:sp>
      </p:grpSp>
      <p:grpSp>
        <p:nvGrpSpPr>
          <p:cNvPr id="7" name="Grupo 6">
            <a:extLst>
              <a:ext uri="{FF2B5EF4-FFF2-40B4-BE49-F238E27FC236}">
                <a16:creationId xmlns:a16="http://schemas.microsoft.com/office/drawing/2014/main" id="{7EECD06F-418B-4078-96D0-3F4F7CF9BE61}"/>
              </a:ext>
            </a:extLst>
          </p:cNvPr>
          <p:cNvGrpSpPr/>
          <p:nvPr/>
        </p:nvGrpSpPr>
        <p:grpSpPr>
          <a:xfrm>
            <a:off x="5131873" y="865956"/>
            <a:ext cx="2310281" cy="5730550"/>
            <a:chOff x="5131873" y="865956"/>
            <a:chExt cx="2310281" cy="5730550"/>
          </a:xfrm>
        </p:grpSpPr>
        <p:pic>
          <p:nvPicPr>
            <p:cNvPr id="12" name="Imagen 11">
              <a:extLst>
                <a:ext uri="{FF2B5EF4-FFF2-40B4-BE49-F238E27FC236}">
                  <a16:creationId xmlns:a16="http://schemas.microsoft.com/office/drawing/2014/main" id="{609668C7-2667-9D48-ADE7-FB1D509474D8}"/>
                </a:ext>
              </a:extLst>
            </p:cNvPr>
            <p:cNvPicPr>
              <a:picLocks noChangeAspect="1"/>
            </p:cNvPicPr>
            <p:nvPr/>
          </p:nvPicPr>
          <p:blipFill rotWithShape="1">
            <a:blip r:embed="rId6"/>
            <a:srcRect t="4261" b="12701"/>
            <a:stretch/>
          </p:blipFill>
          <p:spPr>
            <a:xfrm>
              <a:off x="5131873" y="1325345"/>
              <a:ext cx="2310281" cy="2390352"/>
            </a:xfrm>
            <a:prstGeom prst="rect">
              <a:avLst/>
            </a:prstGeom>
          </p:spPr>
        </p:pic>
        <p:sp>
          <p:nvSpPr>
            <p:cNvPr id="10" name="CuadroTexto 9">
              <a:extLst>
                <a:ext uri="{FF2B5EF4-FFF2-40B4-BE49-F238E27FC236}">
                  <a16:creationId xmlns:a16="http://schemas.microsoft.com/office/drawing/2014/main" id="{E527DFBE-133D-4CF5-B5E4-ED8D3FF3C75A}"/>
                </a:ext>
              </a:extLst>
            </p:cNvPr>
            <p:cNvSpPr txBox="1"/>
            <p:nvPr/>
          </p:nvSpPr>
          <p:spPr>
            <a:xfrm>
              <a:off x="5852667" y="865956"/>
              <a:ext cx="868692" cy="400110"/>
            </a:xfrm>
            <a:prstGeom prst="rect">
              <a:avLst/>
            </a:prstGeom>
            <a:noFill/>
          </p:spPr>
          <p:txBody>
            <a:bodyPr wrap="square">
              <a:spAutoFit/>
            </a:bodyPr>
            <a:lstStyle/>
            <a:p>
              <a:pPr algn="ctr"/>
              <a:r>
                <a:rPr lang="es-CO" sz="2000" b="1" dirty="0">
                  <a:solidFill>
                    <a:srgbClr val="002060"/>
                  </a:solidFill>
                </a:rPr>
                <a:t>ETL</a:t>
              </a:r>
              <a:endParaRPr lang="es-MX" sz="2000" b="1" dirty="0">
                <a:solidFill>
                  <a:srgbClr val="002060"/>
                </a:solidFill>
              </a:endParaRPr>
            </a:p>
          </p:txBody>
        </p:sp>
        <p:sp>
          <p:nvSpPr>
            <p:cNvPr id="66" name="CuadroTexto 8">
              <a:extLst>
                <a:ext uri="{FF2B5EF4-FFF2-40B4-BE49-F238E27FC236}">
                  <a16:creationId xmlns:a16="http://schemas.microsoft.com/office/drawing/2014/main" id="{8208E3A5-BD37-46DB-9A7D-1A14D915105F}"/>
                </a:ext>
              </a:extLst>
            </p:cNvPr>
            <p:cNvSpPr txBox="1"/>
            <p:nvPr/>
          </p:nvSpPr>
          <p:spPr>
            <a:xfrm>
              <a:off x="5261893" y="4090579"/>
              <a:ext cx="2050241" cy="707886"/>
            </a:xfrm>
            <a:prstGeom prst="rect">
              <a:avLst/>
            </a:prstGeom>
            <a:noFill/>
          </p:spPr>
          <p:txBody>
            <a:bodyPr wrap="square" rtlCol="0">
              <a:spAutoFit/>
            </a:bodyPr>
            <a:lstStyle/>
            <a:p>
              <a:pPr algn="ctr"/>
              <a:r>
                <a:rPr lang="es-CO" sz="2000" b="1" dirty="0">
                  <a:solidFill>
                    <a:srgbClr val="002060"/>
                  </a:solidFill>
                </a:rPr>
                <a:t>$30,000</a:t>
              </a:r>
            </a:p>
            <a:p>
              <a:pPr algn="ctr"/>
              <a:r>
                <a:rPr lang="es-CO" sz="2000" dirty="0">
                  <a:solidFill>
                    <a:srgbClr val="002060"/>
                  </a:solidFill>
                </a:rPr>
                <a:t>90 días</a:t>
              </a:r>
            </a:p>
          </p:txBody>
        </p:sp>
        <p:sp>
          <p:nvSpPr>
            <p:cNvPr id="67" name="CuadroTexto 46">
              <a:extLst>
                <a:ext uri="{FF2B5EF4-FFF2-40B4-BE49-F238E27FC236}">
                  <a16:creationId xmlns:a16="http://schemas.microsoft.com/office/drawing/2014/main" id="{A263729C-3B16-4068-8418-35DBCCD6EF61}"/>
                </a:ext>
              </a:extLst>
            </p:cNvPr>
            <p:cNvSpPr txBox="1"/>
            <p:nvPr/>
          </p:nvSpPr>
          <p:spPr>
            <a:xfrm>
              <a:off x="5280751" y="4972054"/>
              <a:ext cx="2012525" cy="707886"/>
            </a:xfrm>
            <a:prstGeom prst="rect">
              <a:avLst/>
            </a:prstGeom>
            <a:noFill/>
          </p:spPr>
          <p:txBody>
            <a:bodyPr wrap="square" rtlCol="0">
              <a:spAutoFit/>
            </a:bodyPr>
            <a:lstStyle/>
            <a:p>
              <a:pPr algn="ctr"/>
              <a:r>
                <a:rPr lang="es-CO" sz="2000" b="1" dirty="0">
                  <a:solidFill>
                    <a:srgbClr val="002060"/>
                  </a:solidFill>
                </a:rPr>
                <a:t>$5.000.000</a:t>
              </a:r>
            </a:p>
            <a:p>
              <a:pPr algn="ctr"/>
              <a:r>
                <a:rPr lang="es-CO" sz="2000" dirty="0">
                  <a:solidFill>
                    <a:srgbClr val="002060"/>
                  </a:solidFill>
                </a:rPr>
                <a:t>90 días</a:t>
              </a:r>
            </a:p>
          </p:txBody>
        </p:sp>
        <p:sp>
          <p:nvSpPr>
            <p:cNvPr id="68" name="CuadroTexto 54">
              <a:extLst>
                <a:ext uri="{FF2B5EF4-FFF2-40B4-BE49-F238E27FC236}">
                  <a16:creationId xmlns:a16="http://schemas.microsoft.com/office/drawing/2014/main" id="{CD91BC71-0BCA-462F-A39B-1562021AF093}"/>
                </a:ext>
              </a:extLst>
            </p:cNvPr>
            <p:cNvSpPr txBox="1"/>
            <p:nvPr/>
          </p:nvSpPr>
          <p:spPr>
            <a:xfrm>
              <a:off x="5280750" y="5888620"/>
              <a:ext cx="2012526" cy="707886"/>
            </a:xfrm>
            <a:prstGeom prst="rect">
              <a:avLst/>
            </a:prstGeom>
            <a:noFill/>
          </p:spPr>
          <p:txBody>
            <a:bodyPr wrap="square" rtlCol="0">
              <a:spAutoFit/>
            </a:bodyPr>
            <a:lstStyle/>
            <a:p>
              <a:pPr algn="ctr"/>
              <a:r>
                <a:rPr lang="es-CO" sz="2000" b="1" dirty="0">
                  <a:solidFill>
                    <a:srgbClr val="002060"/>
                  </a:solidFill>
                </a:rPr>
                <a:t>S/ 5,000</a:t>
              </a:r>
            </a:p>
            <a:p>
              <a:pPr algn="ctr"/>
              <a:r>
                <a:rPr lang="es-CO" sz="2000" dirty="0">
                  <a:solidFill>
                    <a:srgbClr val="002060"/>
                  </a:solidFill>
                </a:rPr>
                <a:t>90 días</a:t>
              </a:r>
            </a:p>
          </p:txBody>
        </p:sp>
      </p:grpSp>
      <p:grpSp>
        <p:nvGrpSpPr>
          <p:cNvPr id="3" name="Grupo 2">
            <a:extLst>
              <a:ext uri="{FF2B5EF4-FFF2-40B4-BE49-F238E27FC236}">
                <a16:creationId xmlns:a16="http://schemas.microsoft.com/office/drawing/2014/main" id="{678C96B8-246F-4364-86BF-5B292D4C3D90}"/>
              </a:ext>
            </a:extLst>
          </p:cNvPr>
          <p:cNvGrpSpPr/>
          <p:nvPr/>
        </p:nvGrpSpPr>
        <p:grpSpPr>
          <a:xfrm>
            <a:off x="2538403" y="863684"/>
            <a:ext cx="2052760" cy="5732822"/>
            <a:chOff x="2538403" y="863684"/>
            <a:chExt cx="2052760" cy="5732822"/>
          </a:xfrm>
        </p:grpSpPr>
        <p:pic>
          <p:nvPicPr>
            <p:cNvPr id="6" name="Imagen 5">
              <a:extLst>
                <a:ext uri="{FF2B5EF4-FFF2-40B4-BE49-F238E27FC236}">
                  <a16:creationId xmlns:a16="http://schemas.microsoft.com/office/drawing/2014/main" id="{A4CD23E7-EB80-0740-9D8D-EAAB7377E65A}"/>
                </a:ext>
              </a:extLst>
            </p:cNvPr>
            <p:cNvPicPr>
              <a:picLocks noChangeAspect="1"/>
            </p:cNvPicPr>
            <p:nvPr/>
          </p:nvPicPr>
          <p:blipFill>
            <a:blip r:embed="rId7"/>
            <a:stretch>
              <a:fillRect/>
            </a:stretch>
          </p:blipFill>
          <p:spPr>
            <a:xfrm>
              <a:off x="2538403" y="1382908"/>
              <a:ext cx="2052760" cy="2518211"/>
            </a:xfrm>
            <a:prstGeom prst="rect">
              <a:avLst/>
            </a:prstGeom>
          </p:spPr>
        </p:pic>
        <p:sp>
          <p:nvSpPr>
            <p:cNvPr id="22" name="CuadroTexto 21">
              <a:extLst>
                <a:ext uri="{FF2B5EF4-FFF2-40B4-BE49-F238E27FC236}">
                  <a16:creationId xmlns:a16="http://schemas.microsoft.com/office/drawing/2014/main" id="{78BAD663-AEA4-40C1-8924-193BE94A48ED}"/>
                </a:ext>
              </a:extLst>
            </p:cNvPr>
            <p:cNvSpPr txBox="1"/>
            <p:nvPr/>
          </p:nvSpPr>
          <p:spPr>
            <a:xfrm>
              <a:off x="3185504" y="863684"/>
              <a:ext cx="758559" cy="400110"/>
            </a:xfrm>
            <a:prstGeom prst="rect">
              <a:avLst/>
            </a:prstGeom>
            <a:noFill/>
          </p:spPr>
          <p:txBody>
            <a:bodyPr wrap="square">
              <a:spAutoFit/>
            </a:bodyPr>
            <a:lstStyle/>
            <a:p>
              <a:pPr algn="ctr"/>
              <a:r>
                <a:rPr lang="es-CO" sz="2000" b="1" dirty="0">
                  <a:solidFill>
                    <a:srgbClr val="002060"/>
                  </a:solidFill>
                </a:rPr>
                <a:t>ETT</a:t>
              </a:r>
              <a:endParaRPr lang="es-MX" sz="2000" b="1" dirty="0">
                <a:solidFill>
                  <a:srgbClr val="002060"/>
                </a:solidFill>
              </a:endParaRPr>
            </a:p>
          </p:txBody>
        </p:sp>
        <p:sp>
          <p:nvSpPr>
            <p:cNvPr id="69" name="CuadroTexto 7">
              <a:extLst>
                <a:ext uri="{FF2B5EF4-FFF2-40B4-BE49-F238E27FC236}">
                  <a16:creationId xmlns:a16="http://schemas.microsoft.com/office/drawing/2014/main" id="{0974F6CE-90F1-4C1F-A5F0-72AF0E3EE29A}"/>
                </a:ext>
              </a:extLst>
            </p:cNvPr>
            <p:cNvSpPr txBox="1"/>
            <p:nvPr/>
          </p:nvSpPr>
          <p:spPr>
            <a:xfrm>
              <a:off x="2871386" y="4090579"/>
              <a:ext cx="1386794" cy="707886"/>
            </a:xfrm>
            <a:prstGeom prst="rect">
              <a:avLst/>
            </a:prstGeom>
            <a:noFill/>
          </p:spPr>
          <p:txBody>
            <a:bodyPr wrap="square" rtlCol="0">
              <a:spAutoFit/>
            </a:bodyPr>
            <a:lstStyle/>
            <a:p>
              <a:pPr algn="ctr"/>
              <a:r>
                <a:rPr lang="es-CO" sz="2000" b="1" dirty="0">
                  <a:solidFill>
                    <a:srgbClr val="002060"/>
                  </a:solidFill>
                </a:rPr>
                <a:t>$2,500</a:t>
              </a:r>
            </a:p>
            <a:p>
              <a:pPr algn="ctr"/>
              <a:r>
                <a:rPr lang="es-CO" sz="2000" dirty="0">
                  <a:solidFill>
                    <a:srgbClr val="002060"/>
                  </a:solidFill>
                </a:rPr>
                <a:t>30 días</a:t>
              </a:r>
            </a:p>
          </p:txBody>
        </p:sp>
        <p:sp>
          <p:nvSpPr>
            <p:cNvPr id="70" name="CuadroTexto 45">
              <a:extLst>
                <a:ext uri="{FF2B5EF4-FFF2-40B4-BE49-F238E27FC236}">
                  <a16:creationId xmlns:a16="http://schemas.microsoft.com/office/drawing/2014/main" id="{79000280-DD44-49B5-A8EA-74F7BB662025}"/>
                </a:ext>
              </a:extLst>
            </p:cNvPr>
            <p:cNvSpPr txBox="1"/>
            <p:nvPr/>
          </p:nvSpPr>
          <p:spPr>
            <a:xfrm>
              <a:off x="2827613" y="4981913"/>
              <a:ext cx="1430567" cy="707886"/>
            </a:xfrm>
            <a:prstGeom prst="rect">
              <a:avLst/>
            </a:prstGeom>
            <a:noFill/>
          </p:spPr>
          <p:txBody>
            <a:bodyPr wrap="square" rtlCol="0">
              <a:spAutoFit/>
            </a:bodyPr>
            <a:lstStyle/>
            <a:p>
              <a:pPr algn="ctr"/>
              <a:r>
                <a:rPr lang="es-CO" sz="2000" b="1" dirty="0">
                  <a:solidFill>
                    <a:srgbClr val="002060"/>
                  </a:solidFill>
                </a:rPr>
                <a:t>$600.000</a:t>
              </a:r>
            </a:p>
            <a:p>
              <a:pPr algn="ctr"/>
              <a:r>
                <a:rPr lang="es-CO" sz="2000" dirty="0">
                  <a:solidFill>
                    <a:srgbClr val="002060"/>
                  </a:solidFill>
                </a:rPr>
                <a:t>30 días</a:t>
              </a:r>
            </a:p>
          </p:txBody>
        </p:sp>
        <p:sp>
          <p:nvSpPr>
            <p:cNvPr id="71" name="CuadroTexto 52">
              <a:extLst>
                <a:ext uri="{FF2B5EF4-FFF2-40B4-BE49-F238E27FC236}">
                  <a16:creationId xmlns:a16="http://schemas.microsoft.com/office/drawing/2014/main" id="{643F0E6A-2138-40B2-8BEA-83004E03A9FE}"/>
                </a:ext>
              </a:extLst>
            </p:cNvPr>
            <p:cNvSpPr txBox="1"/>
            <p:nvPr/>
          </p:nvSpPr>
          <p:spPr>
            <a:xfrm>
              <a:off x="2890303" y="5888620"/>
              <a:ext cx="1348960" cy="707886"/>
            </a:xfrm>
            <a:prstGeom prst="rect">
              <a:avLst/>
            </a:prstGeom>
            <a:noFill/>
          </p:spPr>
          <p:txBody>
            <a:bodyPr wrap="square" rtlCol="0">
              <a:spAutoFit/>
            </a:bodyPr>
            <a:lstStyle/>
            <a:p>
              <a:pPr algn="ctr"/>
              <a:r>
                <a:rPr lang="es-CO" sz="2000" b="1" dirty="0">
                  <a:solidFill>
                    <a:srgbClr val="002060"/>
                  </a:solidFill>
                </a:rPr>
                <a:t>S/ 1,000</a:t>
              </a:r>
            </a:p>
            <a:p>
              <a:pPr algn="ctr"/>
              <a:r>
                <a:rPr lang="es-CO" sz="2000" dirty="0">
                  <a:solidFill>
                    <a:srgbClr val="002060"/>
                  </a:solidFill>
                </a:rPr>
                <a:t>30 días</a:t>
              </a:r>
            </a:p>
          </p:txBody>
        </p:sp>
      </p:grpSp>
      <p:pic>
        <p:nvPicPr>
          <p:cNvPr id="45" name="Imagen 44" descr="Un dibujo de una cara feliz&#10;&#10;Descripción generada automáticamente con confianza media">
            <a:extLst>
              <a:ext uri="{FF2B5EF4-FFF2-40B4-BE49-F238E27FC236}">
                <a16:creationId xmlns:a16="http://schemas.microsoft.com/office/drawing/2014/main" id="{E6797EC7-7F4E-4750-A616-5EBA846498C4}"/>
              </a:ext>
            </a:extLst>
          </p:cNvPr>
          <p:cNvPicPr>
            <a:picLocks noChangeAspect="1"/>
          </p:cNvPicPr>
          <p:nvPr/>
        </p:nvPicPr>
        <p:blipFill>
          <a:blip r:embed="rId8"/>
          <a:stretch>
            <a:fillRect/>
          </a:stretch>
        </p:blipFill>
        <p:spPr>
          <a:xfrm>
            <a:off x="170040" y="5851214"/>
            <a:ext cx="782699" cy="782699"/>
          </a:xfrm>
          <a:prstGeom prst="rect">
            <a:avLst/>
          </a:prstGeom>
        </p:spPr>
      </p:pic>
      <p:pic>
        <p:nvPicPr>
          <p:cNvPr id="46" name="Imagen 45" descr="Logotipo, Icono&#10;&#10;Descripción generada automáticamente">
            <a:extLst>
              <a:ext uri="{FF2B5EF4-FFF2-40B4-BE49-F238E27FC236}">
                <a16:creationId xmlns:a16="http://schemas.microsoft.com/office/drawing/2014/main" id="{AF187F8F-EC8C-406E-BCF9-55E6558371A9}"/>
              </a:ext>
            </a:extLst>
          </p:cNvPr>
          <p:cNvPicPr>
            <a:picLocks noChangeAspect="1"/>
          </p:cNvPicPr>
          <p:nvPr/>
        </p:nvPicPr>
        <p:blipFill>
          <a:blip r:embed="rId9"/>
          <a:stretch>
            <a:fillRect/>
          </a:stretch>
        </p:blipFill>
        <p:spPr>
          <a:xfrm>
            <a:off x="132044" y="4015177"/>
            <a:ext cx="858690" cy="858690"/>
          </a:xfrm>
          <a:prstGeom prst="rect">
            <a:avLst/>
          </a:prstGeom>
        </p:spPr>
      </p:pic>
      <p:pic>
        <p:nvPicPr>
          <p:cNvPr id="47" name="Imagen 46" descr="Imagen que contiene Forma&#10;&#10;Descripción generada automáticamente">
            <a:extLst>
              <a:ext uri="{FF2B5EF4-FFF2-40B4-BE49-F238E27FC236}">
                <a16:creationId xmlns:a16="http://schemas.microsoft.com/office/drawing/2014/main" id="{B1382D4E-DFC5-452B-BFD0-0E37BE096A4F}"/>
              </a:ext>
            </a:extLst>
          </p:cNvPr>
          <p:cNvPicPr>
            <a:picLocks noChangeAspect="1"/>
          </p:cNvPicPr>
          <p:nvPr/>
        </p:nvPicPr>
        <p:blipFill>
          <a:blip r:embed="rId10"/>
          <a:stretch>
            <a:fillRect/>
          </a:stretch>
        </p:blipFill>
        <p:spPr>
          <a:xfrm>
            <a:off x="173839" y="4938447"/>
            <a:ext cx="775101" cy="775101"/>
          </a:xfrm>
          <a:prstGeom prst="rect">
            <a:avLst/>
          </a:prstGeom>
        </p:spPr>
      </p:pic>
    </p:spTree>
    <p:extLst>
      <p:ext uri="{BB962C8B-B14F-4D97-AF65-F5344CB8AC3E}">
        <p14:creationId xmlns:p14="http://schemas.microsoft.com/office/powerpoint/2010/main" val="72768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CuadroTexto 35">
            <a:extLst>
              <a:ext uri="{FF2B5EF4-FFF2-40B4-BE49-F238E27FC236}">
                <a16:creationId xmlns:a16="http://schemas.microsoft.com/office/drawing/2014/main" id="{EA2C1F91-4E78-4F5F-AF85-3C602CEB94F8}"/>
              </a:ext>
            </a:extLst>
          </p:cNvPr>
          <p:cNvSpPr txBox="1"/>
          <p:nvPr/>
        </p:nvSpPr>
        <p:spPr>
          <a:xfrm>
            <a:off x="1352364" y="3468633"/>
            <a:ext cx="7497862" cy="46166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Ejemplo hipotético como         :</a:t>
            </a:r>
          </a:p>
        </p:txBody>
      </p:sp>
      <p:sp>
        <p:nvSpPr>
          <p:cNvPr id="17" name="CuadroTexto 16">
            <a:extLst>
              <a:ext uri="{FF2B5EF4-FFF2-40B4-BE49-F238E27FC236}">
                <a16:creationId xmlns:a16="http://schemas.microsoft.com/office/drawing/2014/main" id="{F3895AAC-8A6C-D241-94FE-2C04323DA265}"/>
              </a:ext>
            </a:extLst>
          </p:cNvPr>
          <p:cNvSpPr txBox="1"/>
          <p:nvPr/>
        </p:nvSpPr>
        <p:spPr>
          <a:xfrm>
            <a:off x="403760" y="96416"/>
            <a:ext cx="11384480" cy="646331"/>
          </a:xfrm>
          <a:prstGeom prst="rect">
            <a:avLst/>
          </a:prstGeom>
          <a:noFill/>
        </p:spPr>
        <p:txBody>
          <a:bodyPr wrap="square" rtlCol="0">
            <a:spAutoFit/>
          </a:bodyPr>
          <a:lstStyle>
            <a:defPPr>
              <a:defRPr lang="es-MX"/>
            </a:defPPr>
            <a:lvl1pPr algn="ctr">
              <a:defRPr sz="3200" spc="300">
                <a:solidFill>
                  <a:srgbClr val="002060"/>
                </a:solidFill>
                <a:latin typeface="+mj-lt"/>
              </a:defRPr>
            </a:lvl1pPr>
          </a:lstStyle>
          <a:p>
            <a:pPr algn="l"/>
            <a:r>
              <a:rPr lang="es-CO" sz="3600" dirty="0"/>
              <a:t>BONOS DE </a:t>
            </a:r>
            <a:r>
              <a:rPr lang="es-CO" sz="3600" b="1" dirty="0">
                <a:latin typeface="+mn-lt"/>
              </a:rPr>
              <a:t>LIDERAZGO</a:t>
            </a:r>
          </a:p>
        </p:txBody>
      </p:sp>
      <p:cxnSp>
        <p:nvCxnSpPr>
          <p:cNvPr id="27" name="Conector recto 26">
            <a:extLst>
              <a:ext uri="{FF2B5EF4-FFF2-40B4-BE49-F238E27FC236}">
                <a16:creationId xmlns:a16="http://schemas.microsoft.com/office/drawing/2014/main" id="{013E5456-51CF-474A-B0CF-46264EA80BF1}"/>
              </a:ext>
            </a:extLst>
          </p:cNvPr>
          <p:cNvCxnSpPr/>
          <p:nvPr/>
        </p:nvCxnSpPr>
        <p:spPr>
          <a:xfrm>
            <a:off x="905781" y="761091"/>
            <a:ext cx="1018714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547EC382-B728-4A28-B406-8A2139933555}"/>
              </a:ext>
            </a:extLst>
          </p:cNvPr>
          <p:cNvPicPr>
            <a:picLocks noChangeAspect="1"/>
          </p:cNvPicPr>
          <p:nvPr/>
        </p:nvPicPr>
        <p:blipFill>
          <a:blip r:embed="rId3"/>
          <a:stretch>
            <a:fillRect/>
          </a:stretch>
        </p:blipFill>
        <p:spPr>
          <a:xfrm>
            <a:off x="298797" y="1551734"/>
            <a:ext cx="1845197" cy="1739757"/>
          </a:xfrm>
          <a:prstGeom prst="rect">
            <a:avLst/>
          </a:prstGeom>
        </p:spPr>
      </p:pic>
      <p:sp>
        <p:nvSpPr>
          <p:cNvPr id="5" name="CuadroTexto 4">
            <a:extLst>
              <a:ext uri="{FF2B5EF4-FFF2-40B4-BE49-F238E27FC236}">
                <a16:creationId xmlns:a16="http://schemas.microsoft.com/office/drawing/2014/main" id="{39039635-673C-4EFC-9227-78078E58BF3C}"/>
              </a:ext>
            </a:extLst>
          </p:cNvPr>
          <p:cNvSpPr txBox="1"/>
          <p:nvPr/>
        </p:nvSpPr>
        <p:spPr>
          <a:xfrm>
            <a:off x="888439" y="1039678"/>
            <a:ext cx="927851" cy="461665"/>
          </a:xfrm>
          <a:prstGeom prst="rect">
            <a:avLst/>
          </a:prstGeom>
          <a:noFill/>
        </p:spPr>
        <p:txBody>
          <a:bodyPr wrap="square">
            <a:spAutoFit/>
          </a:bodyPr>
          <a:lstStyle/>
          <a:p>
            <a:r>
              <a:rPr lang="es-CO" sz="2400" dirty="0">
                <a:solidFill>
                  <a:srgbClr val="002060"/>
                </a:solidFill>
                <a:latin typeface="+mj-lt"/>
              </a:rPr>
              <a:t>QBL</a:t>
            </a:r>
            <a:endParaRPr lang="es-MX" sz="2400" dirty="0">
              <a:solidFill>
                <a:srgbClr val="002060"/>
              </a:solidFill>
              <a:latin typeface="+mj-lt"/>
            </a:endParaRPr>
          </a:p>
        </p:txBody>
      </p:sp>
      <p:sp>
        <p:nvSpPr>
          <p:cNvPr id="13" name="CuadroTexto 12">
            <a:extLst>
              <a:ext uri="{FF2B5EF4-FFF2-40B4-BE49-F238E27FC236}">
                <a16:creationId xmlns:a16="http://schemas.microsoft.com/office/drawing/2014/main" id="{E6903794-1D69-43A3-AAE5-9237B3E9C3D4}"/>
              </a:ext>
            </a:extLst>
          </p:cNvPr>
          <p:cNvSpPr txBox="1"/>
          <p:nvPr/>
        </p:nvSpPr>
        <p:spPr>
          <a:xfrm>
            <a:off x="4902108" y="3402045"/>
            <a:ext cx="784153" cy="523220"/>
          </a:xfrm>
          <a:prstGeom prst="rect">
            <a:avLst/>
          </a:prstGeom>
          <a:noFill/>
        </p:spPr>
        <p:txBody>
          <a:bodyPr wrap="square">
            <a:spAutoFit/>
          </a:bodyPr>
          <a:lstStyle/>
          <a:p>
            <a:pPr algn="ctr"/>
            <a:r>
              <a:rPr lang="es-CO" sz="2800" b="1" dirty="0">
                <a:solidFill>
                  <a:srgbClr val="0070C0"/>
                </a:solidFill>
              </a:rPr>
              <a:t>TC</a:t>
            </a:r>
            <a:endParaRPr lang="es-MX" sz="2800" b="1" dirty="0">
              <a:solidFill>
                <a:srgbClr val="0070C0"/>
              </a:solidFill>
            </a:endParaRPr>
          </a:p>
        </p:txBody>
      </p:sp>
      <p:cxnSp>
        <p:nvCxnSpPr>
          <p:cNvPr id="18" name="Conector recto 17">
            <a:extLst>
              <a:ext uri="{FF2B5EF4-FFF2-40B4-BE49-F238E27FC236}">
                <a16:creationId xmlns:a16="http://schemas.microsoft.com/office/drawing/2014/main" id="{F16F9FD6-095A-B543-BA9E-5118EAA7854E}"/>
              </a:ext>
            </a:extLst>
          </p:cNvPr>
          <p:cNvCxnSpPr/>
          <p:nvPr/>
        </p:nvCxnSpPr>
        <p:spPr>
          <a:xfrm>
            <a:off x="-251852" y="4200210"/>
            <a:ext cx="101871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E0A46C03-EE99-4002-B427-EAAA7B31BC95}"/>
              </a:ext>
            </a:extLst>
          </p:cNvPr>
          <p:cNvCxnSpPr>
            <a:cxnSpLocks/>
          </p:cNvCxnSpPr>
          <p:nvPr/>
        </p:nvCxnSpPr>
        <p:spPr>
          <a:xfrm>
            <a:off x="836537" y="3991448"/>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0824A34B-D4D4-423B-9F2A-98E4F3A7AC7D}"/>
              </a:ext>
            </a:extLst>
          </p:cNvPr>
          <p:cNvCxnSpPr>
            <a:cxnSpLocks/>
          </p:cNvCxnSpPr>
          <p:nvPr/>
        </p:nvCxnSpPr>
        <p:spPr>
          <a:xfrm>
            <a:off x="812475" y="4897822"/>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1E87F934-A246-4621-9A3F-CFDFBF30CD79}"/>
              </a:ext>
            </a:extLst>
          </p:cNvPr>
          <p:cNvCxnSpPr>
            <a:cxnSpLocks/>
          </p:cNvCxnSpPr>
          <p:nvPr/>
        </p:nvCxnSpPr>
        <p:spPr>
          <a:xfrm>
            <a:off x="788413" y="5756072"/>
            <a:ext cx="11114831"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54" name="CuadroTexto 21">
            <a:extLst>
              <a:ext uri="{FF2B5EF4-FFF2-40B4-BE49-F238E27FC236}">
                <a16:creationId xmlns:a16="http://schemas.microsoft.com/office/drawing/2014/main" id="{2C93B34E-3672-40AA-9EF0-AE225125A590}"/>
              </a:ext>
            </a:extLst>
          </p:cNvPr>
          <p:cNvSpPr txBox="1"/>
          <p:nvPr/>
        </p:nvSpPr>
        <p:spPr>
          <a:xfrm>
            <a:off x="2416436" y="1414106"/>
            <a:ext cx="9242038" cy="1384995"/>
          </a:xfrm>
          <a:prstGeom prst="rect">
            <a:avLst/>
          </a:prstGeom>
          <a:noFill/>
        </p:spPr>
        <p:txBody>
          <a:bodyPr wrap="square">
            <a:spAutoFit/>
          </a:bodyPr>
          <a:lstStyle/>
          <a:p>
            <a:r>
              <a:rPr lang="es-CO" sz="2800" dirty="0"/>
              <a:t>GANAS BONOS desde $15 hasta $150 dólares CADA VEZ QUE UN BL </a:t>
            </a:r>
            <a:r>
              <a:rPr lang="es-CO" sz="2800" b="1" dirty="0"/>
              <a:t>CONECTA 4 SERVICIOS</a:t>
            </a:r>
            <a:r>
              <a:rPr lang="es-CO" sz="2800" dirty="0"/>
              <a:t> (8 PUNTOS) EN SUS </a:t>
            </a:r>
            <a:r>
              <a:rPr lang="es-CO" sz="2800" b="1" dirty="0"/>
              <a:t>PRIMEROS 30 DIAS</a:t>
            </a:r>
            <a:endParaRPr lang="es-MX" sz="2800" b="1" dirty="0"/>
          </a:p>
        </p:txBody>
      </p:sp>
      <p:pic>
        <p:nvPicPr>
          <p:cNvPr id="38" name="Imagen 37" descr="Un dibujo de una cara feliz&#10;&#10;Descripción generada automáticamente con confianza media">
            <a:extLst>
              <a:ext uri="{FF2B5EF4-FFF2-40B4-BE49-F238E27FC236}">
                <a16:creationId xmlns:a16="http://schemas.microsoft.com/office/drawing/2014/main" id="{C2FBD68C-931B-4D9F-9334-6561F8763A6A}"/>
              </a:ext>
            </a:extLst>
          </p:cNvPr>
          <p:cNvPicPr>
            <a:picLocks noChangeAspect="1"/>
          </p:cNvPicPr>
          <p:nvPr/>
        </p:nvPicPr>
        <p:blipFill>
          <a:blip r:embed="rId4"/>
          <a:stretch>
            <a:fillRect/>
          </a:stretch>
        </p:blipFill>
        <p:spPr>
          <a:xfrm>
            <a:off x="170040" y="5827878"/>
            <a:ext cx="782699" cy="782699"/>
          </a:xfrm>
          <a:prstGeom prst="rect">
            <a:avLst/>
          </a:prstGeom>
        </p:spPr>
      </p:pic>
      <p:pic>
        <p:nvPicPr>
          <p:cNvPr id="40" name="Imagen 39" descr="Logotipo, Icono&#10;&#10;Descripción generada automáticamente">
            <a:extLst>
              <a:ext uri="{FF2B5EF4-FFF2-40B4-BE49-F238E27FC236}">
                <a16:creationId xmlns:a16="http://schemas.microsoft.com/office/drawing/2014/main" id="{5040CBE7-BDD9-4839-A5A2-77EE0F4AFAA9}"/>
              </a:ext>
            </a:extLst>
          </p:cNvPr>
          <p:cNvPicPr>
            <a:picLocks noChangeAspect="1"/>
          </p:cNvPicPr>
          <p:nvPr/>
        </p:nvPicPr>
        <p:blipFill>
          <a:blip r:embed="rId5"/>
          <a:stretch>
            <a:fillRect/>
          </a:stretch>
        </p:blipFill>
        <p:spPr>
          <a:xfrm>
            <a:off x="132044" y="4015177"/>
            <a:ext cx="858690" cy="858690"/>
          </a:xfrm>
          <a:prstGeom prst="rect">
            <a:avLst/>
          </a:prstGeom>
        </p:spPr>
      </p:pic>
      <p:pic>
        <p:nvPicPr>
          <p:cNvPr id="43" name="Imagen 42" descr="Imagen que contiene Forma&#10;&#10;Descripción generada automáticamente">
            <a:extLst>
              <a:ext uri="{FF2B5EF4-FFF2-40B4-BE49-F238E27FC236}">
                <a16:creationId xmlns:a16="http://schemas.microsoft.com/office/drawing/2014/main" id="{C9B998C6-8D93-4EF1-93D7-65F68F74BCEB}"/>
              </a:ext>
            </a:extLst>
          </p:cNvPr>
          <p:cNvPicPr>
            <a:picLocks noChangeAspect="1"/>
          </p:cNvPicPr>
          <p:nvPr/>
        </p:nvPicPr>
        <p:blipFill>
          <a:blip r:embed="rId6"/>
          <a:stretch>
            <a:fillRect/>
          </a:stretch>
        </p:blipFill>
        <p:spPr>
          <a:xfrm>
            <a:off x="173839" y="4938820"/>
            <a:ext cx="775101" cy="775101"/>
          </a:xfrm>
          <a:prstGeom prst="rect">
            <a:avLst/>
          </a:prstGeom>
        </p:spPr>
      </p:pic>
      <p:sp>
        <p:nvSpPr>
          <p:cNvPr id="48" name="CuadroTexto 15">
            <a:extLst>
              <a:ext uri="{FF2B5EF4-FFF2-40B4-BE49-F238E27FC236}">
                <a16:creationId xmlns:a16="http://schemas.microsoft.com/office/drawing/2014/main" id="{913338A0-D1AA-4207-A7E4-DF9BF916CAF3}"/>
              </a:ext>
            </a:extLst>
          </p:cNvPr>
          <p:cNvSpPr txBox="1"/>
          <p:nvPr/>
        </p:nvSpPr>
        <p:spPr>
          <a:xfrm>
            <a:off x="1948138" y="4128590"/>
            <a:ext cx="8891627" cy="584775"/>
          </a:xfrm>
          <a:prstGeom prst="rect">
            <a:avLst/>
          </a:prstGeom>
          <a:noFill/>
        </p:spPr>
        <p:txBody>
          <a:bodyPr wrap="square" rtlCol="0">
            <a:spAutoFit/>
          </a:bodyPr>
          <a:lstStyle/>
          <a:p>
            <a:pPr algn="ctr"/>
            <a:r>
              <a:rPr lang="es-CO" sz="2000" b="1" dirty="0"/>
              <a:t> </a:t>
            </a:r>
            <a:r>
              <a:rPr lang="es-CO" sz="3200" dirty="0"/>
              <a:t>10 </a:t>
            </a:r>
            <a:r>
              <a:rPr lang="es-CO" sz="3200" dirty="0" err="1"/>
              <a:t>QBLs</a:t>
            </a:r>
            <a:r>
              <a:rPr lang="es-CO" sz="3200" dirty="0"/>
              <a:t>  x  $1,800 = </a:t>
            </a:r>
            <a:r>
              <a:rPr lang="es-CO" sz="3200" b="1" dirty="0"/>
              <a:t>$18,000   </a:t>
            </a:r>
            <a:endParaRPr lang="es-CO" sz="2000" b="1" dirty="0"/>
          </a:p>
        </p:txBody>
      </p:sp>
      <p:sp>
        <p:nvSpPr>
          <p:cNvPr id="56" name="CuadroTexto 15">
            <a:extLst>
              <a:ext uri="{FF2B5EF4-FFF2-40B4-BE49-F238E27FC236}">
                <a16:creationId xmlns:a16="http://schemas.microsoft.com/office/drawing/2014/main" id="{55659791-872E-43E9-8AD2-23A0674D5A23}"/>
              </a:ext>
            </a:extLst>
          </p:cNvPr>
          <p:cNvSpPr txBox="1"/>
          <p:nvPr/>
        </p:nvSpPr>
        <p:spPr>
          <a:xfrm>
            <a:off x="1948138" y="5080446"/>
            <a:ext cx="8891627" cy="584775"/>
          </a:xfrm>
          <a:prstGeom prst="rect">
            <a:avLst/>
          </a:prstGeom>
          <a:noFill/>
        </p:spPr>
        <p:txBody>
          <a:bodyPr wrap="square" rtlCol="0">
            <a:spAutoFit/>
          </a:bodyPr>
          <a:lstStyle/>
          <a:p>
            <a:pPr algn="ctr"/>
            <a:r>
              <a:rPr lang="es-CO" sz="2000" b="1" dirty="0"/>
              <a:t> </a:t>
            </a:r>
            <a:r>
              <a:rPr lang="es-CO" sz="3200" dirty="0"/>
              <a:t>10 </a:t>
            </a:r>
            <a:r>
              <a:rPr lang="es-CO" sz="3200" dirty="0" err="1"/>
              <a:t>QBLs</a:t>
            </a:r>
            <a:r>
              <a:rPr lang="es-CO" sz="3200" dirty="0"/>
              <a:t>  x  $200.000 = </a:t>
            </a:r>
            <a:r>
              <a:rPr lang="es-CO" sz="3200" b="1" dirty="0"/>
              <a:t>$2.000.000</a:t>
            </a:r>
            <a:endParaRPr lang="es-CO" sz="2000" b="1" dirty="0"/>
          </a:p>
        </p:txBody>
      </p:sp>
      <p:sp>
        <p:nvSpPr>
          <p:cNvPr id="57" name="CuadroTexto 15">
            <a:extLst>
              <a:ext uri="{FF2B5EF4-FFF2-40B4-BE49-F238E27FC236}">
                <a16:creationId xmlns:a16="http://schemas.microsoft.com/office/drawing/2014/main" id="{E2B0B77D-B4F1-410E-8D0E-D27581D99315}"/>
              </a:ext>
            </a:extLst>
          </p:cNvPr>
          <p:cNvSpPr txBox="1"/>
          <p:nvPr/>
        </p:nvSpPr>
        <p:spPr>
          <a:xfrm>
            <a:off x="2011399" y="5970703"/>
            <a:ext cx="8891627" cy="584775"/>
          </a:xfrm>
          <a:prstGeom prst="rect">
            <a:avLst/>
          </a:prstGeom>
          <a:noFill/>
        </p:spPr>
        <p:txBody>
          <a:bodyPr wrap="square" rtlCol="0">
            <a:spAutoFit/>
          </a:bodyPr>
          <a:lstStyle/>
          <a:p>
            <a:pPr algn="ctr"/>
            <a:r>
              <a:rPr lang="es-CO" sz="2000" b="1" dirty="0"/>
              <a:t> </a:t>
            </a:r>
            <a:r>
              <a:rPr lang="es-CO" sz="3200" dirty="0"/>
              <a:t>10 </a:t>
            </a:r>
            <a:r>
              <a:rPr lang="es-CO" sz="3200" dirty="0" err="1"/>
              <a:t>QBLs</a:t>
            </a:r>
            <a:r>
              <a:rPr lang="es-CO" sz="3200" dirty="0"/>
              <a:t>  x  S/ 200 = </a:t>
            </a:r>
            <a:r>
              <a:rPr lang="es-CO" sz="3200" b="1" dirty="0"/>
              <a:t>S/ 2,000   </a:t>
            </a:r>
            <a:endParaRPr lang="es-CO" sz="2000" b="1" dirty="0"/>
          </a:p>
        </p:txBody>
      </p:sp>
    </p:spTree>
    <p:extLst>
      <p:ext uri="{BB962C8B-B14F-4D97-AF65-F5344CB8AC3E}">
        <p14:creationId xmlns:p14="http://schemas.microsoft.com/office/powerpoint/2010/main" val="3180345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object 19">
            <a:extLst>
              <a:ext uri="{FF2B5EF4-FFF2-40B4-BE49-F238E27FC236}">
                <a16:creationId xmlns:a16="http://schemas.microsoft.com/office/drawing/2014/main" id="{FB4A6FFA-690F-4153-8AA8-5BD193CA1F40}"/>
              </a:ext>
            </a:extLst>
          </p:cNvPr>
          <p:cNvSpPr txBox="1"/>
          <p:nvPr/>
        </p:nvSpPr>
        <p:spPr>
          <a:xfrm>
            <a:off x="4003676" y="2407341"/>
            <a:ext cx="5862731" cy="830997"/>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5400" dirty="0">
                <a:solidFill>
                  <a:prstClr val="black"/>
                </a:solidFill>
                <a:latin typeface="Avenir Next LT Pro Demi"/>
              </a:rPr>
              <a:t>CLIENTES</a:t>
            </a:r>
            <a:endParaRPr kumimoji="0" lang="es-MX" sz="5400" b="0" i="0" u="none" strike="noStrike" kern="1200" cap="none" normalizeH="0" baseline="0" noProof="0" dirty="0">
              <a:ln>
                <a:noFill/>
              </a:ln>
              <a:solidFill>
                <a:prstClr val="black"/>
              </a:solidFill>
              <a:effectLst/>
              <a:uLnTx/>
              <a:uFillTx/>
              <a:latin typeface="Avenir Next LT Pro Demi"/>
              <a:ea typeface="+mn-ea"/>
              <a:cs typeface="+mn-cs"/>
            </a:endParaRP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76000"/>
            </a:blip>
            <a:srcRect/>
            <a:tile tx="146050" ty="-844550" sx="22000" sy="22000" flip="x" algn="tr"/>
          </a:blip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CuadroTexto 12">
            <a:extLst>
              <a:ext uri="{FF2B5EF4-FFF2-40B4-BE49-F238E27FC236}">
                <a16:creationId xmlns:a16="http://schemas.microsoft.com/office/drawing/2014/main" id="{B8B7868E-7E86-4367-8F6A-61FDD45F21BE}"/>
              </a:ext>
            </a:extLst>
          </p:cNvPr>
          <p:cNvSpPr txBox="1"/>
          <p:nvPr/>
        </p:nvSpPr>
        <p:spPr>
          <a:xfrm>
            <a:off x="2983137" y="4268481"/>
            <a:ext cx="51009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Ganas por adquirir clientes</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8931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E4030F7-7D9D-49F6-9282-9F9FD6F7FB3E}"/>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4747D006-2C5F-4275-BB6A-D3C1A3659375}"/>
              </a:ext>
            </a:extLst>
          </p:cNvPr>
          <p:cNvSpPr txBox="1"/>
          <p:nvPr/>
        </p:nvSpPr>
        <p:spPr>
          <a:xfrm>
            <a:off x="1104461" y="649856"/>
            <a:ext cx="109625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300" normalizeH="0" baseline="0" noProof="0" dirty="0">
                <a:ln>
                  <a:noFill/>
                </a:ln>
                <a:solidFill>
                  <a:srgbClr val="002060"/>
                </a:solidFill>
                <a:effectLst/>
                <a:uLnTx/>
                <a:uFillTx/>
                <a:latin typeface="Avenir Next LT Pro Demi" panose="020B0704020202020204" pitchFamily="34" charset="0"/>
                <a:ea typeface="+mn-ea"/>
                <a:cs typeface="+mn-cs"/>
              </a:rPr>
              <a:t>FUENTE DE CLIENTES</a:t>
            </a:r>
            <a:endParaRPr kumimoji="0" lang="es-MX" sz="3600" b="0" i="0" u="none" strike="noStrike" kern="1200" cap="none" spc="300" normalizeH="0" baseline="0" noProof="0" dirty="0">
              <a:ln>
                <a:noFill/>
              </a:ln>
              <a:solidFill>
                <a:srgbClr val="000000">
                  <a:lumMod val="95000"/>
                  <a:lumOff val="5000"/>
                </a:srgbClr>
              </a:solidFill>
              <a:effectLst/>
              <a:uLnTx/>
              <a:uFillTx/>
              <a:latin typeface="Avenir Next LT Pro Light" panose="020B0304020202020204" pitchFamily="34" charset="0"/>
              <a:ea typeface="+mn-ea"/>
              <a:cs typeface="+mn-cs"/>
            </a:endParaRPr>
          </a:p>
        </p:txBody>
      </p:sp>
      <p:sp>
        <p:nvSpPr>
          <p:cNvPr id="3" name="CuadroTexto 2">
            <a:extLst>
              <a:ext uri="{FF2B5EF4-FFF2-40B4-BE49-F238E27FC236}">
                <a16:creationId xmlns:a16="http://schemas.microsoft.com/office/drawing/2014/main" id="{AB385275-B223-41AC-8B00-83C24C47979D}"/>
              </a:ext>
            </a:extLst>
          </p:cNvPr>
          <p:cNvSpPr txBox="1"/>
          <p:nvPr/>
        </p:nvSpPr>
        <p:spPr>
          <a:xfrm>
            <a:off x="1104461" y="1942731"/>
            <a:ext cx="2478435" cy="523220"/>
          </a:xfrm>
          <a:prstGeom prst="rect">
            <a:avLst/>
          </a:prstGeom>
          <a:noFill/>
        </p:spPr>
        <p:txBody>
          <a:bodyPr wrap="none" rtlCol="0">
            <a:spAutoFit/>
          </a:bodyPr>
          <a:lstStyle/>
          <a:p>
            <a:r>
              <a:rPr lang="es-MX" sz="2800" dirty="0"/>
              <a:t>Personas que:</a:t>
            </a:r>
          </a:p>
        </p:txBody>
      </p:sp>
      <p:sp>
        <p:nvSpPr>
          <p:cNvPr id="7" name="Elipse 6">
            <a:extLst>
              <a:ext uri="{FF2B5EF4-FFF2-40B4-BE49-F238E27FC236}">
                <a16:creationId xmlns:a16="http://schemas.microsoft.com/office/drawing/2014/main" id="{04B557A2-D4E2-404D-B75B-54F64FE2AC63}"/>
              </a:ext>
            </a:extLst>
          </p:cNvPr>
          <p:cNvSpPr/>
          <p:nvPr/>
        </p:nvSpPr>
        <p:spPr>
          <a:xfrm>
            <a:off x="1591409" y="2989385"/>
            <a:ext cx="2396580" cy="239658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t>TE AMAN</a:t>
            </a:r>
          </a:p>
        </p:txBody>
      </p:sp>
      <p:sp>
        <p:nvSpPr>
          <p:cNvPr id="8" name="Elipse 7">
            <a:extLst>
              <a:ext uri="{FF2B5EF4-FFF2-40B4-BE49-F238E27FC236}">
                <a16:creationId xmlns:a16="http://schemas.microsoft.com/office/drawing/2014/main" id="{8F3D2BC3-FEE8-4027-8E29-A4557CE6A2FC}"/>
              </a:ext>
            </a:extLst>
          </p:cNvPr>
          <p:cNvSpPr/>
          <p:nvPr/>
        </p:nvSpPr>
        <p:spPr>
          <a:xfrm>
            <a:off x="4929949" y="2989385"/>
            <a:ext cx="2396580" cy="239658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rgbClr val="002060"/>
                </a:solidFill>
              </a:rPr>
              <a:t>TE DEBEN</a:t>
            </a:r>
          </a:p>
        </p:txBody>
      </p:sp>
      <p:sp>
        <p:nvSpPr>
          <p:cNvPr id="9" name="Elipse 8">
            <a:extLst>
              <a:ext uri="{FF2B5EF4-FFF2-40B4-BE49-F238E27FC236}">
                <a16:creationId xmlns:a16="http://schemas.microsoft.com/office/drawing/2014/main" id="{D3B987FC-A8A0-4206-85B4-3A521A0311A5}"/>
              </a:ext>
            </a:extLst>
          </p:cNvPr>
          <p:cNvSpPr/>
          <p:nvPr/>
        </p:nvSpPr>
        <p:spPr>
          <a:xfrm>
            <a:off x="8268489" y="2989385"/>
            <a:ext cx="2396580" cy="239658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t>NO QUIEREN DESARRO-LLAR EL NEGOCIO</a:t>
            </a:r>
          </a:p>
        </p:txBody>
      </p:sp>
    </p:spTree>
    <p:extLst>
      <p:ext uri="{BB962C8B-B14F-4D97-AF65-F5344CB8AC3E}">
        <p14:creationId xmlns:p14="http://schemas.microsoft.com/office/powerpoint/2010/main" val="3414940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7701E2-EEC2-4479-9935-C7075D105F21}"/>
              </a:ext>
            </a:extLst>
          </p:cNvPr>
          <p:cNvSpPr txBox="1"/>
          <p:nvPr/>
        </p:nvSpPr>
        <p:spPr>
          <a:xfrm>
            <a:off x="2775098" y="467019"/>
            <a:ext cx="3609001" cy="1261884"/>
          </a:xfrm>
          <a:prstGeom prst="rect">
            <a:avLst/>
          </a:prstGeom>
          <a:noFill/>
        </p:spPr>
        <p:txBody>
          <a:bodyPr wrap="none" rtlCol="0">
            <a:spAutoFit/>
          </a:bodyPr>
          <a:lstStyle/>
          <a:p>
            <a:r>
              <a:rPr lang="es-MX" sz="3600" spc="300" dirty="0">
                <a:solidFill>
                  <a:srgbClr val="001236"/>
                </a:solidFill>
                <a:latin typeface="Avenir Next LT Pro Light" panose="020B0304020202020204" pitchFamily="34" charset="0"/>
              </a:rPr>
              <a:t>VENTAJAS DE</a:t>
            </a:r>
          </a:p>
          <a:p>
            <a:r>
              <a:rPr lang="es-MX" sz="4000" dirty="0">
                <a:solidFill>
                  <a:srgbClr val="001236"/>
                </a:solidFill>
                <a:latin typeface="Avenir Next LT Pro" panose="020B0504020202020204" pitchFamily="34" charset="0"/>
              </a:rPr>
              <a:t>SER CLIENTES</a:t>
            </a:r>
          </a:p>
        </p:txBody>
      </p:sp>
      <p:sp>
        <p:nvSpPr>
          <p:cNvPr id="4" name="CuadroTexto 3">
            <a:extLst>
              <a:ext uri="{FF2B5EF4-FFF2-40B4-BE49-F238E27FC236}">
                <a16:creationId xmlns:a16="http://schemas.microsoft.com/office/drawing/2014/main" id="{4135437D-6AFB-4B30-BB8A-98F9A7CC3E49}"/>
              </a:ext>
            </a:extLst>
          </p:cNvPr>
          <p:cNvSpPr txBox="1"/>
          <p:nvPr/>
        </p:nvSpPr>
        <p:spPr>
          <a:xfrm>
            <a:off x="3423194" y="3026804"/>
            <a:ext cx="1907340" cy="1200329"/>
          </a:xfrm>
          <a:prstGeom prst="rect">
            <a:avLst/>
          </a:prstGeom>
          <a:noFill/>
        </p:spPr>
        <p:txBody>
          <a:bodyPr wrap="square" rtlCol="0">
            <a:spAutoFit/>
          </a:bodyPr>
          <a:lstStyle/>
          <a:p>
            <a:pPr algn="ctr"/>
            <a:r>
              <a:rPr lang="es-MX" sz="2400" dirty="0">
                <a:latin typeface="Avenir Next LT Pro" panose="020B0504020202020204" pitchFamily="34" charset="0"/>
              </a:rPr>
              <a:t>Apoyo entre amigos</a:t>
            </a:r>
          </a:p>
        </p:txBody>
      </p:sp>
      <p:sp>
        <p:nvSpPr>
          <p:cNvPr id="5" name="CuadroTexto 4">
            <a:extLst>
              <a:ext uri="{FF2B5EF4-FFF2-40B4-BE49-F238E27FC236}">
                <a16:creationId xmlns:a16="http://schemas.microsoft.com/office/drawing/2014/main" id="{96C8A7B8-8956-45C2-B9AF-9985DD623F8E}"/>
              </a:ext>
            </a:extLst>
          </p:cNvPr>
          <p:cNvSpPr txBox="1"/>
          <p:nvPr/>
        </p:nvSpPr>
        <p:spPr>
          <a:xfrm>
            <a:off x="6028535" y="3026644"/>
            <a:ext cx="2054758" cy="1200329"/>
          </a:xfrm>
          <a:prstGeom prst="rect">
            <a:avLst/>
          </a:prstGeom>
          <a:noFill/>
        </p:spPr>
        <p:txBody>
          <a:bodyPr wrap="square" rtlCol="0">
            <a:spAutoFit/>
          </a:bodyPr>
          <a:lstStyle/>
          <a:p>
            <a:pPr algn="ctr"/>
            <a:r>
              <a:rPr lang="es-MX" sz="2400" dirty="0">
                <a:latin typeface="Avenir Next LT Pro" panose="020B0504020202020204" pitchFamily="34" charset="0"/>
              </a:rPr>
              <a:t>Empresa sólida, ética y transparente</a:t>
            </a:r>
          </a:p>
        </p:txBody>
      </p:sp>
      <p:sp>
        <p:nvSpPr>
          <p:cNvPr id="6" name="CuadroTexto 5">
            <a:extLst>
              <a:ext uri="{FF2B5EF4-FFF2-40B4-BE49-F238E27FC236}">
                <a16:creationId xmlns:a16="http://schemas.microsoft.com/office/drawing/2014/main" id="{5169E67E-FA6C-4B1F-A798-AD1C9797F4BB}"/>
              </a:ext>
            </a:extLst>
          </p:cNvPr>
          <p:cNvSpPr txBox="1"/>
          <p:nvPr/>
        </p:nvSpPr>
        <p:spPr>
          <a:xfrm>
            <a:off x="4073925" y="5559984"/>
            <a:ext cx="2437910" cy="830997"/>
          </a:xfrm>
          <a:prstGeom prst="rect">
            <a:avLst/>
          </a:prstGeom>
          <a:noFill/>
        </p:spPr>
        <p:txBody>
          <a:bodyPr wrap="square" rtlCol="0">
            <a:spAutoFit/>
          </a:bodyPr>
          <a:lstStyle/>
          <a:p>
            <a:pPr algn="ctr"/>
            <a:r>
              <a:rPr lang="es-MX" sz="2400" dirty="0">
                <a:latin typeface="Avenir Next LT Pro" panose="020B0504020202020204" pitchFamily="34" charset="0"/>
              </a:rPr>
              <a:t>Alimenta niños y familias</a:t>
            </a:r>
          </a:p>
        </p:txBody>
      </p:sp>
      <p:sp>
        <p:nvSpPr>
          <p:cNvPr id="7" name="CuadroTexto 6">
            <a:extLst>
              <a:ext uri="{FF2B5EF4-FFF2-40B4-BE49-F238E27FC236}">
                <a16:creationId xmlns:a16="http://schemas.microsoft.com/office/drawing/2014/main" id="{87EB7600-0B16-4A95-90F8-240590C55E09}"/>
              </a:ext>
            </a:extLst>
          </p:cNvPr>
          <p:cNvSpPr txBox="1"/>
          <p:nvPr/>
        </p:nvSpPr>
        <p:spPr>
          <a:xfrm>
            <a:off x="8006317" y="5559985"/>
            <a:ext cx="3604526" cy="830997"/>
          </a:xfrm>
          <a:prstGeom prst="rect">
            <a:avLst/>
          </a:prstGeom>
          <a:noFill/>
        </p:spPr>
        <p:txBody>
          <a:bodyPr wrap="square" rtlCol="0">
            <a:spAutoFit/>
          </a:bodyPr>
          <a:lstStyle/>
          <a:p>
            <a:pPr algn="ctr"/>
            <a:r>
              <a:rPr lang="es-MX" sz="2400" dirty="0">
                <a:latin typeface="Avenir Next LT Pro" panose="020B0504020202020204" pitchFamily="34" charset="0"/>
              </a:rPr>
              <a:t>Ahorro y saldo mensual por referir AMIGOS</a:t>
            </a:r>
          </a:p>
        </p:txBody>
      </p:sp>
      <p:sp>
        <p:nvSpPr>
          <p:cNvPr id="8" name="Rectángulo 6">
            <a:extLst>
              <a:ext uri="{FF2B5EF4-FFF2-40B4-BE49-F238E27FC236}">
                <a16:creationId xmlns:a16="http://schemas.microsoft.com/office/drawing/2014/main" id="{EC2616FB-83E0-4FDF-9FCB-4C3A3C4D80C3}"/>
              </a:ext>
            </a:extLst>
          </p:cNvPr>
          <p:cNvSpPr/>
          <p:nvPr/>
        </p:nvSpPr>
        <p:spPr>
          <a:xfrm>
            <a:off x="-74427" y="0"/>
            <a:ext cx="2567140" cy="6858000"/>
          </a:xfrm>
          <a:custGeom>
            <a:avLst/>
            <a:gdLst>
              <a:gd name="connsiteX0" fmla="*/ 0 w 1992981"/>
              <a:gd name="connsiteY0" fmla="*/ 0 h 7017488"/>
              <a:gd name="connsiteX1" fmla="*/ 1992981 w 1992981"/>
              <a:gd name="connsiteY1" fmla="*/ 0 h 7017488"/>
              <a:gd name="connsiteX2" fmla="*/ 1992981 w 1992981"/>
              <a:gd name="connsiteY2" fmla="*/ 7017488 h 7017488"/>
              <a:gd name="connsiteX3" fmla="*/ 0 w 1992981"/>
              <a:gd name="connsiteY3" fmla="*/ 7017488 h 7017488"/>
              <a:gd name="connsiteX4" fmla="*/ 0 w 1992981"/>
              <a:gd name="connsiteY4" fmla="*/ 0 h 7017488"/>
              <a:gd name="connsiteX0" fmla="*/ 0 w 2567140"/>
              <a:gd name="connsiteY0" fmla="*/ 0 h 7017488"/>
              <a:gd name="connsiteX1" fmla="*/ 1992981 w 2567140"/>
              <a:gd name="connsiteY1" fmla="*/ 0 h 7017488"/>
              <a:gd name="connsiteX2" fmla="*/ 2567140 w 2567140"/>
              <a:gd name="connsiteY2" fmla="*/ 7017488 h 7017488"/>
              <a:gd name="connsiteX3" fmla="*/ 0 w 2567140"/>
              <a:gd name="connsiteY3" fmla="*/ 7017488 h 7017488"/>
              <a:gd name="connsiteX4" fmla="*/ 0 w 2567140"/>
              <a:gd name="connsiteY4" fmla="*/ 0 h 701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7140" h="7017488">
                <a:moveTo>
                  <a:pt x="0" y="0"/>
                </a:moveTo>
                <a:lnTo>
                  <a:pt x="1992981" y="0"/>
                </a:lnTo>
                <a:lnTo>
                  <a:pt x="2567140" y="7017488"/>
                </a:lnTo>
                <a:lnTo>
                  <a:pt x="0" y="7017488"/>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1" name="Gráfico 10" descr="Reunión con relleno sólido">
            <a:extLst>
              <a:ext uri="{FF2B5EF4-FFF2-40B4-BE49-F238E27FC236}">
                <a16:creationId xmlns:a16="http://schemas.microsoft.com/office/drawing/2014/main" id="{C301A830-CE04-4636-B043-1804B06241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91530" y="1940699"/>
            <a:ext cx="1112819" cy="1112819"/>
          </a:xfrm>
          <a:prstGeom prst="rect">
            <a:avLst/>
          </a:prstGeom>
        </p:spPr>
      </p:pic>
      <p:pic>
        <p:nvPicPr>
          <p:cNvPr id="12" name="Gráfico 11" descr="Niños con relleno sólido">
            <a:extLst>
              <a:ext uri="{FF2B5EF4-FFF2-40B4-BE49-F238E27FC236}">
                <a16:creationId xmlns:a16="http://schemas.microsoft.com/office/drawing/2014/main" id="{554A9568-DF4E-4BD0-AEB5-A089D04917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2440" y="1940699"/>
            <a:ext cx="1112819" cy="1112819"/>
          </a:xfrm>
          <a:prstGeom prst="rect">
            <a:avLst/>
          </a:prstGeom>
        </p:spPr>
      </p:pic>
      <p:grpSp>
        <p:nvGrpSpPr>
          <p:cNvPr id="22" name="Grupo 21">
            <a:extLst>
              <a:ext uri="{FF2B5EF4-FFF2-40B4-BE49-F238E27FC236}">
                <a16:creationId xmlns:a16="http://schemas.microsoft.com/office/drawing/2014/main" id="{6FAE3D71-2C40-4D41-AFD7-897972AB6F3C}"/>
              </a:ext>
            </a:extLst>
          </p:cNvPr>
          <p:cNvGrpSpPr/>
          <p:nvPr/>
        </p:nvGrpSpPr>
        <p:grpSpPr>
          <a:xfrm>
            <a:off x="3105975" y="4870553"/>
            <a:ext cx="4373810" cy="550335"/>
            <a:chOff x="3105974" y="4843963"/>
            <a:chExt cx="4585135" cy="576925"/>
          </a:xfrm>
        </p:grpSpPr>
        <p:pic>
          <p:nvPicPr>
            <p:cNvPr id="17" name="Imagen 16" descr="Logotipo&#10;&#10;Descripción generada automáticamente">
              <a:extLst>
                <a:ext uri="{FF2B5EF4-FFF2-40B4-BE49-F238E27FC236}">
                  <a16:creationId xmlns:a16="http://schemas.microsoft.com/office/drawing/2014/main" id="{06731A01-25FC-4DB3-8D43-0D9F53CB02B6}"/>
                </a:ext>
              </a:extLst>
            </p:cNvPr>
            <p:cNvPicPr>
              <a:picLocks noChangeAspect="1"/>
            </p:cNvPicPr>
            <p:nvPr/>
          </p:nvPicPr>
          <p:blipFill>
            <a:blip r:embed="rId6"/>
            <a:stretch>
              <a:fillRect/>
            </a:stretch>
          </p:blipFill>
          <p:spPr>
            <a:xfrm>
              <a:off x="3105974" y="4843963"/>
              <a:ext cx="1375648" cy="533535"/>
            </a:xfrm>
            <a:prstGeom prst="rect">
              <a:avLst/>
            </a:prstGeom>
          </p:spPr>
        </p:pic>
        <p:pic>
          <p:nvPicPr>
            <p:cNvPr id="19" name="Imagen 18" descr="Imagen que contiene firmar, alimentos, dibujo, parada&#10;&#10;Descripción generada automáticamente">
              <a:extLst>
                <a:ext uri="{FF2B5EF4-FFF2-40B4-BE49-F238E27FC236}">
                  <a16:creationId xmlns:a16="http://schemas.microsoft.com/office/drawing/2014/main" id="{5B9452A5-89C9-4B1D-BAC9-32FD45C799A2}"/>
                </a:ext>
              </a:extLst>
            </p:cNvPr>
            <p:cNvPicPr>
              <a:picLocks noChangeAspect="1"/>
            </p:cNvPicPr>
            <p:nvPr/>
          </p:nvPicPr>
          <p:blipFill>
            <a:blip r:embed="rId7"/>
            <a:stretch>
              <a:fillRect/>
            </a:stretch>
          </p:blipFill>
          <p:spPr>
            <a:xfrm>
              <a:off x="6388235" y="4906840"/>
              <a:ext cx="1302874" cy="469889"/>
            </a:xfrm>
            <a:prstGeom prst="rect">
              <a:avLst/>
            </a:prstGeom>
          </p:spPr>
        </p:pic>
        <p:pic>
          <p:nvPicPr>
            <p:cNvPr id="21" name="Imagen 20" descr="Logotipo&#10;&#10;Descripción generada automáticamente">
              <a:extLst>
                <a:ext uri="{FF2B5EF4-FFF2-40B4-BE49-F238E27FC236}">
                  <a16:creationId xmlns:a16="http://schemas.microsoft.com/office/drawing/2014/main" id="{DB3C8A13-A304-4B56-8095-187D8E383D9C}"/>
                </a:ext>
              </a:extLst>
            </p:cNvPr>
            <p:cNvPicPr>
              <a:picLocks noChangeAspect="1"/>
            </p:cNvPicPr>
            <p:nvPr/>
          </p:nvPicPr>
          <p:blipFill>
            <a:blip r:embed="rId8"/>
            <a:stretch>
              <a:fillRect/>
            </a:stretch>
          </p:blipFill>
          <p:spPr>
            <a:xfrm>
              <a:off x="4667036" y="4862681"/>
              <a:ext cx="1535785" cy="558207"/>
            </a:xfrm>
            <a:prstGeom prst="rect">
              <a:avLst/>
            </a:prstGeom>
          </p:spPr>
        </p:pic>
      </p:grpSp>
      <p:grpSp>
        <p:nvGrpSpPr>
          <p:cNvPr id="25" name="Grupo 24">
            <a:extLst>
              <a:ext uri="{FF2B5EF4-FFF2-40B4-BE49-F238E27FC236}">
                <a16:creationId xmlns:a16="http://schemas.microsoft.com/office/drawing/2014/main" id="{24079E32-DA83-49DB-8EDF-78A60CACC622}"/>
              </a:ext>
            </a:extLst>
          </p:cNvPr>
          <p:cNvGrpSpPr/>
          <p:nvPr/>
        </p:nvGrpSpPr>
        <p:grpSpPr>
          <a:xfrm>
            <a:off x="8755100" y="4528457"/>
            <a:ext cx="2106960" cy="934508"/>
            <a:chOff x="8720580" y="4528457"/>
            <a:chExt cx="2106960" cy="934508"/>
          </a:xfrm>
        </p:grpSpPr>
        <p:pic>
          <p:nvPicPr>
            <p:cNvPr id="23" name="Picture 8">
              <a:extLst>
                <a:ext uri="{FF2B5EF4-FFF2-40B4-BE49-F238E27FC236}">
                  <a16:creationId xmlns:a16="http://schemas.microsoft.com/office/drawing/2014/main" id="{17433463-7038-4CD4-BB4C-ED98E3B78196}"/>
                </a:ext>
              </a:extLst>
            </p:cNvPr>
            <p:cNvPicPr>
              <a:picLocks noChangeAspect="1"/>
            </p:cNvPicPr>
            <p:nvPr/>
          </p:nvPicPr>
          <p:blipFill>
            <a:blip r:embed="rId9"/>
            <a:stretch>
              <a:fillRect/>
            </a:stretch>
          </p:blipFill>
          <p:spPr>
            <a:xfrm>
              <a:off x="8720580" y="4528457"/>
              <a:ext cx="930181" cy="934508"/>
            </a:xfrm>
            <a:prstGeom prst="rect">
              <a:avLst/>
            </a:prstGeom>
          </p:spPr>
        </p:pic>
        <p:pic>
          <p:nvPicPr>
            <p:cNvPr id="24" name="Picture 10">
              <a:extLst>
                <a:ext uri="{FF2B5EF4-FFF2-40B4-BE49-F238E27FC236}">
                  <a16:creationId xmlns:a16="http://schemas.microsoft.com/office/drawing/2014/main" id="{275CEF61-7AF9-42B5-9C3A-3B8FADD3608C}"/>
                </a:ext>
              </a:extLst>
            </p:cNvPr>
            <p:cNvPicPr>
              <a:picLocks noChangeAspect="1"/>
            </p:cNvPicPr>
            <p:nvPr/>
          </p:nvPicPr>
          <p:blipFill>
            <a:blip r:embed="rId10"/>
            <a:stretch>
              <a:fillRect/>
            </a:stretch>
          </p:blipFill>
          <p:spPr>
            <a:xfrm>
              <a:off x="9897359" y="4528457"/>
              <a:ext cx="930181" cy="934508"/>
            </a:xfrm>
            <a:prstGeom prst="rect">
              <a:avLst/>
            </a:prstGeom>
          </p:spPr>
        </p:pic>
      </p:grpSp>
      <p:pic>
        <p:nvPicPr>
          <p:cNvPr id="9" name="Gráfico 8" descr="Crecimiento empresarial con relleno sólido">
            <a:extLst>
              <a:ext uri="{FF2B5EF4-FFF2-40B4-BE49-F238E27FC236}">
                <a16:creationId xmlns:a16="http://schemas.microsoft.com/office/drawing/2014/main" id="{727B76E1-73E5-4DA3-905E-FA8F433FCE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82568" y="1940699"/>
            <a:ext cx="1112819" cy="1112819"/>
          </a:xfrm>
          <a:prstGeom prst="rect">
            <a:avLst/>
          </a:prstGeom>
        </p:spPr>
      </p:pic>
      <p:sp>
        <p:nvSpPr>
          <p:cNvPr id="20" name="CuadroTexto 19">
            <a:extLst>
              <a:ext uri="{FF2B5EF4-FFF2-40B4-BE49-F238E27FC236}">
                <a16:creationId xmlns:a16="http://schemas.microsoft.com/office/drawing/2014/main" id="{783BD976-428A-4964-9134-3E8552265A46}"/>
              </a:ext>
            </a:extLst>
          </p:cNvPr>
          <p:cNvSpPr txBox="1"/>
          <p:nvPr/>
        </p:nvSpPr>
        <p:spPr>
          <a:xfrm>
            <a:off x="8912390" y="3026644"/>
            <a:ext cx="2054758" cy="1200329"/>
          </a:xfrm>
          <a:prstGeom prst="rect">
            <a:avLst/>
          </a:prstGeom>
          <a:noFill/>
        </p:spPr>
        <p:txBody>
          <a:bodyPr wrap="square" rtlCol="0">
            <a:spAutoFit/>
          </a:bodyPr>
          <a:lstStyle/>
          <a:p>
            <a:pPr algn="ctr"/>
            <a:r>
              <a:rPr lang="es-MX" sz="2400" dirty="0">
                <a:latin typeface="Avenir Next LT Pro" panose="020B0504020202020204" pitchFamily="34" charset="0"/>
              </a:rPr>
              <a:t>Puedes integrarte al negocio</a:t>
            </a:r>
          </a:p>
        </p:txBody>
      </p:sp>
    </p:spTree>
    <p:extLst>
      <p:ext uri="{BB962C8B-B14F-4D97-AF65-F5344CB8AC3E}">
        <p14:creationId xmlns:p14="http://schemas.microsoft.com/office/powerpoint/2010/main" val="286117299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C026CBE-EED5-4929-BC38-0B142BC42FBB}"/>
              </a:ext>
            </a:extLst>
          </p:cNvPr>
          <p:cNvSpPr txBox="1"/>
          <p:nvPr/>
        </p:nvSpPr>
        <p:spPr>
          <a:xfrm>
            <a:off x="1033836" y="2092764"/>
            <a:ext cx="9897112" cy="3897542"/>
          </a:xfrm>
          <a:prstGeom prst="rect">
            <a:avLst/>
          </a:prstGeom>
          <a:noFill/>
        </p:spPr>
        <p:txBody>
          <a:bodyPr wrap="square" rtlCol="0">
            <a:spAutoFit/>
          </a:bodyPr>
          <a:lstStyle/>
          <a:p>
            <a:pPr>
              <a:lnSpc>
                <a:spcPct val="150000"/>
              </a:lnSpc>
            </a:pPr>
            <a:r>
              <a:rPr lang="es-MX" sz="2800" dirty="0">
                <a:solidFill>
                  <a:srgbClr val="002060"/>
                </a:solidFill>
                <a:latin typeface="Avenir Next LT Pro Demi" panose="020B0704020202020204" pitchFamily="34" charset="0"/>
              </a:rPr>
              <a:t>¿Me harías un enorme favor? </a:t>
            </a:r>
          </a:p>
          <a:p>
            <a:pPr>
              <a:lnSpc>
                <a:spcPct val="150000"/>
              </a:lnSpc>
            </a:pPr>
            <a:r>
              <a:rPr lang="es-MX" sz="2800" dirty="0">
                <a:latin typeface="Avenir Next LT Pro" panose="020B0504020202020204" pitchFamily="34" charset="0"/>
              </a:rPr>
              <a:t>Estoy tratando de… </a:t>
            </a:r>
            <a:r>
              <a:rPr lang="es-MX" sz="2800" i="1" dirty="0">
                <a:latin typeface="Avenir Next LT Pro" panose="020B0504020202020204" pitchFamily="34" charset="0"/>
              </a:rPr>
              <a:t>(tu porqué)</a:t>
            </a:r>
          </a:p>
          <a:p>
            <a:pPr>
              <a:lnSpc>
                <a:spcPct val="150000"/>
              </a:lnSpc>
            </a:pPr>
            <a:r>
              <a:rPr lang="es-MX" sz="2800" dirty="0">
                <a:latin typeface="Avenir Next LT Pro" panose="020B0504020202020204" pitchFamily="34" charset="0"/>
              </a:rPr>
              <a:t>Si pudieras </a:t>
            </a:r>
            <a:r>
              <a:rPr lang="es-MX" sz="2800" dirty="0">
                <a:latin typeface="Avenir Next LT Pro Demi" panose="020B0704020202020204" pitchFamily="34" charset="0"/>
              </a:rPr>
              <a:t>ahorrar</a:t>
            </a:r>
            <a:r>
              <a:rPr lang="es-MX" sz="2800" dirty="0">
                <a:latin typeface="Avenir Next LT Pro" panose="020B0504020202020204" pitchFamily="34" charset="0"/>
              </a:rPr>
              <a:t> y </a:t>
            </a:r>
            <a:r>
              <a:rPr lang="es-MX" sz="2800" dirty="0">
                <a:latin typeface="Avenir Next LT Pro Demi" panose="020B0704020202020204" pitchFamily="34" charset="0"/>
              </a:rPr>
              <a:t>ayudar a alimentar a niños</a:t>
            </a:r>
            <a:r>
              <a:rPr lang="es-MX" sz="2800" dirty="0">
                <a:latin typeface="Avenir Next LT Pro" panose="020B0504020202020204" pitchFamily="34" charset="0"/>
              </a:rPr>
              <a:t>, con una compañía honesta y transparente. </a:t>
            </a:r>
          </a:p>
          <a:p>
            <a:pPr>
              <a:lnSpc>
                <a:spcPct val="150000"/>
              </a:lnSpc>
            </a:pPr>
            <a:r>
              <a:rPr lang="es-MX" sz="2800" dirty="0">
                <a:latin typeface="Avenir Next LT Pro" panose="020B0504020202020204" pitchFamily="34" charset="0"/>
              </a:rPr>
              <a:t>¿Me </a:t>
            </a:r>
            <a:r>
              <a:rPr lang="es-MX" sz="2800" dirty="0">
                <a:latin typeface="Avenir Next LT Pro Demi" panose="020B0704020202020204" pitchFamily="34" charset="0"/>
              </a:rPr>
              <a:t>apoyarías</a:t>
            </a:r>
            <a:r>
              <a:rPr lang="es-MX" sz="2800" dirty="0">
                <a:latin typeface="Avenir Next LT Pro" panose="020B0504020202020204" pitchFamily="34" charset="0"/>
              </a:rPr>
              <a:t> usando todos los servicios?</a:t>
            </a:r>
          </a:p>
          <a:p>
            <a:pPr>
              <a:lnSpc>
                <a:spcPct val="150000"/>
              </a:lnSpc>
            </a:pPr>
            <a:r>
              <a:rPr lang="es-MX" sz="2800" dirty="0">
                <a:latin typeface="Avenir Next LT Pro" panose="020B0504020202020204" pitchFamily="34" charset="0"/>
              </a:rPr>
              <a:t>¿Que puedo hacer yo </a:t>
            </a:r>
            <a:r>
              <a:rPr lang="es-MX" sz="2800" dirty="0">
                <a:latin typeface="Avenir Next LT Pro Demi" panose="020B0704020202020204" pitchFamily="34" charset="0"/>
              </a:rPr>
              <a:t>por ti</a:t>
            </a:r>
            <a:r>
              <a:rPr lang="es-MX" sz="2800" dirty="0">
                <a:latin typeface="Avenir Next LT Pro" panose="020B0504020202020204" pitchFamily="34" charset="0"/>
              </a:rPr>
              <a:t>?</a:t>
            </a:r>
          </a:p>
        </p:txBody>
      </p:sp>
      <p:sp>
        <p:nvSpPr>
          <p:cNvPr id="3" name="CuadroTexto 2">
            <a:extLst>
              <a:ext uri="{FF2B5EF4-FFF2-40B4-BE49-F238E27FC236}">
                <a16:creationId xmlns:a16="http://schemas.microsoft.com/office/drawing/2014/main" id="{AB14E7ED-C2FA-459D-9BA1-FC0C9BB5DEE8}"/>
              </a:ext>
            </a:extLst>
          </p:cNvPr>
          <p:cNvSpPr txBox="1"/>
          <p:nvPr/>
        </p:nvSpPr>
        <p:spPr>
          <a:xfrm>
            <a:off x="945059" y="403671"/>
            <a:ext cx="10962570" cy="769441"/>
          </a:xfrm>
          <a:prstGeom prst="rect">
            <a:avLst/>
          </a:prstGeom>
          <a:noFill/>
        </p:spPr>
        <p:txBody>
          <a:bodyPr wrap="square" rtlCol="0">
            <a:spAutoFit/>
          </a:bodyPr>
          <a:lstStyle/>
          <a:p>
            <a:r>
              <a:rPr lang="es-MX" sz="4400" dirty="0">
                <a:solidFill>
                  <a:srgbClr val="002060"/>
                </a:solidFill>
                <a:latin typeface="Avenir Next LT Pro Demi" panose="020B0704020202020204" pitchFamily="34" charset="0"/>
              </a:rPr>
              <a:t>¡Tu relación es tu ventaja!</a:t>
            </a:r>
            <a:endParaRPr lang="es-MX" sz="3600" dirty="0">
              <a:solidFill>
                <a:schemeClr val="tx1">
                  <a:lumMod val="95000"/>
                  <a:lumOff val="5000"/>
                </a:schemeClr>
              </a:solidFill>
              <a:latin typeface="Avenir Next LT Pro Light" panose="020B0304020202020204" pitchFamily="34" charset="0"/>
            </a:endParaRPr>
          </a:p>
        </p:txBody>
      </p:sp>
      <p:sp>
        <p:nvSpPr>
          <p:cNvPr id="4" name="Rectángulo 3">
            <a:extLst>
              <a:ext uri="{FF2B5EF4-FFF2-40B4-BE49-F238E27FC236}">
                <a16:creationId xmlns:a16="http://schemas.microsoft.com/office/drawing/2014/main" id="{5EB5DECA-6387-4839-BA9B-167A566532C8}"/>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3872491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endParaRPr lang="es-MX" dirty="0"/>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endParaRPr lang="es-MX" dirty="0"/>
          </a:p>
        </p:txBody>
      </p:sp>
      <p:sp>
        <p:nvSpPr>
          <p:cNvPr id="6" name="object 19">
            <a:extLst>
              <a:ext uri="{FF2B5EF4-FFF2-40B4-BE49-F238E27FC236}">
                <a16:creationId xmlns:a16="http://schemas.microsoft.com/office/drawing/2014/main" id="{FB4A6FFA-690F-4153-8AA8-5BD193CA1F40}"/>
              </a:ext>
            </a:extLst>
          </p:cNvPr>
          <p:cNvSpPr txBox="1"/>
          <p:nvPr/>
        </p:nvSpPr>
        <p:spPr>
          <a:xfrm>
            <a:off x="4070978" y="3013501"/>
            <a:ext cx="4495417" cy="830997"/>
          </a:xfrm>
          <a:prstGeom prst="rect">
            <a:avLst/>
          </a:prstGeom>
        </p:spPr>
        <p:txBody>
          <a:bodyPr vert="horz" wrap="square" lIns="0" tIns="0" rIns="0" bIns="0" rtlCol="0">
            <a:spAutoFit/>
          </a:bodyPr>
          <a:lstStyle/>
          <a:p>
            <a:pPr defTabSz="608429"/>
            <a:r>
              <a:rPr lang="es-MX" sz="5400" dirty="0">
                <a:latin typeface="+mj-lt"/>
              </a:rPr>
              <a:t>MENTALIDAD</a:t>
            </a: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80000"/>
            </a:blip>
            <a:srcRect/>
            <a:tile tx="641350" ty="0" sx="25000" sy="25000" flip="none" algn="tl"/>
          </a:blipFill>
          <a:ln w="55364" cap="flat">
            <a:noFill/>
            <a:prstDash val="solid"/>
            <a:miter/>
          </a:ln>
        </p:spPr>
        <p:txBody>
          <a:bodyPr rtlCol="0" anchor="ctr"/>
          <a:lstStyle/>
          <a:p>
            <a:endParaRPr lang="es-MX" dirty="0"/>
          </a:p>
        </p:txBody>
      </p:sp>
      <p:sp>
        <p:nvSpPr>
          <p:cNvPr id="13" name="CuadroTexto 12">
            <a:extLst>
              <a:ext uri="{FF2B5EF4-FFF2-40B4-BE49-F238E27FC236}">
                <a16:creationId xmlns:a16="http://schemas.microsoft.com/office/drawing/2014/main" id="{B8B7868E-7E86-4367-8F6A-61FDD45F21BE}"/>
              </a:ext>
            </a:extLst>
          </p:cNvPr>
          <p:cNvSpPr txBox="1"/>
          <p:nvPr/>
        </p:nvSpPr>
        <p:spPr>
          <a:xfrm>
            <a:off x="2764928" y="4143790"/>
            <a:ext cx="5537408" cy="830997"/>
          </a:xfrm>
          <a:prstGeom prst="rect">
            <a:avLst/>
          </a:prstGeom>
          <a:noFill/>
        </p:spPr>
        <p:txBody>
          <a:bodyPr wrap="square">
            <a:spAutoFit/>
          </a:bodyPr>
          <a:lstStyle/>
          <a:p>
            <a:pPr marL="0" algn="l" rtl="0" eaLnBrk="1" latinLnBrk="0" hangingPunct="1">
              <a:spcBef>
                <a:spcPts val="0"/>
              </a:spcBef>
              <a:spcAft>
                <a:spcPts val="0"/>
              </a:spcAft>
            </a:pPr>
            <a:r>
              <a:rPr lang="es-MX" sz="2400" kern="1200" dirty="0">
                <a:solidFill>
                  <a:srgbClr val="000000"/>
                </a:solidFill>
                <a:effectLst/>
                <a:latin typeface="Avenir Next LT Pro" panose="020B0504020202020204" pitchFamily="34" charset="0"/>
                <a:ea typeface="+mn-ea"/>
                <a:cs typeface="+mn-cs"/>
              </a:rPr>
              <a:t>El tamaño de la oportunidad depende del tamaño de TU MENTALIDAD</a:t>
            </a:r>
            <a:endParaRPr lang="es-MX" sz="2400" dirty="0">
              <a:effectLst/>
            </a:endParaRPr>
          </a:p>
        </p:txBody>
      </p:sp>
    </p:spTree>
    <p:extLst>
      <p:ext uri="{BB962C8B-B14F-4D97-AF65-F5344CB8AC3E}">
        <p14:creationId xmlns:p14="http://schemas.microsoft.com/office/powerpoint/2010/main" val="1502420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985422" y="2109343"/>
            <a:ext cx="10537793" cy="4495643"/>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lnSpc>
                <a:spcPct val="100000"/>
              </a:lnSpc>
              <a:spcBef>
                <a:spcPts val="1339"/>
              </a:spcBef>
              <a:buNone/>
              <a:defRPr/>
            </a:pPr>
            <a:r>
              <a:rPr lang="en-US" altLang="en-US" sz="2800" dirty="0">
                <a:solidFill>
                  <a:srgbClr val="002060"/>
                </a:solidFill>
                <a:latin typeface="+mn-lt"/>
              </a:rPr>
              <a:t>“</a:t>
            </a:r>
            <a:r>
              <a:rPr lang="es-MX" altLang="en-US" sz="2800" dirty="0">
                <a:solidFill>
                  <a:srgbClr val="002060"/>
                </a:solidFill>
                <a:latin typeface="+mn-lt"/>
              </a:rPr>
              <a:t>¿Cómo cuanto pagas AL MES? La mayoría paga entre $XXX y $XXXX” (menciona números altos)</a:t>
            </a:r>
          </a:p>
          <a:p>
            <a:pPr marL="0" indent="0" defTabSz="1223524">
              <a:lnSpc>
                <a:spcPct val="100000"/>
              </a:lnSpc>
              <a:spcBef>
                <a:spcPts val="1339"/>
              </a:spcBef>
              <a:buNone/>
              <a:defRPr/>
            </a:pPr>
            <a:r>
              <a:rPr lang="es-MX" altLang="en-US" sz="2800" dirty="0">
                <a:latin typeface="+mn-lt"/>
              </a:rPr>
              <a:t>Espera una respuesta razonable</a:t>
            </a:r>
          </a:p>
          <a:p>
            <a:pPr marL="0" indent="0" defTabSz="1223524">
              <a:lnSpc>
                <a:spcPct val="100000"/>
              </a:lnSpc>
              <a:spcBef>
                <a:spcPts val="1339"/>
              </a:spcBef>
              <a:buNone/>
              <a:defRPr/>
            </a:pPr>
            <a:r>
              <a:rPr lang="es-MX" altLang="en-US" sz="2800" dirty="0">
                <a:solidFill>
                  <a:srgbClr val="002060"/>
                </a:solidFill>
                <a:latin typeface="+mn-lt"/>
              </a:rPr>
              <a:t>“Comenzamos en un plan similar de $XXX. Pruébalo y lo vamos ajustando con el tiempo.”</a:t>
            </a:r>
          </a:p>
          <a:p>
            <a:pPr marL="0" indent="0" defTabSz="1223524">
              <a:lnSpc>
                <a:spcPct val="100000"/>
              </a:lnSpc>
              <a:spcBef>
                <a:spcPts val="1339"/>
              </a:spcBef>
              <a:buNone/>
              <a:defRPr/>
            </a:pPr>
            <a:r>
              <a:rPr lang="es-MX" altLang="en-US" sz="2800" dirty="0">
                <a:solidFill>
                  <a:srgbClr val="002060"/>
                </a:solidFill>
                <a:latin typeface="+mn-lt"/>
              </a:rPr>
              <a:t>“Lo mas importante es que me apoyarías, yo te apoyo a ti. La compañía es honesta, vas a ayudar a alimentar un niño y puedes integrarte al negocio si necesitas crear un ingreso mensual constante.”</a:t>
            </a: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985422" y="466078"/>
            <a:ext cx="66848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z="3600" dirty="0">
                <a:solidFill>
                  <a:srgbClr val="002060"/>
                </a:solidFill>
                <a:latin typeface="+mj-lt"/>
              </a:rPr>
              <a:t>¿Cuántos megas o cuanto cuestan los planes?</a:t>
            </a:r>
          </a:p>
        </p:txBody>
      </p:sp>
      <p:sp>
        <p:nvSpPr>
          <p:cNvPr id="10" name="Rectángulo 9">
            <a:extLst>
              <a:ext uri="{FF2B5EF4-FFF2-40B4-BE49-F238E27FC236}">
                <a16:creationId xmlns:a16="http://schemas.microsoft.com/office/drawing/2014/main" id="{5C77FD39-254D-440F-B510-7B7BB8090CF1}"/>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61585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495316" y="1710939"/>
            <a:ext cx="11352854" cy="456222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endParaRPr lang="es-MX" altLang="en-US" sz="3643" b="1" i="1" kern="0" dirty="0">
              <a:solidFill>
                <a:srgbClr val="00B0F0"/>
              </a:solidFill>
              <a:latin typeface="Calibri Light" panose="020F0302020204030204"/>
            </a:endParaRP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6791549" y="848676"/>
            <a:ext cx="4568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pc="300" dirty="0">
                <a:solidFill>
                  <a:srgbClr val="002060"/>
                </a:solidFill>
                <a:latin typeface="+mj-lt"/>
              </a:rPr>
              <a:t>AGRADECIMIENTO</a:t>
            </a:r>
          </a:p>
        </p:txBody>
      </p:sp>
      <p:sp>
        <p:nvSpPr>
          <p:cNvPr id="9" name="CuadroTexto 7">
            <a:extLst>
              <a:ext uri="{FF2B5EF4-FFF2-40B4-BE49-F238E27FC236}">
                <a16:creationId xmlns:a16="http://schemas.microsoft.com/office/drawing/2014/main" id="{62A59F72-093B-466B-8EE6-80EFBCCED33E}"/>
              </a:ext>
            </a:extLst>
          </p:cNvPr>
          <p:cNvSpPr txBox="1">
            <a:spLocks noChangeArrowheads="1"/>
          </p:cNvSpPr>
          <p:nvPr/>
        </p:nvSpPr>
        <p:spPr bwMode="auto">
          <a:xfrm>
            <a:off x="2365138" y="5855220"/>
            <a:ext cx="7816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892517">
              <a:spcBef>
                <a:spcPct val="0"/>
              </a:spcBef>
              <a:buNone/>
              <a:defRPr/>
            </a:pPr>
            <a:r>
              <a:rPr lang="es-ES_tradnl" altLang="es-MX" sz="2400" dirty="0">
                <a:latin typeface="+mn-lt"/>
              </a:rPr>
              <a:t>Descárgalo de la sección de </a:t>
            </a:r>
            <a:r>
              <a:rPr lang="es-ES_tradnl" altLang="es-MX" sz="2400" b="1" dirty="0">
                <a:latin typeface="+mn-lt"/>
              </a:rPr>
              <a:t>documentos</a:t>
            </a:r>
            <a:r>
              <a:rPr lang="es-ES_tradnl" altLang="es-MX" sz="2400" dirty="0">
                <a:latin typeface="+mn-lt"/>
              </a:rPr>
              <a:t> en www.tuvidaincreible.com</a:t>
            </a:r>
          </a:p>
        </p:txBody>
      </p:sp>
      <p:pic>
        <p:nvPicPr>
          <p:cNvPr id="5" name="Imagen 4" descr="Diagrama&#10;&#10;Descripción generada automáticamente">
            <a:extLst>
              <a:ext uri="{FF2B5EF4-FFF2-40B4-BE49-F238E27FC236}">
                <a16:creationId xmlns:a16="http://schemas.microsoft.com/office/drawing/2014/main" id="{59816C44-3AE7-4DA4-8D4F-F8F213872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6" y="2354893"/>
            <a:ext cx="3600000" cy="2347248"/>
          </a:xfrm>
          <a:prstGeom prst="rect">
            <a:avLst/>
          </a:prstGeom>
        </p:spPr>
      </p:pic>
      <p:pic>
        <p:nvPicPr>
          <p:cNvPr id="10" name="Imagen 9" descr="Diagrama&#10;&#10;Descripción generada automáticamente con confianza media">
            <a:extLst>
              <a:ext uri="{FF2B5EF4-FFF2-40B4-BE49-F238E27FC236}">
                <a16:creationId xmlns:a16="http://schemas.microsoft.com/office/drawing/2014/main" id="{24D5ADA4-C66D-4B7B-B1ED-D52806A7F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909" y="2349259"/>
            <a:ext cx="3600000" cy="2358516"/>
          </a:xfrm>
          <a:prstGeom prst="rect">
            <a:avLst/>
          </a:prstGeom>
        </p:spPr>
      </p:pic>
      <p:pic>
        <p:nvPicPr>
          <p:cNvPr id="13" name="Imagen 12" descr="Una captura de pantalla de un celular con texto e imagen&#10;&#10;Descripción generada automáticamente con confianza media">
            <a:extLst>
              <a:ext uri="{FF2B5EF4-FFF2-40B4-BE49-F238E27FC236}">
                <a16:creationId xmlns:a16="http://schemas.microsoft.com/office/drawing/2014/main" id="{D036969A-EC94-44CB-A3A8-B45CCEC53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6932" y="2360950"/>
            <a:ext cx="3600000" cy="2335135"/>
          </a:xfrm>
          <a:prstGeom prst="rect">
            <a:avLst/>
          </a:prstGeom>
        </p:spPr>
      </p:pic>
    </p:spTree>
    <p:extLst>
      <p:ext uri="{BB962C8B-B14F-4D97-AF65-F5344CB8AC3E}">
        <p14:creationId xmlns:p14="http://schemas.microsoft.com/office/powerpoint/2010/main" val="950053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923192" y="1460126"/>
            <a:ext cx="7813017" cy="52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z="2800" dirty="0">
                <a:latin typeface="+mn-lt"/>
              </a:rPr>
              <a:t>Pide que envíen mensaje a 20, o mas, amigos: </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923192" y="2318133"/>
            <a:ext cx="10638693" cy="3827690"/>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2800" dirty="0">
                <a:solidFill>
                  <a:srgbClr val="002060"/>
                </a:solidFill>
                <a:latin typeface="+mn-lt"/>
              </a:rPr>
              <a:t>“Mi amigo Juan te va a llamar porque tienen un programa para </a:t>
            </a:r>
            <a:r>
              <a:rPr lang="es-MX" altLang="en-US" sz="2800" dirty="0">
                <a:solidFill>
                  <a:srgbClr val="002060"/>
                </a:solidFill>
              </a:rPr>
              <a:t>recibir saldo </a:t>
            </a:r>
            <a:r>
              <a:rPr lang="es-MX" altLang="en-US" sz="2800" dirty="0">
                <a:solidFill>
                  <a:srgbClr val="002060"/>
                </a:solidFill>
                <a:latin typeface="+mn-lt"/>
              </a:rPr>
              <a:t>de servicio celular todos los meses.  Yo lo estoy aprovechando. Escúchalo.”</a:t>
            </a:r>
          </a:p>
          <a:p>
            <a:pPr marL="0" indent="0" defTabSz="1223524">
              <a:spcBef>
                <a:spcPts val="1339"/>
              </a:spcBef>
              <a:buNone/>
              <a:defRPr/>
            </a:pPr>
            <a:endParaRPr lang="es-MX" altLang="en-US" sz="2800" dirty="0">
              <a:latin typeface="+mn-lt"/>
            </a:endParaRPr>
          </a:p>
          <a:p>
            <a:pPr marL="0" indent="0" defTabSz="1223524">
              <a:spcBef>
                <a:spcPts val="1339"/>
              </a:spcBef>
              <a:buNone/>
              <a:defRPr/>
            </a:pPr>
            <a:r>
              <a:rPr lang="es-MX" altLang="en-US" sz="2800" dirty="0">
                <a:latin typeface="+mn-lt"/>
              </a:rPr>
              <a:t>Cuando tu llames di: </a:t>
            </a:r>
            <a:r>
              <a:rPr lang="es-MX" altLang="en-US" sz="2800" dirty="0">
                <a:solidFill>
                  <a:srgbClr val="002060"/>
                </a:solidFill>
                <a:latin typeface="+mn-lt"/>
              </a:rPr>
              <a:t>“Hola soy Juan. Creo que te mencionó tu amigo que hay posibilidad de </a:t>
            </a:r>
            <a:r>
              <a:rPr lang="es-MX" altLang="en-US" sz="2800" dirty="0">
                <a:solidFill>
                  <a:srgbClr val="002060"/>
                </a:solidFill>
              </a:rPr>
              <a:t>ahorrar</a:t>
            </a:r>
            <a:r>
              <a:rPr lang="es-MX" altLang="en-US" sz="2800" dirty="0">
                <a:solidFill>
                  <a:srgbClr val="002060"/>
                </a:solidFill>
                <a:latin typeface="+mn-lt"/>
              </a:rPr>
              <a:t> y de </a:t>
            </a:r>
            <a:r>
              <a:rPr lang="es-MX" altLang="en-US" sz="2800" dirty="0">
                <a:solidFill>
                  <a:srgbClr val="002060"/>
                </a:solidFill>
              </a:rPr>
              <a:t>ganar dinero </a:t>
            </a:r>
            <a:r>
              <a:rPr lang="es-MX" altLang="en-US" sz="2800" dirty="0">
                <a:solidFill>
                  <a:srgbClr val="002060"/>
                </a:solidFill>
                <a:latin typeface="+mn-lt"/>
              </a:rPr>
              <a:t>de tu servicio celular, internet y otros servicios.”</a:t>
            </a:r>
          </a:p>
          <a:p>
            <a:pPr marL="0" indent="0" defTabSz="1223524">
              <a:spcBef>
                <a:spcPts val="1339"/>
              </a:spcBef>
              <a:buNone/>
              <a:defRPr/>
            </a:pPr>
            <a:r>
              <a:rPr lang="es-MX" altLang="en-US" sz="2800" dirty="0">
                <a:solidFill>
                  <a:srgbClr val="002060"/>
                </a:solidFill>
                <a:latin typeface="+mn-lt"/>
              </a:rPr>
              <a:t>¿Cómo la estas pasando?” </a:t>
            </a:r>
            <a:r>
              <a:rPr lang="es-MX" altLang="en-US" sz="2800" dirty="0">
                <a:latin typeface="+mn-lt"/>
              </a:rPr>
              <a:t> - Usa tu </a:t>
            </a:r>
            <a:r>
              <a:rPr lang="es-MX" altLang="en-US" sz="2800" dirty="0" err="1"/>
              <a:t>guión</a:t>
            </a:r>
            <a:r>
              <a:rPr lang="es-MX" altLang="en-US" sz="2800" dirty="0">
                <a:latin typeface="+mn-lt"/>
              </a:rPr>
              <a:t> para filtrar</a:t>
            </a:r>
          </a:p>
        </p:txBody>
      </p:sp>
      <p:sp>
        <p:nvSpPr>
          <p:cNvPr id="8" name="Rectángulo 7">
            <a:extLst>
              <a:ext uri="{FF2B5EF4-FFF2-40B4-BE49-F238E27FC236}">
                <a16:creationId xmlns:a16="http://schemas.microsoft.com/office/drawing/2014/main" id="{948C98E9-33DC-4A2A-8995-A55D7BFC7A1C}"/>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a:extLst>
              <a:ext uri="{FF2B5EF4-FFF2-40B4-BE49-F238E27FC236}">
                <a16:creationId xmlns:a16="http://schemas.microsoft.com/office/drawing/2014/main" id="{0B6EB0E8-5921-4F49-ACB9-E0C52A3943B5}"/>
              </a:ext>
            </a:extLst>
          </p:cNvPr>
          <p:cNvSpPr txBox="1"/>
          <p:nvPr/>
        </p:nvSpPr>
        <p:spPr>
          <a:xfrm>
            <a:off x="923192" y="477576"/>
            <a:ext cx="6097464" cy="646331"/>
          </a:xfrm>
          <a:prstGeom prst="rect">
            <a:avLst/>
          </a:prstGeom>
          <a:noFill/>
        </p:spPr>
        <p:txBody>
          <a:bodyPr wrap="square">
            <a:spAutoFit/>
          </a:bodyPr>
          <a:lstStyle/>
          <a:p>
            <a:pPr defTabSz="892517">
              <a:spcBef>
                <a:spcPct val="0"/>
              </a:spcBef>
              <a:buNone/>
              <a:defRPr/>
            </a:pPr>
            <a:r>
              <a:rPr lang="es-ES_tradnl" altLang="es-MX" sz="3600" dirty="0">
                <a:solidFill>
                  <a:srgbClr val="002060"/>
                </a:solidFill>
                <a:latin typeface="+mj-lt"/>
              </a:rPr>
              <a:t>REFERENCIAS </a:t>
            </a:r>
          </a:p>
        </p:txBody>
      </p:sp>
    </p:spTree>
    <p:extLst>
      <p:ext uri="{BB962C8B-B14F-4D97-AF65-F5344CB8AC3E}">
        <p14:creationId xmlns:p14="http://schemas.microsoft.com/office/powerpoint/2010/main" val="420758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953323" y="620708"/>
            <a:ext cx="106054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dirty="0">
                <a:solidFill>
                  <a:srgbClr val="002060"/>
                </a:solidFill>
                <a:latin typeface="+mj-lt"/>
              </a:rPr>
              <a:t>PREPARA A TUS CLIENTES PARA LA LLAMADA DE ENGAÑO DE SU PROVEEDOR ANTERIOR</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1126942" y="2633683"/>
            <a:ext cx="10074458" cy="3160447"/>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lnSpcReduction="10000"/>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2800" dirty="0">
                <a:latin typeface="+mn-lt"/>
              </a:rPr>
              <a:t>Tu compañía anterior te va a llamar para ofrecerte descuentos por lo mismo que tenías antes. </a:t>
            </a:r>
          </a:p>
          <a:p>
            <a:pPr marL="0" indent="0" defTabSz="1223524">
              <a:spcBef>
                <a:spcPts val="1339"/>
              </a:spcBef>
              <a:buNone/>
              <a:defRPr/>
            </a:pPr>
            <a:endParaRPr lang="es-MX" altLang="en-US" sz="2800" dirty="0">
              <a:latin typeface="+mn-lt"/>
            </a:endParaRPr>
          </a:p>
          <a:p>
            <a:pPr marL="0" indent="0" defTabSz="1223524">
              <a:spcBef>
                <a:spcPts val="1339"/>
              </a:spcBef>
              <a:buNone/>
              <a:defRPr/>
            </a:pPr>
            <a:r>
              <a:rPr lang="es-MX" altLang="en-US" sz="2800" dirty="0">
                <a:solidFill>
                  <a:srgbClr val="002060"/>
                </a:solidFill>
              </a:rPr>
              <a:t>¿Por qué no te ofrecieron esos descuentos cuando eras cliente?</a:t>
            </a:r>
          </a:p>
          <a:p>
            <a:pPr marL="0" indent="0" defTabSz="1223524">
              <a:spcBef>
                <a:spcPts val="1339"/>
              </a:spcBef>
              <a:buNone/>
              <a:defRPr/>
            </a:pPr>
            <a:endParaRPr lang="es-MX" altLang="en-US" sz="2800" dirty="0">
              <a:latin typeface="+mn-lt"/>
            </a:endParaRPr>
          </a:p>
          <a:p>
            <a:pPr marL="0" indent="0" algn="ctr" defTabSz="1223524">
              <a:spcBef>
                <a:spcPts val="1339"/>
              </a:spcBef>
              <a:buNone/>
              <a:defRPr/>
            </a:pPr>
            <a:r>
              <a:rPr lang="es-MX" altLang="en-US" sz="2800" dirty="0">
                <a:solidFill>
                  <a:srgbClr val="0070C0"/>
                </a:solidFill>
              </a:rPr>
              <a:t>DI NO al engaño.  </a:t>
            </a:r>
          </a:p>
        </p:txBody>
      </p:sp>
      <p:sp>
        <p:nvSpPr>
          <p:cNvPr id="8" name="Rectángulo 7">
            <a:extLst>
              <a:ext uri="{FF2B5EF4-FFF2-40B4-BE49-F238E27FC236}">
                <a16:creationId xmlns:a16="http://schemas.microsoft.com/office/drawing/2014/main" id="{049B1AF4-CE82-465C-9116-9320D212082A}"/>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76076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495316" y="1710939"/>
            <a:ext cx="11352854" cy="456222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3736" b="1" kern="0" dirty="0">
                <a:solidFill>
                  <a:srgbClr val="00B0F0"/>
                </a:solidFill>
                <a:latin typeface="Calibri Light" panose="020F0302020204030204"/>
              </a:rPr>
              <a:t> </a:t>
            </a:r>
            <a:endParaRPr lang="es-MX" altLang="en-US" sz="3643" b="1" i="1" kern="0" dirty="0">
              <a:solidFill>
                <a:srgbClr val="00B0F0"/>
              </a:solidFill>
              <a:latin typeface="Calibri Light" panose="020F0302020204030204"/>
            </a:endParaRP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495316" y="1710939"/>
            <a:ext cx="54721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z="3600" dirty="0">
                <a:solidFill>
                  <a:srgbClr val="002060"/>
                </a:solidFill>
                <a:latin typeface="+mj-lt"/>
              </a:rPr>
              <a:t>FRASE QUE TE ASEGURA A TU CLIENTE</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545106" y="3429000"/>
            <a:ext cx="4746320" cy="2005828"/>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3200" dirty="0">
                <a:latin typeface="+mn-lt"/>
              </a:rPr>
              <a:t>“Me voy a acordar toda la vida de quienes me apoyaron como mis primeros clientes.” </a:t>
            </a:r>
          </a:p>
        </p:txBody>
      </p:sp>
      <p:sp>
        <p:nvSpPr>
          <p:cNvPr id="4" name="Paralelogramo 3">
            <a:extLst>
              <a:ext uri="{FF2B5EF4-FFF2-40B4-BE49-F238E27FC236}">
                <a16:creationId xmlns:a16="http://schemas.microsoft.com/office/drawing/2014/main" id="{E329D3B5-EC3D-4921-B398-F71849114460}"/>
              </a:ext>
            </a:extLst>
          </p:cNvPr>
          <p:cNvSpPr/>
          <p:nvPr/>
        </p:nvSpPr>
        <p:spPr>
          <a:xfrm>
            <a:off x="5635256" y="0"/>
            <a:ext cx="6556744" cy="6858000"/>
          </a:xfrm>
          <a:prstGeom prst="parallelogram">
            <a:avLst/>
          </a:prstGeom>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20000"/>
                      </a14:imgEffect>
                    </a14:imgLayer>
                  </a14:imgProps>
                </a:ext>
              </a:extLst>
            </a:blip>
            <a:srcRect/>
            <a:tile tx="0" ty="0" sx="65000" sy="6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950266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object 19">
            <a:extLst>
              <a:ext uri="{FF2B5EF4-FFF2-40B4-BE49-F238E27FC236}">
                <a16:creationId xmlns:a16="http://schemas.microsoft.com/office/drawing/2014/main" id="{FB4A6FFA-690F-4153-8AA8-5BD193CA1F40}"/>
              </a:ext>
            </a:extLst>
          </p:cNvPr>
          <p:cNvSpPr txBox="1"/>
          <p:nvPr/>
        </p:nvSpPr>
        <p:spPr>
          <a:xfrm>
            <a:off x="3739907" y="2389756"/>
            <a:ext cx="5862731" cy="1477328"/>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4800" spc="300" dirty="0">
                <a:solidFill>
                  <a:prstClr val="black"/>
                </a:solidFill>
                <a:latin typeface="Avenir Next LT Pro Demi"/>
              </a:rPr>
              <a:t>COMIENZA</a:t>
            </a:r>
          </a:p>
          <a:p>
            <a:pPr marL="0" marR="0" lvl="0" indent="0" algn="l" defTabSz="608429" rtl="0" eaLnBrk="1" fontAlgn="auto" latinLnBrk="0" hangingPunct="1">
              <a:lnSpc>
                <a:spcPct val="100000"/>
              </a:lnSpc>
              <a:spcBef>
                <a:spcPts val="0"/>
              </a:spcBef>
              <a:spcAft>
                <a:spcPts val="0"/>
              </a:spcAft>
              <a:buClrTx/>
              <a:buSzTx/>
              <a:buFontTx/>
              <a:buNone/>
              <a:tabLst/>
              <a:defRPr/>
            </a:pPr>
            <a:r>
              <a:rPr lang="es-MX" sz="4800" spc="300" dirty="0">
                <a:solidFill>
                  <a:prstClr val="black"/>
                </a:solidFill>
                <a:latin typeface="Avenir Next LT Pro Demi"/>
              </a:rPr>
              <a:t>A FILTRAR</a:t>
            </a:r>
            <a:endParaRPr kumimoji="0" lang="es-MX" sz="4800" b="0" i="0" u="none" strike="noStrike" kern="1200" cap="none" spc="300" normalizeH="0" baseline="0" noProof="0" dirty="0">
              <a:ln>
                <a:noFill/>
              </a:ln>
              <a:solidFill>
                <a:prstClr val="black"/>
              </a:solidFill>
              <a:effectLst/>
              <a:uLnTx/>
              <a:uFillTx/>
              <a:latin typeface="Avenir Next LT Pro Demi"/>
              <a:ea typeface="+mn-ea"/>
              <a:cs typeface="+mn-cs"/>
            </a:endParaRP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76000"/>
            </a:blip>
            <a:srcRect/>
            <a:tile tx="0" ty="0" sx="30000" sy="30000" flip="x" algn="tr"/>
          </a:blip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CuadroTexto 12">
            <a:extLst>
              <a:ext uri="{FF2B5EF4-FFF2-40B4-BE49-F238E27FC236}">
                <a16:creationId xmlns:a16="http://schemas.microsoft.com/office/drawing/2014/main" id="{B8B7868E-7E86-4367-8F6A-61FDD45F21BE}"/>
              </a:ext>
            </a:extLst>
          </p:cNvPr>
          <p:cNvSpPr txBox="1"/>
          <p:nvPr/>
        </p:nvSpPr>
        <p:spPr>
          <a:xfrm>
            <a:off x="2983137" y="4268481"/>
            <a:ext cx="51009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La gente sigue fortaleza,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no debilidad</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57321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4A114B-B349-4849-93D1-C98EBD86386F}"/>
              </a:ext>
            </a:extLst>
          </p:cNvPr>
          <p:cNvSpPr txBox="1"/>
          <p:nvPr/>
        </p:nvSpPr>
        <p:spPr>
          <a:xfrm>
            <a:off x="553173" y="403671"/>
            <a:ext cx="1096257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COMIENZA A CRECER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srgbClr val="000000">
                    <a:lumMod val="95000"/>
                    <a:lumOff val="5000"/>
                  </a:srgbClr>
                </a:solidFill>
                <a:effectLst/>
                <a:uLnTx/>
                <a:uFillTx/>
                <a:latin typeface="Avenir Next LT Pro Light" panose="020B0304020202020204" pitchFamily="34" charset="0"/>
                <a:ea typeface="+mn-ea"/>
                <a:cs typeface="+mn-cs"/>
              </a:rPr>
              <a:t>HABLA CON MUCHOS</a:t>
            </a:r>
          </a:p>
        </p:txBody>
      </p:sp>
      <p:sp>
        <p:nvSpPr>
          <p:cNvPr id="4" name="CuadroTexto 3">
            <a:extLst>
              <a:ext uri="{FF2B5EF4-FFF2-40B4-BE49-F238E27FC236}">
                <a16:creationId xmlns:a16="http://schemas.microsoft.com/office/drawing/2014/main" id="{2CE161E4-5E86-46D1-AFCC-8298B2081273}"/>
              </a:ext>
            </a:extLst>
          </p:cNvPr>
          <p:cNvSpPr txBox="1"/>
          <p:nvPr/>
        </p:nvSpPr>
        <p:spPr>
          <a:xfrm>
            <a:off x="553173" y="2046508"/>
            <a:ext cx="557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rPr>
              <a:t>IDENTIFICA MANZANAS</a:t>
            </a:r>
          </a:p>
        </p:txBody>
      </p:sp>
      <p:pic>
        <p:nvPicPr>
          <p:cNvPr id="8" name="Imagen 7" descr="Manzana de color verde&#10;&#10;Descripción generada automáticamente">
            <a:extLst>
              <a:ext uri="{FF2B5EF4-FFF2-40B4-BE49-F238E27FC236}">
                <a16:creationId xmlns:a16="http://schemas.microsoft.com/office/drawing/2014/main" id="{F8308716-FB44-4DB8-AD39-2482E1ADFA4B}"/>
              </a:ext>
            </a:extLst>
          </p:cNvPr>
          <p:cNvPicPr>
            <a:picLocks noChangeAspect="1"/>
          </p:cNvPicPr>
          <p:nvPr/>
        </p:nvPicPr>
        <p:blipFill rotWithShape="1">
          <a:blip r:embed="rId2"/>
          <a:srcRect l="12575" r="12575"/>
          <a:stretch/>
        </p:blipFill>
        <p:spPr>
          <a:xfrm>
            <a:off x="8896458" y="0"/>
            <a:ext cx="3295542" cy="6858000"/>
          </a:xfrm>
          <a:prstGeom prst="rect">
            <a:avLst/>
          </a:prstGeom>
        </p:spPr>
      </p:pic>
      <p:sp>
        <p:nvSpPr>
          <p:cNvPr id="10" name="CuadroTexto 9">
            <a:extLst>
              <a:ext uri="{FF2B5EF4-FFF2-40B4-BE49-F238E27FC236}">
                <a16:creationId xmlns:a16="http://schemas.microsoft.com/office/drawing/2014/main" id="{DB284B15-4A9D-403F-ABE6-361897B0B760}"/>
              </a:ext>
            </a:extLst>
          </p:cNvPr>
          <p:cNvSpPr txBox="1"/>
          <p:nvPr/>
        </p:nvSpPr>
        <p:spPr>
          <a:xfrm>
            <a:off x="2548643" y="5946716"/>
            <a:ext cx="43523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0070C0"/>
                </a:solidFill>
                <a:effectLst/>
                <a:uLnTx/>
                <a:uFillTx/>
                <a:latin typeface="Avenir Next LT Pro Light" panose="020B0304020202020204" pitchFamily="34" charset="0"/>
                <a:ea typeface="+mn-ea"/>
                <a:cs typeface="+mn-cs"/>
              </a:rPr>
              <a:t>¡Separa, </a:t>
            </a:r>
            <a:r>
              <a:rPr kumimoji="0" lang="es-MX" sz="3600" b="0" i="0" u="none" strike="noStrike" kern="1200" cap="none" spc="0" normalizeH="0" baseline="0" noProof="0" dirty="0">
                <a:ln>
                  <a:noFill/>
                </a:ln>
                <a:solidFill>
                  <a:srgbClr val="0070C0"/>
                </a:solidFill>
                <a:effectLst/>
                <a:uLnTx/>
                <a:uFillTx/>
                <a:latin typeface="Avenir Next LT Pro Demi" panose="020B0704020202020204" pitchFamily="34" charset="0"/>
                <a:ea typeface="+mn-ea"/>
                <a:cs typeface="+mn-cs"/>
              </a:rPr>
              <a:t>no vendas</a:t>
            </a:r>
            <a:r>
              <a:rPr kumimoji="0" lang="es-MX" sz="3600" b="0" i="0" u="none" strike="noStrike" kern="1200" cap="none" spc="0" normalizeH="0" baseline="0" noProof="0" dirty="0">
                <a:ln>
                  <a:noFill/>
                </a:ln>
                <a:solidFill>
                  <a:srgbClr val="0070C0"/>
                </a:solidFill>
                <a:effectLst/>
                <a:uLnTx/>
                <a:uFillTx/>
                <a:latin typeface="Avenir Next LT Pro Light" panose="020B0304020202020204" pitchFamily="34" charset="0"/>
                <a:ea typeface="+mn-ea"/>
                <a:cs typeface="+mn-cs"/>
              </a:rPr>
              <a:t>!</a:t>
            </a:r>
          </a:p>
        </p:txBody>
      </p:sp>
      <p:sp>
        <p:nvSpPr>
          <p:cNvPr id="11" name="CuadroTexto 10">
            <a:extLst>
              <a:ext uri="{FF2B5EF4-FFF2-40B4-BE49-F238E27FC236}">
                <a16:creationId xmlns:a16="http://schemas.microsoft.com/office/drawing/2014/main" id="{FD1794BE-D199-4D0A-BC5F-6893DD786232}"/>
              </a:ext>
            </a:extLst>
          </p:cNvPr>
          <p:cNvSpPr txBox="1"/>
          <p:nvPr/>
        </p:nvSpPr>
        <p:spPr>
          <a:xfrm>
            <a:off x="553173" y="2827061"/>
            <a:ext cx="557934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srgbClr val="FF0000"/>
                </a:solidFill>
                <a:effectLst/>
                <a:uLnTx/>
                <a:uFillTx/>
                <a:latin typeface="Avenir Next LT Pro Demi" panose="020B0704020202020204" pitchFamily="34" charset="0"/>
                <a:ea typeface="+mn-ea"/>
                <a:cs typeface="+mn-cs"/>
              </a:rPr>
              <a:t>Manzanas Rojas </a:t>
            </a:r>
            <a:br>
              <a:rPr kumimoji="0" lang="es-MX" sz="3000" b="0"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br>
            <a:r>
              <a:rPr kumimoji="0" lang="es-MX" sz="3000" b="0"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t>Están muy interesados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srgbClr val="00B050"/>
                </a:solidFill>
                <a:effectLst/>
                <a:uLnTx/>
                <a:uFillTx/>
                <a:latin typeface="Avenir Next LT Pro Demi" panose="020B0704020202020204" pitchFamily="34" charset="0"/>
                <a:ea typeface="+mn-ea"/>
                <a:cs typeface="+mn-cs"/>
              </a:rPr>
              <a:t>Manzanas Verdes </a:t>
            </a:r>
            <a:br>
              <a:rPr kumimoji="0" lang="es-MX" sz="3000" b="0"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br>
            <a:r>
              <a:rPr kumimoji="0" lang="es-MX" sz="3000" b="0"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t>Tienen que pensarlo.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srgbClr val="996600"/>
                </a:solidFill>
                <a:effectLst/>
                <a:uLnTx/>
                <a:uFillTx/>
                <a:latin typeface="Avenir Next LT Pro Demi" panose="020B0704020202020204" pitchFamily="34" charset="0"/>
                <a:ea typeface="+mn-ea"/>
                <a:cs typeface="+mn-cs"/>
              </a:rPr>
              <a:t>Manzanas Cafés</a:t>
            </a:r>
            <a:br>
              <a:rPr kumimoji="0" lang="es-MX" sz="3000" b="0"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br>
            <a:r>
              <a:rPr kumimoji="0" lang="es-MX" sz="3000" b="0"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t>No están interesados</a:t>
            </a:r>
          </a:p>
        </p:txBody>
      </p:sp>
    </p:spTree>
    <p:extLst>
      <p:ext uri="{BB962C8B-B14F-4D97-AF65-F5344CB8AC3E}">
        <p14:creationId xmlns:p14="http://schemas.microsoft.com/office/powerpoint/2010/main" val="382102475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3C056FD-5CEB-418D-86FF-332C6DB25D75}"/>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743A45BB-CAC3-4316-BF1C-07A20BE4BF2E}"/>
              </a:ext>
            </a:extLst>
          </p:cNvPr>
          <p:cNvSpPr txBox="1"/>
          <p:nvPr/>
        </p:nvSpPr>
        <p:spPr>
          <a:xfrm>
            <a:off x="945059" y="403671"/>
            <a:ext cx="109625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DÍ Y PREGUNTA A TODOS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000000">
                    <a:lumMod val="95000"/>
                    <a:lumOff val="5000"/>
                  </a:srgbClr>
                </a:solidFill>
                <a:effectLst/>
                <a:uLnTx/>
                <a:uFillTx/>
                <a:latin typeface="Avenir Next LT Pro Light" panose="020B0304020202020204" pitchFamily="34" charset="0"/>
                <a:ea typeface="+mn-ea"/>
                <a:cs typeface="+mn-cs"/>
              </a:rPr>
              <a:t>CON ENTUSIASMO POSTURA Y CONFIANZA</a:t>
            </a:r>
          </a:p>
        </p:txBody>
      </p:sp>
      <p:sp>
        <p:nvSpPr>
          <p:cNvPr id="4" name="CuadroTexto 3">
            <a:extLst>
              <a:ext uri="{FF2B5EF4-FFF2-40B4-BE49-F238E27FC236}">
                <a16:creationId xmlns:a16="http://schemas.microsoft.com/office/drawing/2014/main" id="{46651547-EC64-4E5A-B7FF-7395F6823675}"/>
              </a:ext>
            </a:extLst>
          </p:cNvPr>
          <p:cNvSpPr txBox="1"/>
          <p:nvPr/>
        </p:nvSpPr>
        <p:spPr>
          <a:xfrm>
            <a:off x="945059" y="1837508"/>
            <a:ext cx="1041545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Hola, ¿Cómo estás? </a:t>
            </a: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(ESCUCHA)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Tengo 3 preguntas para 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¿Usas celular y WI-FI?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45FC4">
                    <a:lumMod val="75000"/>
                  </a:srgbClr>
                </a:solidFill>
                <a:effectLst/>
                <a:uLnTx/>
                <a:uFillTx/>
                <a:latin typeface="Avenir Next LT Pro" panose="020B0504020202020204" pitchFamily="34" charset="0"/>
                <a:ea typeface="+mn-ea"/>
                <a:cs typeface="+mn-cs"/>
              </a:rPr>
              <a:t>¿Tus familiares y amigos usan celular y WI-FI?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¿Te gustaría, o conoces a alguien que le pudiera interesar, aprender a </a:t>
            </a:r>
            <a:r>
              <a:rPr kumimoji="0" lang="es-MX" sz="24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ganar dinero </a:t>
            </a: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cada vez que alguien pague su servicio celular, internet y otros servicios?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FF0000"/>
                </a:solidFill>
                <a:effectLst/>
                <a:uLnTx/>
                <a:uFillTx/>
                <a:latin typeface="Avenir Next LT Pro" panose="020B0504020202020204" pitchFamily="34" charset="0"/>
                <a:ea typeface="+mn-ea"/>
                <a:cs typeface="+mn-cs"/>
              </a:rPr>
              <a:t>	Manzana roja – “A mí”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B050"/>
                </a:solidFill>
                <a:effectLst/>
                <a:uLnTx/>
                <a:uFillTx/>
                <a:latin typeface="Avenir Next LT Pro" panose="020B0504020202020204" pitchFamily="34" charset="0"/>
                <a:ea typeface="+mn-ea"/>
                <a:cs typeface="+mn-cs"/>
              </a:rPr>
              <a:t>     	Manzana verde – “¿De qué se trata?”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996600"/>
                </a:solidFill>
                <a:effectLst/>
                <a:uLnTx/>
                <a:uFillTx/>
                <a:latin typeface="Avenir Next LT Pro" panose="020B0504020202020204" pitchFamily="34" charset="0"/>
                <a:ea typeface="+mn-ea"/>
                <a:cs typeface="+mn-cs"/>
              </a:rPr>
              <a:t>     	Manzana Café – “No me interesa”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     	Manzana Dañada – “No lo intentes TU”</a:t>
            </a:r>
          </a:p>
        </p:txBody>
      </p:sp>
    </p:spTree>
    <p:extLst>
      <p:ext uri="{BB962C8B-B14F-4D97-AF65-F5344CB8AC3E}">
        <p14:creationId xmlns:p14="http://schemas.microsoft.com/office/powerpoint/2010/main" val="172382541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5CFC06-1A20-456B-ACC6-CF24E9F4B35C}"/>
              </a:ext>
            </a:extLst>
          </p:cNvPr>
          <p:cNvSpPr txBox="1"/>
          <p:nvPr/>
        </p:nvSpPr>
        <p:spPr>
          <a:xfrm>
            <a:off x="931817" y="2074608"/>
            <a:ext cx="10737669"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La persona que está al frente de la expansión de la compañía MÁS GRANDE DEL MUNDO DE SERVICIOS ESENCIALES mostrará como ganar dinero de estos servicios a un grupo selecto de personas el día de XXXX en XXX a las XXXX.  Te aparto un lugar.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Si te hacen preguntas: “Ve este video de 2 minutos, esto te resolverá dudas y conéctate en el enlace a las XXX para saber más” </a:t>
            </a:r>
          </a:p>
        </p:txBody>
      </p:sp>
      <p:sp>
        <p:nvSpPr>
          <p:cNvPr id="3" name="CuadroTexto 2">
            <a:extLst>
              <a:ext uri="{FF2B5EF4-FFF2-40B4-BE49-F238E27FC236}">
                <a16:creationId xmlns:a16="http://schemas.microsoft.com/office/drawing/2014/main" id="{B3CA9D4B-9E01-4D17-8C07-D42E97C2305F}"/>
              </a:ext>
            </a:extLst>
          </p:cNvPr>
          <p:cNvSpPr txBox="1"/>
          <p:nvPr/>
        </p:nvSpPr>
        <p:spPr>
          <a:xfrm>
            <a:off x="945059" y="403671"/>
            <a:ext cx="109625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¿DE QUÉ SE TRATA?</a:t>
            </a:r>
            <a:endParaRPr kumimoji="0" lang="es-MX" sz="3600" b="0" i="0" u="none" strike="noStrike" kern="1200" cap="none" spc="0" normalizeH="0" baseline="0" noProof="0" dirty="0">
              <a:ln>
                <a:noFill/>
              </a:ln>
              <a:solidFill>
                <a:srgbClr val="000000">
                  <a:lumMod val="95000"/>
                  <a:lumOff val="5000"/>
                </a:srgbClr>
              </a:solidFill>
              <a:effectLst/>
              <a:uLnTx/>
              <a:uFillTx/>
              <a:latin typeface="Avenir Next LT Pro Light" panose="020B0304020202020204" pitchFamily="34" charset="0"/>
              <a:ea typeface="+mn-ea"/>
              <a:cs typeface="+mn-cs"/>
            </a:endParaRPr>
          </a:p>
        </p:txBody>
      </p:sp>
      <p:sp>
        <p:nvSpPr>
          <p:cNvPr id="4" name="Rectángulo 3">
            <a:extLst>
              <a:ext uri="{FF2B5EF4-FFF2-40B4-BE49-F238E27FC236}">
                <a16:creationId xmlns:a16="http://schemas.microsoft.com/office/drawing/2014/main" id="{98950BF9-2DFB-4A57-9ACB-A7A331D18855}"/>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9388A8EE-0B28-41C5-9D5A-4D392B494ABC}"/>
              </a:ext>
            </a:extLst>
          </p:cNvPr>
          <p:cNvSpPr txBox="1"/>
          <p:nvPr/>
        </p:nvSpPr>
        <p:spPr>
          <a:xfrm>
            <a:off x="3233931" y="5653760"/>
            <a:ext cx="57971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¡NO expliques el negocio!</a:t>
            </a:r>
          </a:p>
        </p:txBody>
      </p:sp>
    </p:spTree>
    <p:extLst>
      <p:ext uri="{BB962C8B-B14F-4D97-AF65-F5344CB8AC3E}">
        <p14:creationId xmlns:p14="http://schemas.microsoft.com/office/powerpoint/2010/main" val="291248298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object 19">
            <a:extLst>
              <a:ext uri="{FF2B5EF4-FFF2-40B4-BE49-F238E27FC236}">
                <a16:creationId xmlns:a16="http://schemas.microsoft.com/office/drawing/2014/main" id="{FB4A6FFA-690F-4153-8AA8-5BD193CA1F40}"/>
              </a:ext>
            </a:extLst>
          </p:cNvPr>
          <p:cNvSpPr txBox="1"/>
          <p:nvPr/>
        </p:nvSpPr>
        <p:spPr>
          <a:xfrm>
            <a:off x="3907983" y="3005192"/>
            <a:ext cx="5862731" cy="830997"/>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5400" dirty="0">
                <a:solidFill>
                  <a:prstClr val="black"/>
                </a:solidFill>
                <a:latin typeface="Avenir Next LT Pro Demi"/>
              </a:rPr>
              <a:t>SEGUIMIENTO</a:t>
            </a:r>
            <a:endParaRPr kumimoji="0" lang="es-MX" sz="5400" b="0" i="0" u="none" strike="noStrike" kern="1200" cap="none" normalizeH="0" baseline="0" noProof="0" dirty="0">
              <a:ln>
                <a:noFill/>
              </a:ln>
              <a:solidFill>
                <a:prstClr val="black"/>
              </a:solidFill>
              <a:effectLst/>
              <a:uLnTx/>
              <a:uFillTx/>
              <a:latin typeface="Avenir Next LT Pro Demi"/>
              <a:ea typeface="+mn-ea"/>
              <a:cs typeface="+mn-cs"/>
            </a:endParaRP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76000"/>
            </a:blip>
            <a:srcRect/>
            <a:tile tx="146050" ty="-844550" sx="50000" sy="50000" flip="x" algn="tr"/>
          </a:blipFill>
          <a:ln w="55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CuadroTexto 12">
            <a:extLst>
              <a:ext uri="{FF2B5EF4-FFF2-40B4-BE49-F238E27FC236}">
                <a16:creationId xmlns:a16="http://schemas.microsoft.com/office/drawing/2014/main" id="{B8B7868E-7E86-4367-8F6A-61FDD45F21BE}"/>
              </a:ext>
            </a:extLst>
          </p:cNvPr>
          <p:cNvSpPr txBox="1"/>
          <p:nvPr/>
        </p:nvSpPr>
        <p:spPr>
          <a:xfrm>
            <a:off x="2983137" y="4268481"/>
            <a:ext cx="51009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Centavos en la presentación, MILLONES en el seguimiento</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804790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67D438A-8D70-4260-8951-9947473126E1}"/>
              </a:ext>
            </a:extLst>
          </p:cNvPr>
          <p:cNvSpPr/>
          <p:nvPr/>
        </p:nvSpPr>
        <p:spPr>
          <a:xfrm>
            <a:off x="-1" y="0"/>
            <a:ext cx="30757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8FD96D4B-0F65-4BDA-BAD8-511767A9B7C0}"/>
              </a:ext>
            </a:extLst>
          </p:cNvPr>
          <p:cNvSpPr txBox="1">
            <a:spLocks noChangeArrowheads="1"/>
          </p:cNvSpPr>
          <p:nvPr/>
        </p:nvSpPr>
        <p:spPr bwMode="auto">
          <a:xfrm>
            <a:off x="292376" y="1558271"/>
            <a:ext cx="24909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s-ES_tradnl" altLang="es-MX" sz="4000" dirty="0">
                <a:solidFill>
                  <a:schemeClr val="bg1"/>
                </a:solidFill>
                <a:latin typeface="+mn-lt"/>
              </a:rPr>
              <a:t>ES UNICA </a:t>
            </a:r>
          </a:p>
        </p:txBody>
      </p:sp>
      <p:pic>
        <p:nvPicPr>
          <p:cNvPr id="6" name="Imagen 5" descr="Un dibujo de un perro&#10;&#10;Descripción generada automáticamente con confianza media">
            <a:extLst>
              <a:ext uri="{FF2B5EF4-FFF2-40B4-BE49-F238E27FC236}">
                <a16:creationId xmlns:a16="http://schemas.microsoft.com/office/drawing/2014/main" id="{A27E45B5-CF5A-4F94-9811-5A2C70E11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9" y="544626"/>
            <a:ext cx="1807468" cy="822962"/>
          </a:xfrm>
          <a:prstGeom prst="rect">
            <a:avLst/>
          </a:prstGeom>
        </p:spPr>
      </p:pic>
      <p:sp>
        <p:nvSpPr>
          <p:cNvPr id="5" name="Pentágono 4">
            <a:extLst>
              <a:ext uri="{FF2B5EF4-FFF2-40B4-BE49-F238E27FC236}">
                <a16:creationId xmlns:a16="http://schemas.microsoft.com/office/drawing/2014/main" id="{FAA4CE9B-D2B5-45E1-9F51-5ECAC3227FC4}"/>
              </a:ext>
            </a:extLst>
          </p:cNvPr>
          <p:cNvSpPr/>
          <p:nvPr/>
        </p:nvSpPr>
        <p:spPr>
          <a:xfrm>
            <a:off x="4330707" y="1070263"/>
            <a:ext cx="1132609" cy="1078675"/>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latin typeface="+mj-lt"/>
              </a:rPr>
              <a:t>1</a:t>
            </a:r>
          </a:p>
        </p:txBody>
      </p:sp>
      <p:sp>
        <p:nvSpPr>
          <p:cNvPr id="7" name="CuadroTexto 6">
            <a:extLst>
              <a:ext uri="{FF2B5EF4-FFF2-40B4-BE49-F238E27FC236}">
                <a16:creationId xmlns:a16="http://schemas.microsoft.com/office/drawing/2014/main" id="{C4957C0D-7F43-463D-9C84-E93622DA48A8}"/>
              </a:ext>
            </a:extLst>
          </p:cNvPr>
          <p:cNvSpPr txBox="1"/>
          <p:nvPr/>
        </p:nvSpPr>
        <p:spPr>
          <a:xfrm>
            <a:off x="3954285" y="2289092"/>
            <a:ext cx="1885452" cy="954107"/>
          </a:xfrm>
          <a:prstGeom prst="rect">
            <a:avLst/>
          </a:prstGeom>
          <a:noFill/>
        </p:spPr>
        <p:txBody>
          <a:bodyPr wrap="none" rtlCol="0">
            <a:spAutoFit/>
          </a:bodyPr>
          <a:lstStyle/>
          <a:p>
            <a:pPr algn="ctr"/>
            <a:r>
              <a:rPr lang="es-MX" sz="2800" dirty="0"/>
              <a:t>Servicios</a:t>
            </a:r>
          </a:p>
          <a:p>
            <a:pPr algn="ctr"/>
            <a:r>
              <a:rPr lang="es-MX" sz="2800" dirty="0"/>
              <a:t>Esenciales</a:t>
            </a:r>
          </a:p>
        </p:txBody>
      </p:sp>
      <p:sp>
        <p:nvSpPr>
          <p:cNvPr id="9" name="CuadroTexto 8">
            <a:extLst>
              <a:ext uri="{FF2B5EF4-FFF2-40B4-BE49-F238E27FC236}">
                <a16:creationId xmlns:a16="http://schemas.microsoft.com/office/drawing/2014/main" id="{C599E1B2-B22D-4EE3-B61D-8B8B9F948B6A}"/>
              </a:ext>
            </a:extLst>
          </p:cNvPr>
          <p:cNvSpPr txBox="1"/>
          <p:nvPr/>
        </p:nvSpPr>
        <p:spPr>
          <a:xfrm>
            <a:off x="6300405" y="2309874"/>
            <a:ext cx="2815643" cy="954107"/>
          </a:xfrm>
          <a:prstGeom prst="rect">
            <a:avLst/>
          </a:prstGeom>
          <a:noFill/>
        </p:spPr>
        <p:txBody>
          <a:bodyPr wrap="none" rtlCol="0">
            <a:spAutoFit/>
          </a:bodyPr>
          <a:lstStyle/>
          <a:p>
            <a:pPr algn="ctr"/>
            <a:r>
              <a:rPr lang="es-MX" sz="2800" dirty="0"/>
              <a:t>Haces el trabajo</a:t>
            </a:r>
          </a:p>
          <a:p>
            <a:pPr algn="ctr"/>
            <a:r>
              <a:rPr lang="es-MX" sz="2800" dirty="0"/>
              <a:t>UNA VEZ</a:t>
            </a:r>
          </a:p>
        </p:txBody>
      </p:sp>
      <p:sp>
        <p:nvSpPr>
          <p:cNvPr id="10" name="CuadroTexto 9">
            <a:extLst>
              <a:ext uri="{FF2B5EF4-FFF2-40B4-BE49-F238E27FC236}">
                <a16:creationId xmlns:a16="http://schemas.microsoft.com/office/drawing/2014/main" id="{82E40B95-B209-4449-8BAB-B0E4EB580176}"/>
              </a:ext>
            </a:extLst>
          </p:cNvPr>
          <p:cNvSpPr txBox="1"/>
          <p:nvPr/>
        </p:nvSpPr>
        <p:spPr>
          <a:xfrm>
            <a:off x="9576717" y="2358285"/>
            <a:ext cx="1775230" cy="954107"/>
          </a:xfrm>
          <a:prstGeom prst="rect">
            <a:avLst/>
          </a:prstGeom>
          <a:noFill/>
        </p:spPr>
        <p:txBody>
          <a:bodyPr wrap="none" rtlCol="0">
            <a:spAutoFit/>
          </a:bodyPr>
          <a:lstStyle/>
          <a:p>
            <a:pPr algn="ctr"/>
            <a:r>
              <a:rPr lang="es-MX" sz="2800" dirty="0"/>
              <a:t>No hay</a:t>
            </a:r>
          </a:p>
          <a:p>
            <a:pPr algn="ctr"/>
            <a:r>
              <a:rPr lang="es-MX" sz="2800" dirty="0"/>
              <a:t>recompra</a:t>
            </a:r>
          </a:p>
        </p:txBody>
      </p:sp>
      <p:sp>
        <p:nvSpPr>
          <p:cNvPr id="11" name="CuadroTexto 10">
            <a:extLst>
              <a:ext uri="{FF2B5EF4-FFF2-40B4-BE49-F238E27FC236}">
                <a16:creationId xmlns:a16="http://schemas.microsoft.com/office/drawing/2014/main" id="{1BF33791-3391-42BE-B648-4959B4EB9D8F}"/>
              </a:ext>
            </a:extLst>
          </p:cNvPr>
          <p:cNvSpPr txBox="1"/>
          <p:nvPr/>
        </p:nvSpPr>
        <p:spPr>
          <a:xfrm>
            <a:off x="4765699" y="4953830"/>
            <a:ext cx="2436885" cy="954107"/>
          </a:xfrm>
          <a:prstGeom prst="rect">
            <a:avLst/>
          </a:prstGeom>
          <a:noFill/>
        </p:spPr>
        <p:txBody>
          <a:bodyPr wrap="none" rtlCol="0">
            <a:spAutoFit/>
          </a:bodyPr>
          <a:lstStyle/>
          <a:p>
            <a:pPr algn="ctr"/>
            <a:r>
              <a:rPr lang="es-MX" sz="2800" dirty="0"/>
              <a:t>No dependes</a:t>
            </a:r>
          </a:p>
          <a:p>
            <a:pPr algn="ctr"/>
            <a:r>
              <a:rPr lang="es-MX" sz="2800" dirty="0"/>
              <a:t>de reventa</a:t>
            </a:r>
          </a:p>
        </p:txBody>
      </p:sp>
      <p:sp>
        <p:nvSpPr>
          <p:cNvPr id="12" name="CuadroTexto 11">
            <a:extLst>
              <a:ext uri="{FF2B5EF4-FFF2-40B4-BE49-F238E27FC236}">
                <a16:creationId xmlns:a16="http://schemas.microsoft.com/office/drawing/2014/main" id="{8BF25180-7723-4A4A-987B-2DDA9B11BC67}"/>
              </a:ext>
            </a:extLst>
          </p:cNvPr>
          <p:cNvSpPr txBox="1"/>
          <p:nvPr/>
        </p:nvSpPr>
        <p:spPr>
          <a:xfrm>
            <a:off x="7724473" y="4953829"/>
            <a:ext cx="3090910" cy="954107"/>
          </a:xfrm>
          <a:prstGeom prst="rect">
            <a:avLst/>
          </a:prstGeom>
          <a:noFill/>
        </p:spPr>
        <p:txBody>
          <a:bodyPr wrap="none" rtlCol="0">
            <a:spAutoFit/>
          </a:bodyPr>
          <a:lstStyle/>
          <a:p>
            <a:pPr algn="ctr"/>
            <a:r>
              <a:rPr lang="es-MX" sz="2800" dirty="0"/>
              <a:t>No hay</a:t>
            </a:r>
          </a:p>
          <a:p>
            <a:pPr algn="ctr"/>
            <a:r>
              <a:rPr lang="es-MX" sz="2800" dirty="0"/>
              <a:t>cuotas mensuales</a:t>
            </a:r>
          </a:p>
        </p:txBody>
      </p:sp>
      <p:sp>
        <p:nvSpPr>
          <p:cNvPr id="13" name="Pentágono 12">
            <a:extLst>
              <a:ext uri="{FF2B5EF4-FFF2-40B4-BE49-F238E27FC236}">
                <a16:creationId xmlns:a16="http://schemas.microsoft.com/office/drawing/2014/main" id="{293A5D21-6A3C-4B68-9556-B4C829D6A0A2}"/>
              </a:ext>
            </a:extLst>
          </p:cNvPr>
          <p:cNvSpPr/>
          <p:nvPr/>
        </p:nvSpPr>
        <p:spPr>
          <a:xfrm>
            <a:off x="7114367" y="1070263"/>
            <a:ext cx="1132609" cy="1078675"/>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latin typeface="+mj-lt"/>
              </a:rPr>
              <a:t>2</a:t>
            </a:r>
          </a:p>
        </p:txBody>
      </p:sp>
      <p:sp>
        <p:nvSpPr>
          <p:cNvPr id="14" name="Pentágono 13">
            <a:extLst>
              <a:ext uri="{FF2B5EF4-FFF2-40B4-BE49-F238E27FC236}">
                <a16:creationId xmlns:a16="http://schemas.microsoft.com/office/drawing/2014/main" id="{B1B1B273-A823-49E8-9714-5C1C96686EF8}"/>
              </a:ext>
            </a:extLst>
          </p:cNvPr>
          <p:cNvSpPr/>
          <p:nvPr/>
        </p:nvSpPr>
        <p:spPr>
          <a:xfrm>
            <a:off x="9898028" y="1070263"/>
            <a:ext cx="1132609" cy="1078675"/>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latin typeface="+mj-lt"/>
              </a:rPr>
              <a:t>3</a:t>
            </a:r>
          </a:p>
        </p:txBody>
      </p:sp>
      <p:sp>
        <p:nvSpPr>
          <p:cNvPr id="15" name="Pentágono 14">
            <a:extLst>
              <a:ext uri="{FF2B5EF4-FFF2-40B4-BE49-F238E27FC236}">
                <a16:creationId xmlns:a16="http://schemas.microsoft.com/office/drawing/2014/main" id="{9EC2614E-B3E8-4C5D-A697-2F972A71D4D5}"/>
              </a:ext>
            </a:extLst>
          </p:cNvPr>
          <p:cNvSpPr/>
          <p:nvPr/>
        </p:nvSpPr>
        <p:spPr>
          <a:xfrm>
            <a:off x="5452373" y="3740727"/>
            <a:ext cx="1132609" cy="1078675"/>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latin typeface="+mj-lt"/>
              </a:rPr>
              <a:t>4</a:t>
            </a:r>
          </a:p>
        </p:txBody>
      </p:sp>
      <p:sp>
        <p:nvSpPr>
          <p:cNvPr id="16" name="Pentágono 15">
            <a:extLst>
              <a:ext uri="{FF2B5EF4-FFF2-40B4-BE49-F238E27FC236}">
                <a16:creationId xmlns:a16="http://schemas.microsoft.com/office/drawing/2014/main" id="{90734DD2-560C-4438-A8F8-7AE174D6751A}"/>
              </a:ext>
            </a:extLst>
          </p:cNvPr>
          <p:cNvSpPr/>
          <p:nvPr/>
        </p:nvSpPr>
        <p:spPr>
          <a:xfrm>
            <a:off x="8703624" y="3740727"/>
            <a:ext cx="1132609" cy="1078675"/>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latin typeface="+mj-lt"/>
              </a:rPr>
              <a:t>5</a:t>
            </a:r>
          </a:p>
        </p:txBody>
      </p:sp>
    </p:spTree>
    <p:extLst>
      <p:ext uri="{BB962C8B-B14F-4D97-AF65-F5344CB8AC3E}">
        <p14:creationId xmlns:p14="http://schemas.microsoft.com/office/powerpoint/2010/main" val="2580678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uadroTexto 12">
            <a:extLst>
              <a:ext uri="{FF2B5EF4-FFF2-40B4-BE49-F238E27FC236}">
                <a16:creationId xmlns:a16="http://schemas.microsoft.com/office/drawing/2014/main" id="{43DE2D54-1F68-0D48-A7D5-63BAA49DC30A}"/>
              </a:ext>
            </a:extLst>
          </p:cNvPr>
          <p:cNvSpPr txBox="1"/>
          <p:nvPr/>
        </p:nvSpPr>
        <p:spPr>
          <a:xfrm>
            <a:off x="606024" y="2043253"/>
            <a:ext cx="14634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dirty="0">
                <a:solidFill>
                  <a:srgbClr val="0070C0"/>
                </a:solidFill>
                <a:latin typeface="+mj-lt"/>
              </a:rPr>
              <a:t>TIEMPO</a:t>
            </a:r>
          </a:p>
        </p:txBody>
      </p:sp>
      <p:sp>
        <p:nvSpPr>
          <p:cNvPr id="25" name="CuadroTexto 64">
            <a:extLst>
              <a:ext uri="{FF2B5EF4-FFF2-40B4-BE49-F238E27FC236}">
                <a16:creationId xmlns:a16="http://schemas.microsoft.com/office/drawing/2014/main" id="{7A3654FB-D200-274B-8034-7AAF093CA043}"/>
              </a:ext>
            </a:extLst>
          </p:cNvPr>
          <p:cNvSpPr txBox="1"/>
          <p:nvPr/>
        </p:nvSpPr>
        <p:spPr>
          <a:xfrm>
            <a:off x="1924095" y="2531522"/>
            <a:ext cx="770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Día 1</a:t>
            </a:r>
          </a:p>
        </p:txBody>
      </p:sp>
      <p:sp>
        <p:nvSpPr>
          <p:cNvPr id="31" name="CuadroTexto 21">
            <a:extLst>
              <a:ext uri="{FF2B5EF4-FFF2-40B4-BE49-F238E27FC236}">
                <a16:creationId xmlns:a16="http://schemas.microsoft.com/office/drawing/2014/main" id="{E6917E69-707B-324C-B3DC-868D7DE3E3A4}"/>
              </a:ext>
            </a:extLst>
          </p:cNvPr>
          <p:cNvSpPr txBox="1"/>
          <p:nvPr/>
        </p:nvSpPr>
        <p:spPr>
          <a:xfrm>
            <a:off x="10209852" y="3189257"/>
            <a:ext cx="2139985" cy="379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 Brand Leader</a:t>
            </a:r>
          </a:p>
        </p:txBody>
      </p:sp>
      <p:sp>
        <p:nvSpPr>
          <p:cNvPr id="39" name="CuadroTexto 83">
            <a:extLst>
              <a:ext uri="{FF2B5EF4-FFF2-40B4-BE49-F238E27FC236}">
                <a16:creationId xmlns:a16="http://schemas.microsoft.com/office/drawing/2014/main" id="{73375230-CAFE-364C-B978-BF9AFC462020}"/>
              </a:ext>
            </a:extLst>
          </p:cNvPr>
          <p:cNvSpPr txBox="1"/>
          <p:nvPr/>
        </p:nvSpPr>
        <p:spPr>
          <a:xfrm>
            <a:off x="2343726" y="5709578"/>
            <a:ext cx="69994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400" dirty="0"/>
              <a:t>Presentaciones, Entrenamientos y Seguimientos</a:t>
            </a:r>
          </a:p>
        </p:txBody>
      </p:sp>
      <p:sp>
        <p:nvSpPr>
          <p:cNvPr id="48" name="CuadroTexto 96">
            <a:extLst>
              <a:ext uri="{FF2B5EF4-FFF2-40B4-BE49-F238E27FC236}">
                <a16:creationId xmlns:a16="http://schemas.microsoft.com/office/drawing/2014/main" id="{D99E18D2-850C-2547-AB90-232DF047139F}"/>
              </a:ext>
            </a:extLst>
          </p:cNvPr>
          <p:cNvSpPr txBox="1"/>
          <p:nvPr/>
        </p:nvSpPr>
        <p:spPr>
          <a:xfrm>
            <a:off x="10209852" y="3610628"/>
            <a:ext cx="1316471" cy="379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 Cliente</a:t>
            </a:r>
          </a:p>
        </p:txBody>
      </p:sp>
      <p:sp>
        <p:nvSpPr>
          <p:cNvPr id="51" name="CuadroTexto 114">
            <a:extLst>
              <a:ext uri="{FF2B5EF4-FFF2-40B4-BE49-F238E27FC236}">
                <a16:creationId xmlns:a16="http://schemas.microsoft.com/office/drawing/2014/main" id="{D8B08046-3EC5-6440-B1EC-0AE44AFA5ED1}"/>
              </a:ext>
            </a:extLst>
          </p:cNvPr>
          <p:cNvSpPr txBox="1"/>
          <p:nvPr/>
        </p:nvSpPr>
        <p:spPr>
          <a:xfrm>
            <a:off x="10312963" y="4011818"/>
            <a:ext cx="1695296" cy="6660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 ¿A quién conoces?</a:t>
            </a:r>
          </a:p>
        </p:txBody>
      </p:sp>
      <p:pic>
        <p:nvPicPr>
          <p:cNvPr id="9" name="Picture 8">
            <a:extLst>
              <a:ext uri="{FF2B5EF4-FFF2-40B4-BE49-F238E27FC236}">
                <a16:creationId xmlns:a16="http://schemas.microsoft.com/office/drawing/2014/main" id="{D98ABAEA-0A43-2C44-AA24-B9C0A3E896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2457" y="2001763"/>
            <a:ext cx="7712079" cy="516932"/>
          </a:xfrm>
          <a:prstGeom prst="rect">
            <a:avLst/>
          </a:prstGeom>
        </p:spPr>
      </p:pic>
      <p:sp>
        <p:nvSpPr>
          <p:cNvPr id="54" name="CuadroTexto 64">
            <a:extLst>
              <a:ext uri="{FF2B5EF4-FFF2-40B4-BE49-F238E27FC236}">
                <a16:creationId xmlns:a16="http://schemas.microsoft.com/office/drawing/2014/main" id="{A5BCE2CF-3658-B646-8C57-11D7515BE479}"/>
              </a:ext>
            </a:extLst>
          </p:cNvPr>
          <p:cNvSpPr txBox="1"/>
          <p:nvPr/>
        </p:nvSpPr>
        <p:spPr>
          <a:xfrm>
            <a:off x="9090798" y="2531519"/>
            <a:ext cx="8867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Día 14</a:t>
            </a:r>
          </a:p>
        </p:txBody>
      </p:sp>
      <p:sp>
        <p:nvSpPr>
          <p:cNvPr id="55" name="CuadroTexto 64">
            <a:extLst>
              <a:ext uri="{FF2B5EF4-FFF2-40B4-BE49-F238E27FC236}">
                <a16:creationId xmlns:a16="http://schemas.microsoft.com/office/drawing/2014/main" id="{FC6DBE41-3176-0E45-B510-D25D6521EA58}"/>
              </a:ext>
            </a:extLst>
          </p:cNvPr>
          <p:cNvSpPr txBox="1"/>
          <p:nvPr/>
        </p:nvSpPr>
        <p:spPr>
          <a:xfrm>
            <a:off x="5279533" y="2531520"/>
            <a:ext cx="8258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Día 7</a:t>
            </a:r>
          </a:p>
        </p:txBody>
      </p:sp>
      <p:sp>
        <p:nvSpPr>
          <p:cNvPr id="60" name="Rectangle 59">
            <a:extLst>
              <a:ext uri="{FF2B5EF4-FFF2-40B4-BE49-F238E27FC236}">
                <a16:creationId xmlns:a16="http://schemas.microsoft.com/office/drawing/2014/main" id="{C157F063-FE2E-734B-8B2A-FC38235824D9}"/>
              </a:ext>
            </a:extLst>
          </p:cNvPr>
          <p:cNvSpPr/>
          <p:nvPr/>
        </p:nvSpPr>
        <p:spPr>
          <a:xfrm>
            <a:off x="10365056" y="2773640"/>
            <a:ext cx="154721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200" dirty="0">
                <a:solidFill>
                  <a:srgbClr val="0070C0"/>
                </a:solidFill>
                <a:latin typeface="+mj-lt"/>
              </a:rPr>
              <a:t>DECISIÓN</a:t>
            </a:r>
            <a:endParaRPr lang="en-US" sz="2200" dirty="0">
              <a:solidFill>
                <a:srgbClr val="0070C0"/>
              </a:solidFill>
              <a:latin typeface="+mj-lt"/>
            </a:endParaRPr>
          </a:p>
        </p:txBody>
      </p:sp>
      <p:cxnSp>
        <p:nvCxnSpPr>
          <p:cNvPr id="5" name="Conector recto 4">
            <a:extLst>
              <a:ext uri="{FF2B5EF4-FFF2-40B4-BE49-F238E27FC236}">
                <a16:creationId xmlns:a16="http://schemas.microsoft.com/office/drawing/2014/main" id="{5EBB3C2F-6BA9-4EB7-B91A-44074575F938}"/>
              </a:ext>
            </a:extLst>
          </p:cNvPr>
          <p:cNvCxnSpPr>
            <a:cxnSpLocks/>
          </p:cNvCxnSpPr>
          <p:nvPr/>
        </p:nvCxnSpPr>
        <p:spPr>
          <a:xfrm flipV="1">
            <a:off x="2026099" y="3149531"/>
            <a:ext cx="7712079" cy="2893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F4CEDBC4-6F72-496F-8D24-492359F32BAF}"/>
              </a:ext>
            </a:extLst>
          </p:cNvPr>
          <p:cNvCxnSpPr>
            <a:cxnSpLocks/>
            <a:endCxn id="107" idx="4"/>
          </p:cNvCxnSpPr>
          <p:nvPr/>
        </p:nvCxnSpPr>
        <p:spPr>
          <a:xfrm flipV="1">
            <a:off x="2069493" y="4635229"/>
            <a:ext cx="7663288" cy="3979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Elipse 2">
            <a:extLst>
              <a:ext uri="{FF2B5EF4-FFF2-40B4-BE49-F238E27FC236}">
                <a16:creationId xmlns:a16="http://schemas.microsoft.com/office/drawing/2014/main" id="{D52A6435-BF03-474D-9D2C-E2FFDB14298C}"/>
              </a:ext>
            </a:extLst>
          </p:cNvPr>
          <p:cNvSpPr/>
          <p:nvPr/>
        </p:nvSpPr>
        <p:spPr>
          <a:xfrm>
            <a:off x="1757444" y="3193222"/>
            <a:ext cx="635846" cy="148302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a:p>
        </p:txBody>
      </p:sp>
      <p:cxnSp>
        <p:nvCxnSpPr>
          <p:cNvPr id="80" name="Conector recto de flecha 78">
            <a:extLst>
              <a:ext uri="{FF2B5EF4-FFF2-40B4-BE49-F238E27FC236}">
                <a16:creationId xmlns:a16="http://schemas.microsoft.com/office/drawing/2014/main" id="{EC5C1F6F-75A9-4354-9DA2-9F3553C3A306}"/>
              </a:ext>
            </a:extLst>
          </p:cNvPr>
          <p:cNvCxnSpPr>
            <a:cxnSpLocks/>
          </p:cNvCxnSpPr>
          <p:nvPr/>
        </p:nvCxnSpPr>
        <p:spPr>
          <a:xfrm>
            <a:off x="1491825" y="3931250"/>
            <a:ext cx="720734" cy="17851"/>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CuadroTexto 79">
            <a:extLst>
              <a:ext uri="{FF2B5EF4-FFF2-40B4-BE49-F238E27FC236}">
                <a16:creationId xmlns:a16="http://schemas.microsoft.com/office/drawing/2014/main" id="{C086DE75-DE7F-4631-B69D-CBDE5CB49414}"/>
              </a:ext>
            </a:extLst>
          </p:cNvPr>
          <p:cNvSpPr txBox="1"/>
          <p:nvPr/>
        </p:nvSpPr>
        <p:spPr>
          <a:xfrm>
            <a:off x="155638" y="3570950"/>
            <a:ext cx="17697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200" dirty="0">
                <a:solidFill>
                  <a:srgbClr val="0070C0"/>
                </a:solidFill>
                <a:latin typeface="+mj-lt"/>
              </a:rPr>
              <a:t>GENERA INTERÉS</a:t>
            </a:r>
          </a:p>
        </p:txBody>
      </p:sp>
      <p:sp>
        <p:nvSpPr>
          <p:cNvPr id="107" name="Elipse 39">
            <a:extLst>
              <a:ext uri="{FF2B5EF4-FFF2-40B4-BE49-F238E27FC236}">
                <a16:creationId xmlns:a16="http://schemas.microsoft.com/office/drawing/2014/main" id="{37AB1C90-0D36-452F-B73B-266A8B638747}"/>
              </a:ext>
            </a:extLst>
          </p:cNvPr>
          <p:cNvSpPr/>
          <p:nvPr/>
        </p:nvSpPr>
        <p:spPr>
          <a:xfrm>
            <a:off x="9414858" y="3152206"/>
            <a:ext cx="635846" cy="148302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a:p>
        </p:txBody>
      </p:sp>
      <p:cxnSp>
        <p:nvCxnSpPr>
          <p:cNvPr id="109" name="Conector recto de flecha 78">
            <a:extLst>
              <a:ext uri="{FF2B5EF4-FFF2-40B4-BE49-F238E27FC236}">
                <a16:creationId xmlns:a16="http://schemas.microsoft.com/office/drawing/2014/main" id="{0B46AA99-5167-47A8-92D1-484BC3C2F34F}"/>
              </a:ext>
            </a:extLst>
          </p:cNvPr>
          <p:cNvCxnSpPr>
            <a:cxnSpLocks/>
          </p:cNvCxnSpPr>
          <p:nvPr/>
        </p:nvCxnSpPr>
        <p:spPr>
          <a:xfrm>
            <a:off x="9632030" y="3908119"/>
            <a:ext cx="587019" cy="21146"/>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CuadroTexto 7">
            <a:extLst>
              <a:ext uri="{FF2B5EF4-FFF2-40B4-BE49-F238E27FC236}">
                <a16:creationId xmlns:a16="http://schemas.microsoft.com/office/drawing/2014/main" id="{3E30C2BC-FCE5-4093-8FCD-01A86EE6D492}"/>
              </a:ext>
            </a:extLst>
          </p:cNvPr>
          <p:cNvSpPr txBox="1">
            <a:spLocks noChangeArrowheads="1"/>
          </p:cNvSpPr>
          <p:nvPr/>
        </p:nvSpPr>
        <p:spPr bwMode="auto">
          <a:xfrm>
            <a:off x="155638" y="320640"/>
            <a:ext cx="95771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es-ES_tradnl" altLang="es-MX" dirty="0">
                <a:solidFill>
                  <a:srgbClr val="002060"/>
                </a:solidFill>
                <a:latin typeface="+mj-lt"/>
              </a:rPr>
              <a:t>SE REQUIEREN 3 A 7 CONVERSACIONES PARA CONVERTIR A UN CLIENTE O BRAND LEADER</a:t>
            </a:r>
          </a:p>
        </p:txBody>
      </p:sp>
      <p:sp>
        <p:nvSpPr>
          <p:cNvPr id="4" name="Left Brace 3">
            <a:extLst>
              <a:ext uri="{FF2B5EF4-FFF2-40B4-BE49-F238E27FC236}">
                <a16:creationId xmlns:a16="http://schemas.microsoft.com/office/drawing/2014/main" id="{7F8A5090-E0CE-4277-ABEA-FB92533F3F0E}"/>
              </a:ext>
            </a:extLst>
          </p:cNvPr>
          <p:cNvSpPr/>
          <p:nvPr/>
        </p:nvSpPr>
        <p:spPr>
          <a:xfrm rot="16200000">
            <a:off x="5346073" y="1562064"/>
            <a:ext cx="898661" cy="72912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a:p>
        </p:txBody>
      </p:sp>
      <p:pic>
        <p:nvPicPr>
          <p:cNvPr id="7" name="Picture 6" descr="A group of green and red apples&#10;&#10;Description automatically generated with medium confidence">
            <a:extLst>
              <a:ext uri="{FF2B5EF4-FFF2-40B4-BE49-F238E27FC236}">
                <a16:creationId xmlns:a16="http://schemas.microsoft.com/office/drawing/2014/main" id="{0C8A32EC-47B6-4907-AD21-3D2CA3F2B4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46855" y="3270930"/>
            <a:ext cx="1073919" cy="718904"/>
          </a:xfrm>
          <a:prstGeom prst="rect">
            <a:avLst/>
          </a:prstGeom>
        </p:spPr>
      </p:pic>
      <p:pic>
        <p:nvPicPr>
          <p:cNvPr id="62" name="Picture 61" descr="A group of green and red apples&#10;&#10;Description automatically generated with medium confidence">
            <a:extLst>
              <a:ext uri="{FF2B5EF4-FFF2-40B4-BE49-F238E27FC236}">
                <a16:creationId xmlns:a16="http://schemas.microsoft.com/office/drawing/2014/main" id="{D66A8314-66EB-4E7D-96E5-D1CFEF5996B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74649" y="3399798"/>
            <a:ext cx="1641128" cy="1098606"/>
          </a:xfrm>
          <a:prstGeom prst="rect">
            <a:avLst/>
          </a:prstGeom>
        </p:spPr>
      </p:pic>
      <p:pic>
        <p:nvPicPr>
          <p:cNvPr id="63" name="Picture 62" descr="A group of green and red apples&#10;&#10;Description automatically generated with medium confidence">
            <a:extLst>
              <a:ext uri="{FF2B5EF4-FFF2-40B4-BE49-F238E27FC236}">
                <a16:creationId xmlns:a16="http://schemas.microsoft.com/office/drawing/2014/main" id="{6C4F1EE0-AD96-4685-B9F9-C5D89D4B231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96064" y="3423659"/>
            <a:ext cx="1114566" cy="746114"/>
          </a:xfrm>
          <a:prstGeom prst="rect">
            <a:avLst/>
          </a:prstGeom>
        </p:spPr>
      </p:pic>
      <p:pic>
        <p:nvPicPr>
          <p:cNvPr id="64" name="Picture 63" descr="A group of green and red apples&#10;&#10;Description automatically generated with medium confidence">
            <a:extLst>
              <a:ext uri="{FF2B5EF4-FFF2-40B4-BE49-F238E27FC236}">
                <a16:creationId xmlns:a16="http://schemas.microsoft.com/office/drawing/2014/main" id="{1B17FA24-53DD-474D-9AF4-4C04B52DE7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05357" y="3280560"/>
            <a:ext cx="976381" cy="653610"/>
          </a:xfrm>
          <a:prstGeom prst="rect">
            <a:avLst/>
          </a:prstGeom>
        </p:spPr>
      </p:pic>
      <p:pic>
        <p:nvPicPr>
          <p:cNvPr id="65" name="Picture 64" descr="A group of green and red apples&#10;&#10;Description automatically generated with medium confidence">
            <a:extLst>
              <a:ext uri="{FF2B5EF4-FFF2-40B4-BE49-F238E27FC236}">
                <a16:creationId xmlns:a16="http://schemas.microsoft.com/office/drawing/2014/main" id="{759F6D62-D353-4CAC-84EF-0FCD6920F8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65175" y="3960702"/>
            <a:ext cx="671275" cy="449366"/>
          </a:xfrm>
          <a:prstGeom prst="rect">
            <a:avLst/>
          </a:prstGeom>
        </p:spPr>
      </p:pic>
    </p:spTree>
    <p:extLst>
      <p:ext uri="{BB962C8B-B14F-4D97-AF65-F5344CB8AC3E}">
        <p14:creationId xmlns:p14="http://schemas.microsoft.com/office/powerpoint/2010/main" val="3537304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uadroTexto 7"/>
          <p:cNvSpPr txBox="1">
            <a:spLocks noChangeArrowheads="1"/>
          </p:cNvSpPr>
          <p:nvPr/>
        </p:nvSpPr>
        <p:spPr bwMode="auto">
          <a:xfrm>
            <a:off x="1005328" y="1192969"/>
            <a:ext cx="5767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defRPr/>
            </a:pPr>
            <a:r>
              <a:rPr lang="es-ES_tradnl" altLang="es-MX" sz="3600" dirty="0">
                <a:solidFill>
                  <a:srgbClr val="002060"/>
                </a:solidFill>
                <a:latin typeface="+mj-lt"/>
              </a:rPr>
              <a:t>GUIÓN DE SEGUIMIENTO</a:t>
            </a:r>
          </a:p>
        </p:txBody>
      </p:sp>
      <p:sp>
        <p:nvSpPr>
          <p:cNvPr id="8" name="Rectangle 1"/>
          <p:cNvSpPr txBox="1">
            <a:spLocks noChangeArrowheads="1"/>
          </p:cNvSpPr>
          <p:nvPr/>
        </p:nvSpPr>
        <p:spPr bwMode="auto">
          <a:xfrm>
            <a:off x="1005328" y="2337872"/>
            <a:ext cx="9679632" cy="372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0760" tIns="50760" rIns="81360" bIns="50760" anchor="ctr">
            <a:spAutoFit/>
          </a:bodyPr>
          <a:lstStyle>
            <a:lvl1pPr marL="381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1pPr>
            <a:lvl2pPr marL="742950" indent="-28575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2pPr>
            <a:lvl3pPr marL="11430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3pPr>
            <a:lvl4pPr marL="16002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4pPr>
            <a:lvl5pPr marL="20574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5pPr>
            <a:lvl6pPr marL="25146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6pPr>
            <a:lvl7pPr marL="29718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7pPr>
            <a:lvl8pPr marL="34290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8pPr>
            <a:lvl9pPr marL="38862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9pPr>
          </a:lstStyle>
          <a:p>
            <a:pPr eaLnBrk="1" hangingPunct="1">
              <a:lnSpc>
                <a:spcPct val="150000"/>
              </a:lnSpc>
              <a:spcBef>
                <a:spcPts val="1200"/>
              </a:spcBef>
              <a:buClr>
                <a:srgbClr val="FF0000"/>
              </a:buClr>
              <a:buSzPct val="100000"/>
            </a:pPr>
            <a:r>
              <a:rPr lang="en-GB" sz="2800" dirty="0">
                <a:solidFill>
                  <a:srgbClr val="002060"/>
                </a:solidFill>
                <a:latin typeface="+mn-lt"/>
              </a:rPr>
              <a:t>“</a:t>
            </a:r>
            <a:r>
              <a:rPr lang="es-MX" sz="2800" dirty="0">
                <a:solidFill>
                  <a:srgbClr val="002060"/>
                </a:solidFill>
                <a:latin typeface="+mn-lt"/>
              </a:rPr>
              <a:t>Espero que te encuentres bien…</a:t>
            </a:r>
          </a:p>
          <a:p>
            <a:pPr eaLnBrk="1" hangingPunct="1">
              <a:lnSpc>
                <a:spcPct val="150000"/>
              </a:lnSpc>
              <a:spcBef>
                <a:spcPts val="1200"/>
              </a:spcBef>
              <a:buClr>
                <a:srgbClr val="FF0000"/>
              </a:buClr>
              <a:buSzPct val="100000"/>
            </a:pPr>
            <a:r>
              <a:rPr lang="es-MX" sz="2800" dirty="0">
                <a:latin typeface="+mn-lt"/>
              </a:rPr>
              <a:t>Flash acaba de lanzar un bono de más de $XXX,XXX para comenzar el negocio (</a:t>
            </a:r>
            <a:r>
              <a:rPr lang="es-MX" sz="2800" dirty="0">
                <a:latin typeface="+mj-lt"/>
              </a:rPr>
              <a:t>NUEVAS NOTICIAS</a:t>
            </a:r>
            <a:r>
              <a:rPr lang="es-MX" sz="2800" dirty="0">
                <a:latin typeface="+mn-lt"/>
              </a:rPr>
              <a:t>)”</a:t>
            </a:r>
          </a:p>
          <a:p>
            <a:pPr eaLnBrk="1" hangingPunct="1">
              <a:lnSpc>
                <a:spcPct val="150000"/>
              </a:lnSpc>
              <a:spcBef>
                <a:spcPts val="1200"/>
              </a:spcBef>
              <a:buClr>
                <a:srgbClr val="FF0000"/>
              </a:buClr>
              <a:buSzPct val="100000"/>
            </a:pPr>
            <a:r>
              <a:rPr lang="es-MX" sz="2800" dirty="0">
                <a:solidFill>
                  <a:srgbClr val="002060"/>
                </a:solidFill>
                <a:latin typeface="+mn-lt"/>
              </a:rPr>
              <a:t>¿Quieres aprovecharlo?</a:t>
            </a:r>
          </a:p>
          <a:p>
            <a:pPr eaLnBrk="1" hangingPunct="1">
              <a:lnSpc>
                <a:spcPct val="150000"/>
              </a:lnSpc>
              <a:spcBef>
                <a:spcPts val="1200"/>
              </a:spcBef>
              <a:buClr>
                <a:srgbClr val="FF0000"/>
              </a:buClr>
              <a:buSzPct val="100000"/>
            </a:pPr>
            <a:r>
              <a:rPr lang="es-MX" sz="2800" dirty="0">
                <a:solidFill>
                  <a:srgbClr val="0070C0"/>
                </a:solidFill>
                <a:latin typeface="+mn-lt"/>
              </a:rPr>
              <a:t>¿Qué te parece si nos vemos hoy mismo?</a:t>
            </a:r>
            <a:r>
              <a:rPr lang="en-GB" sz="2800" dirty="0">
                <a:solidFill>
                  <a:srgbClr val="0070C0"/>
                </a:solidFill>
                <a:latin typeface="+mn-lt"/>
              </a:rPr>
              <a:t>”</a:t>
            </a:r>
          </a:p>
        </p:txBody>
      </p:sp>
      <p:sp>
        <p:nvSpPr>
          <p:cNvPr id="2" name="Rectángulo 1">
            <a:extLst>
              <a:ext uri="{FF2B5EF4-FFF2-40B4-BE49-F238E27FC236}">
                <a16:creationId xmlns:a16="http://schemas.microsoft.com/office/drawing/2014/main" id="{0EF515A8-0931-4C0B-BED9-19111CAB9A28}"/>
              </a:ext>
            </a:extLst>
          </p:cNvPr>
          <p:cNvSpPr/>
          <p:nvPr/>
        </p:nvSpPr>
        <p:spPr>
          <a:xfrm>
            <a:off x="0" y="0"/>
            <a:ext cx="7017488" cy="31897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19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uadroTexto 7"/>
          <p:cNvSpPr txBox="1">
            <a:spLocks noChangeArrowheads="1"/>
          </p:cNvSpPr>
          <p:nvPr/>
        </p:nvSpPr>
        <p:spPr bwMode="auto">
          <a:xfrm>
            <a:off x="4064214" y="896633"/>
            <a:ext cx="4665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defRPr/>
            </a:pPr>
            <a:r>
              <a:rPr lang="es-ES_tradnl" altLang="es-MX" sz="3600" dirty="0">
                <a:solidFill>
                  <a:srgbClr val="002060"/>
                </a:solidFill>
                <a:latin typeface="+mj-lt"/>
              </a:rPr>
              <a:t>DA SEGUIMIENTO</a:t>
            </a:r>
          </a:p>
        </p:txBody>
      </p:sp>
      <p:sp>
        <p:nvSpPr>
          <p:cNvPr id="7" name="Rectangle 1"/>
          <p:cNvSpPr txBox="1">
            <a:spLocks noChangeArrowheads="1"/>
          </p:cNvSpPr>
          <p:nvPr/>
        </p:nvSpPr>
        <p:spPr bwMode="auto">
          <a:xfrm>
            <a:off x="4064214" y="2335058"/>
            <a:ext cx="5218010" cy="326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0760" tIns="50760" rIns="81360" bIns="50760" anchor="ctr">
            <a:spAutoFit/>
          </a:bodyPr>
          <a:lstStyle>
            <a:lvl1pPr marL="381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1pPr>
            <a:lvl2pPr marL="742950" indent="-28575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2pPr>
            <a:lvl3pPr marL="11430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3pPr>
            <a:lvl4pPr marL="16002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4pPr>
            <a:lvl5pPr marL="20574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5pPr>
            <a:lvl6pPr marL="25146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6pPr>
            <a:lvl7pPr marL="29718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7pPr>
            <a:lvl8pPr marL="34290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8pPr>
            <a:lvl9pPr marL="38862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9pPr>
          </a:lstStyle>
          <a:p>
            <a:pPr eaLnBrk="1" hangingPunct="1">
              <a:lnSpc>
                <a:spcPct val="150000"/>
              </a:lnSpc>
              <a:buClr>
                <a:srgbClr val="FF0000"/>
              </a:buClr>
              <a:buSzPct val="100000"/>
            </a:pPr>
            <a:r>
              <a:rPr lang="es-MX" sz="2800" dirty="0">
                <a:latin typeface="+mn-lt"/>
              </a:rPr>
              <a:t>Después de una presentación.</a:t>
            </a:r>
          </a:p>
          <a:p>
            <a:pPr eaLnBrk="1" hangingPunct="1">
              <a:lnSpc>
                <a:spcPct val="150000"/>
              </a:lnSpc>
              <a:buClr>
                <a:srgbClr val="FF0000"/>
              </a:buClr>
              <a:buSzPct val="100000"/>
            </a:pPr>
            <a:r>
              <a:rPr lang="es-MX" sz="2800" dirty="0">
                <a:latin typeface="+mn-lt"/>
              </a:rPr>
              <a:t>Al siguiente día.</a:t>
            </a:r>
          </a:p>
          <a:p>
            <a:pPr eaLnBrk="1" hangingPunct="1">
              <a:lnSpc>
                <a:spcPct val="150000"/>
              </a:lnSpc>
              <a:buClr>
                <a:srgbClr val="FF0000"/>
              </a:buClr>
              <a:buSzPct val="100000"/>
            </a:pPr>
            <a:r>
              <a:rPr lang="es-MX" sz="2800" dirty="0">
                <a:latin typeface="+mn-lt"/>
              </a:rPr>
              <a:t>A los 3 días.</a:t>
            </a:r>
          </a:p>
          <a:p>
            <a:pPr eaLnBrk="1" hangingPunct="1">
              <a:lnSpc>
                <a:spcPct val="150000"/>
              </a:lnSpc>
              <a:buClr>
                <a:srgbClr val="FF0000"/>
              </a:buClr>
              <a:buSzPct val="100000"/>
            </a:pPr>
            <a:r>
              <a:rPr lang="es-MX" sz="2800" dirty="0">
                <a:latin typeface="+mn-lt"/>
              </a:rPr>
              <a:t>A la semana.</a:t>
            </a:r>
          </a:p>
          <a:p>
            <a:pPr eaLnBrk="1" hangingPunct="1">
              <a:lnSpc>
                <a:spcPct val="150000"/>
              </a:lnSpc>
              <a:buClr>
                <a:srgbClr val="FF0000"/>
              </a:buClr>
              <a:buSzPct val="100000"/>
            </a:pPr>
            <a:r>
              <a:rPr lang="es-MX" sz="2800" dirty="0">
                <a:latin typeface="+mn-lt"/>
              </a:rPr>
              <a:t>Cada principio de mes.</a:t>
            </a:r>
          </a:p>
        </p:txBody>
      </p:sp>
      <p:sp>
        <p:nvSpPr>
          <p:cNvPr id="2" name="Rectángulo 1">
            <a:extLst>
              <a:ext uri="{FF2B5EF4-FFF2-40B4-BE49-F238E27FC236}">
                <a16:creationId xmlns:a16="http://schemas.microsoft.com/office/drawing/2014/main" id="{249C3EB5-F783-44AB-9A99-02FBB3DEFD5A}"/>
              </a:ext>
            </a:extLst>
          </p:cNvPr>
          <p:cNvSpPr/>
          <p:nvPr/>
        </p:nvSpPr>
        <p:spPr>
          <a:xfrm>
            <a:off x="0" y="0"/>
            <a:ext cx="3338623" cy="6858000"/>
          </a:xfrm>
          <a:prstGeom prst="rect">
            <a:avLst/>
          </a:prstGeom>
          <a:blipFill dpi="0" rotWithShape="1">
            <a:blip r:embed="rId3">
              <a:duotone>
                <a:prstClr val="black"/>
                <a:schemeClr val="accent3">
                  <a:tint val="45000"/>
                  <a:satMod val="400000"/>
                </a:schemeClr>
              </a:duotone>
            </a:blip>
            <a:srcRect/>
            <a:tile tx="762000" ty="0" sx="50000" sy="50000" flip="x"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785623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descr="Una persona sentada en un escritorio&#10;&#10;Descripción generada automáticamente con confianza media">
            <a:extLst>
              <a:ext uri="{FF2B5EF4-FFF2-40B4-BE49-F238E27FC236}">
                <a16:creationId xmlns:a16="http://schemas.microsoft.com/office/drawing/2014/main" id="{23A2A809-DED7-4A50-8859-175DA5B06B70}"/>
              </a:ext>
            </a:extLst>
          </p:cNvPr>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t="29081" b="27608"/>
          <a:stretch/>
        </p:blipFill>
        <p:spPr>
          <a:xfrm>
            <a:off x="0" y="0"/>
            <a:ext cx="12192000" cy="3519377"/>
          </a:xfrm>
          <a:prstGeom prst="rect">
            <a:avLst/>
          </a:prstGeom>
        </p:spPr>
      </p:pic>
      <p:sp>
        <p:nvSpPr>
          <p:cNvPr id="9" name="Shape 1476">
            <a:extLst>
              <a:ext uri="{FF2B5EF4-FFF2-40B4-BE49-F238E27FC236}">
                <a16:creationId xmlns:a16="http://schemas.microsoft.com/office/drawing/2014/main" id="{F11BF802-CF10-4723-B585-901B07721E35}"/>
              </a:ext>
            </a:extLst>
          </p:cNvPr>
          <p:cNvSpPr/>
          <p:nvPr/>
        </p:nvSpPr>
        <p:spPr>
          <a:xfrm>
            <a:off x="2379987" y="826915"/>
            <a:ext cx="7432026" cy="1446550"/>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gn="ctr">
              <a:defRPr sz="4400" b="1" i="1">
                <a:solidFill>
                  <a:srgbClr val="FFFFFF"/>
                </a:solidFill>
                <a:latin typeface="Arial"/>
                <a:ea typeface="Arial"/>
                <a:cs typeface="Arial"/>
                <a:sym typeface="Arial"/>
              </a:defRPr>
            </a:lvl1pPr>
          </a:lstStyle>
          <a:p>
            <a:pPr defTabSz="685800">
              <a:defRPr/>
            </a:pPr>
            <a:r>
              <a:rPr lang="es-MX" b="0" i="0" dirty="0">
                <a:solidFill>
                  <a:schemeClr val="bg1"/>
                </a:solidFill>
                <a:latin typeface="+mj-lt"/>
              </a:rPr>
              <a:t>DOCUMENTA todos los días y trabaja con tu TC o RVP</a:t>
            </a:r>
          </a:p>
        </p:txBody>
      </p:sp>
      <p:sp>
        <p:nvSpPr>
          <p:cNvPr id="2" name="CuadroTexto 1">
            <a:extLst>
              <a:ext uri="{FF2B5EF4-FFF2-40B4-BE49-F238E27FC236}">
                <a16:creationId xmlns:a16="http://schemas.microsoft.com/office/drawing/2014/main" id="{A91A5EC1-8207-4F10-A34B-037BAF28C28D}"/>
              </a:ext>
            </a:extLst>
          </p:cNvPr>
          <p:cNvSpPr txBox="1"/>
          <p:nvPr/>
        </p:nvSpPr>
        <p:spPr>
          <a:xfrm>
            <a:off x="584792" y="3784316"/>
            <a:ext cx="3104708" cy="2677656"/>
          </a:xfrm>
          <a:prstGeom prst="rect">
            <a:avLst/>
          </a:prstGeom>
          <a:noFill/>
        </p:spPr>
        <p:txBody>
          <a:bodyPr wrap="square" rtlCol="0">
            <a:spAutoFit/>
          </a:bodyPr>
          <a:lstStyle/>
          <a:p>
            <a:pPr algn="ctr"/>
            <a:r>
              <a:rPr lang="es-ES_tradnl" sz="2800" dirty="0"/>
              <a:t>¿A cuántos estás </a:t>
            </a:r>
            <a:r>
              <a:rPr lang="es-ES_tradnl" sz="2800" b="1" dirty="0">
                <a:solidFill>
                  <a:srgbClr val="002060"/>
                </a:solidFill>
              </a:rPr>
              <a:t>FILTRANDO</a:t>
            </a:r>
            <a:r>
              <a:rPr lang="es-ES_tradnl" sz="2800" dirty="0"/>
              <a:t> y enrolando con la pregunta, </a:t>
            </a:r>
            <a:r>
              <a:rPr lang="es-ES_tradnl" sz="2800" dirty="0" err="1"/>
              <a:t>guión</a:t>
            </a:r>
            <a:r>
              <a:rPr lang="es-ES_tradnl" sz="2800" dirty="0"/>
              <a:t>, video y grabación breves, al día?</a:t>
            </a:r>
          </a:p>
        </p:txBody>
      </p:sp>
      <p:sp>
        <p:nvSpPr>
          <p:cNvPr id="3" name="CuadroTexto 2">
            <a:extLst>
              <a:ext uri="{FF2B5EF4-FFF2-40B4-BE49-F238E27FC236}">
                <a16:creationId xmlns:a16="http://schemas.microsoft.com/office/drawing/2014/main" id="{8DFE935C-119F-43AA-88BD-A5EAF429C45A}"/>
              </a:ext>
            </a:extLst>
          </p:cNvPr>
          <p:cNvSpPr txBox="1"/>
          <p:nvPr/>
        </p:nvSpPr>
        <p:spPr>
          <a:xfrm>
            <a:off x="4543646" y="4646091"/>
            <a:ext cx="3104707" cy="954107"/>
          </a:xfrm>
          <a:prstGeom prst="rect">
            <a:avLst/>
          </a:prstGeom>
          <a:noFill/>
        </p:spPr>
        <p:txBody>
          <a:bodyPr wrap="square" rtlCol="0">
            <a:spAutoFit/>
          </a:bodyPr>
          <a:lstStyle/>
          <a:p>
            <a:pPr algn="ctr"/>
            <a:r>
              <a:rPr lang="es-ES_tradnl" sz="2800" dirty="0"/>
              <a:t>¿A cuántos estás </a:t>
            </a:r>
            <a:r>
              <a:rPr lang="es-ES_tradnl" sz="2800" b="1" dirty="0">
                <a:solidFill>
                  <a:srgbClr val="002060"/>
                </a:solidFill>
              </a:rPr>
              <a:t>PRESENTANDO</a:t>
            </a:r>
            <a:r>
              <a:rPr lang="es-ES_tradnl" sz="2800" dirty="0"/>
              <a:t>?</a:t>
            </a:r>
          </a:p>
        </p:txBody>
      </p:sp>
      <p:sp>
        <p:nvSpPr>
          <p:cNvPr id="5" name="CuadroTexto 4">
            <a:extLst>
              <a:ext uri="{FF2B5EF4-FFF2-40B4-BE49-F238E27FC236}">
                <a16:creationId xmlns:a16="http://schemas.microsoft.com/office/drawing/2014/main" id="{D4BA3CD6-2060-40FA-AD67-725B6319A3D2}"/>
              </a:ext>
            </a:extLst>
          </p:cNvPr>
          <p:cNvSpPr txBox="1"/>
          <p:nvPr/>
        </p:nvSpPr>
        <p:spPr>
          <a:xfrm>
            <a:off x="8304028" y="3999760"/>
            <a:ext cx="3303183" cy="2246769"/>
          </a:xfrm>
          <a:prstGeom prst="rect">
            <a:avLst/>
          </a:prstGeom>
          <a:noFill/>
        </p:spPr>
        <p:txBody>
          <a:bodyPr wrap="square" rtlCol="0">
            <a:spAutoFit/>
          </a:bodyPr>
          <a:lstStyle/>
          <a:p>
            <a:pPr marL="12685" algn="ctr" defTabSz="456640"/>
            <a:r>
              <a:rPr lang="es-ES_tradnl" sz="2800" dirty="0"/>
              <a:t>¿A cuántos estás dando </a:t>
            </a:r>
            <a:r>
              <a:rPr lang="es-ES_tradnl" sz="2800" b="1" dirty="0">
                <a:solidFill>
                  <a:srgbClr val="002060"/>
                </a:solidFill>
              </a:rPr>
              <a:t>SEGUIMIENTO</a:t>
            </a:r>
            <a:r>
              <a:rPr lang="es-ES_tradnl" sz="2800" dirty="0"/>
              <a:t> para como cliente o Brand Leader?</a:t>
            </a:r>
          </a:p>
        </p:txBody>
      </p:sp>
    </p:spTree>
    <p:extLst>
      <p:ext uri="{BB962C8B-B14F-4D97-AF65-F5344CB8AC3E}">
        <p14:creationId xmlns:p14="http://schemas.microsoft.com/office/powerpoint/2010/main" val="2178930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476">
            <a:extLst>
              <a:ext uri="{FF2B5EF4-FFF2-40B4-BE49-F238E27FC236}">
                <a16:creationId xmlns:a16="http://schemas.microsoft.com/office/drawing/2014/main" id="{F11BF802-CF10-4723-B585-901B07721E35}"/>
              </a:ext>
            </a:extLst>
          </p:cNvPr>
          <p:cNvSpPr/>
          <p:nvPr/>
        </p:nvSpPr>
        <p:spPr>
          <a:xfrm>
            <a:off x="803008" y="1348325"/>
            <a:ext cx="5928241" cy="707886"/>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gn="ctr">
              <a:defRPr sz="4400" b="1" i="1">
                <a:solidFill>
                  <a:srgbClr val="FFFFFF"/>
                </a:solidFill>
                <a:latin typeface="Arial"/>
                <a:ea typeface="Arial"/>
                <a:cs typeface="Arial"/>
                <a:sym typeface="Arial"/>
              </a:defRPr>
            </a:lvl1pPr>
          </a:lstStyle>
          <a:p>
            <a:pPr defTabSz="685800">
              <a:defRPr/>
            </a:pPr>
            <a:r>
              <a:rPr lang="es-MX" sz="4000" b="0" i="0" dirty="0">
                <a:solidFill>
                  <a:srgbClr val="002060"/>
                </a:solidFill>
                <a:latin typeface="+mj-lt"/>
              </a:rPr>
              <a:t>CONSEJOS INCREIBLES</a:t>
            </a:r>
          </a:p>
        </p:txBody>
      </p:sp>
      <p:sp>
        <p:nvSpPr>
          <p:cNvPr id="4" name="object 3">
            <a:extLst>
              <a:ext uri="{FF2B5EF4-FFF2-40B4-BE49-F238E27FC236}">
                <a16:creationId xmlns:a16="http://schemas.microsoft.com/office/drawing/2014/main" id="{9E40DEA6-407F-4B3C-BB1A-84B08F5001BC}"/>
              </a:ext>
            </a:extLst>
          </p:cNvPr>
          <p:cNvSpPr txBox="1"/>
          <p:nvPr/>
        </p:nvSpPr>
        <p:spPr>
          <a:xfrm>
            <a:off x="851274" y="2726201"/>
            <a:ext cx="5831708" cy="2871492"/>
          </a:xfrm>
          <a:prstGeom prst="rect">
            <a:avLst/>
          </a:prstGeom>
        </p:spPr>
        <p:txBody>
          <a:bodyPr vert="horz" wrap="square" lIns="0" tIns="0" rIns="0" bIns="0" rtlCol="0">
            <a:spAutoFit/>
          </a:bodyPr>
          <a:lstStyle/>
          <a:p>
            <a:pPr marL="12685" defTabSz="456640">
              <a:lnSpc>
                <a:spcPct val="150000"/>
              </a:lnSpc>
            </a:pPr>
            <a:r>
              <a:rPr lang="es-ES_tradnl" sz="3200" dirty="0"/>
              <a:t>Simplifica </a:t>
            </a:r>
          </a:p>
          <a:p>
            <a:pPr marL="12685" defTabSz="456640">
              <a:lnSpc>
                <a:spcPct val="150000"/>
              </a:lnSpc>
            </a:pPr>
            <a:r>
              <a:rPr lang="es-ES_tradnl" sz="3200" dirty="0"/>
              <a:t>Conéctate al sistema de apoyo</a:t>
            </a:r>
          </a:p>
          <a:p>
            <a:pPr marL="12685" defTabSz="456640">
              <a:lnSpc>
                <a:spcPct val="150000"/>
              </a:lnSpc>
            </a:pPr>
            <a:r>
              <a:rPr lang="es-ES_tradnl" sz="3200" dirty="0"/>
              <a:t>Protege tu mente </a:t>
            </a:r>
          </a:p>
          <a:p>
            <a:pPr marL="12685" defTabSz="456640">
              <a:lnSpc>
                <a:spcPct val="150000"/>
              </a:lnSpc>
            </a:pPr>
            <a:r>
              <a:rPr lang="es-ES_tradnl" sz="3200" dirty="0"/>
              <a:t>Actúa</a:t>
            </a:r>
          </a:p>
        </p:txBody>
      </p:sp>
      <p:sp>
        <p:nvSpPr>
          <p:cNvPr id="2" name="Paralelogramo 1">
            <a:extLst>
              <a:ext uri="{FF2B5EF4-FFF2-40B4-BE49-F238E27FC236}">
                <a16:creationId xmlns:a16="http://schemas.microsoft.com/office/drawing/2014/main" id="{DB1E413D-677D-4212-9BEA-474CEA2843CA}"/>
              </a:ext>
            </a:extLst>
          </p:cNvPr>
          <p:cNvSpPr/>
          <p:nvPr/>
        </p:nvSpPr>
        <p:spPr>
          <a:xfrm>
            <a:off x="6492950" y="0"/>
            <a:ext cx="5712340" cy="6858000"/>
          </a:xfrm>
          <a:custGeom>
            <a:avLst/>
            <a:gdLst>
              <a:gd name="connsiteX0" fmla="*/ 0 w 5178056"/>
              <a:gd name="connsiteY0" fmla="*/ 6858000 h 6858000"/>
              <a:gd name="connsiteX1" fmla="*/ 1294514 w 5178056"/>
              <a:gd name="connsiteY1" fmla="*/ 0 h 6858000"/>
              <a:gd name="connsiteX2" fmla="*/ 5178056 w 5178056"/>
              <a:gd name="connsiteY2" fmla="*/ 0 h 6858000"/>
              <a:gd name="connsiteX3" fmla="*/ 3883542 w 5178056"/>
              <a:gd name="connsiteY3" fmla="*/ 6858000 h 6858000"/>
              <a:gd name="connsiteX4" fmla="*/ 0 w 5178056"/>
              <a:gd name="connsiteY4" fmla="*/ 6858000 h 6858000"/>
              <a:gd name="connsiteX0" fmla="*/ 0 w 5191346"/>
              <a:gd name="connsiteY0" fmla="*/ 6858000 h 6858000"/>
              <a:gd name="connsiteX1" fmla="*/ 1294514 w 5191346"/>
              <a:gd name="connsiteY1" fmla="*/ 0 h 6858000"/>
              <a:gd name="connsiteX2" fmla="*/ 5178056 w 5191346"/>
              <a:gd name="connsiteY2" fmla="*/ 0 h 6858000"/>
              <a:gd name="connsiteX3" fmla="*/ 5191346 w 5191346"/>
              <a:gd name="connsiteY3" fmla="*/ 6858000 h 6858000"/>
              <a:gd name="connsiteX4" fmla="*/ 0 w 51913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346" h="6858000">
                <a:moveTo>
                  <a:pt x="0" y="6858000"/>
                </a:moveTo>
                <a:lnTo>
                  <a:pt x="1294514" y="0"/>
                </a:lnTo>
                <a:lnTo>
                  <a:pt x="5178056" y="0"/>
                </a:lnTo>
                <a:lnTo>
                  <a:pt x="5191346" y="6858000"/>
                </a:lnTo>
                <a:lnTo>
                  <a:pt x="0" y="6858000"/>
                </a:lnTo>
                <a:close/>
              </a:path>
            </a:pathLst>
          </a:custGeom>
          <a:blipFill dpi="0" rotWithShape="1">
            <a:blip r:embed="rId3">
              <a:duotone>
                <a:prstClr val="black"/>
                <a:schemeClr val="accent3">
                  <a:tint val="45000"/>
                  <a:satMod val="400000"/>
                </a:schemeClr>
              </a:duotone>
            </a:blip>
            <a:srcRect/>
            <a:tile tx="1924050" ty="0" sx="54000" sy="54000" flip="x"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20298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Conector recto 17">
            <a:extLst>
              <a:ext uri="{FF2B5EF4-FFF2-40B4-BE49-F238E27FC236}">
                <a16:creationId xmlns:a16="http://schemas.microsoft.com/office/drawing/2014/main" id="{F16F9FD6-095A-B543-BA9E-5118EAA7854E}"/>
              </a:ext>
            </a:extLst>
          </p:cNvPr>
          <p:cNvCxnSpPr/>
          <p:nvPr/>
        </p:nvCxnSpPr>
        <p:spPr>
          <a:xfrm>
            <a:off x="991801" y="1736386"/>
            <a:ext cx="10208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uadroTexto 27">
            <a:extLst>
              <a:ext uri="{FF2B5EF4-FFF2-40B4-BE49-F238E27FC236}">
                <a16:creationId xmlns:a16="http://schemas.microsoft.com/office/drawing/2014/main" id="{3AEFB955-BDEC-46BD-BFF6-9F97762F3814}"/>
              </a:ext>
            </a:extLst>
          </p:cNvPr>
          <p:cNvSpPr txBox="1"/>
          <p:nvPr/>
        </p:nvSpPr>
        <p:spPr>
          <a:xfrm>
            <a:off x="1680142" y="3167233"/>
            <a:ext cx="8831716" cy="206210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3200" dirty="0"/>
              <a:t>Si no construyes una fuente de ingresos constante y estable que no dependa de tu tiempo y esfuerzo siempre estarás en riesgo de perder tu ingreso y calidad de vida. </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2777756" y="1528480"/>
            <a:ext cx="6636488" cy="923330"/>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5400" spc="600" dirty="0">
                <a:solidFill>
                  <a:srgbClr val="002060"/>
                </a:solidFill>
                <a:latin typeface="+mj-lt"/>
              </a:rPr>
              <a:t>ADVERTENCIA</a:t>
            </a:r>
          </a:p>
        </p:txBody>
      </p:sp>
    </p:spTree>
    <p:extLst>
      <p:ext uri="{BB962C8B-B14F-4D97-AF65-F5344CB8AC3E}">
        <p14:creationId xmlns:p14="http://schemas.microsoft.com/office/powerpoint/2010/main" val="1261336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Conector recto 17">
            <a:extLst>
              <a:ext uri="{FF2B5EF4-FFF2-40B4-BE49-F238E27FC236}">
                <a16:creationId xmlns:a16="http://schemas.microsoft.com/office/drawing/2014/main" id="{F16F9FD6-095A-B543-BA9E-5118EAA7854E}"/>
              </a:ext>
            </a:extLst>
          </p:cNvPr>
          <p:cNvCxnSpPr/>
          <p:nvPr/>
        </p:nvCxnSpPr>
        <p:spPr>
          <a:xfrm>
            <a:off x="991801" y="1736386"/>
            <a:ext cx="10208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uadroTexto 27">
            <a:extLst>
              <a:ext uri="{FF2B5EF4-FFF2-40B4-BE49-F238E27FC236}">
                <a16:creationId xmlns:a16="http://schemas.microsoft.com/office/drawing/2014/main" id="{3AEFB955-BDEC-46BD-BFF6-9F97762F3814}"/>
              </a:ext>
            </a:extLst>
          </p:cNvPr>
          <p:cNvSpPr txBox="1"/>
          <p:nvPr/>
        </p:nvSpPr>
        <p:spPr>
          <a:xfrm>
            <a:off x="3498111" y="2788586"/>
            <a:ext cx="8229599" cy="206210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3200" dirty="0"/>
              <a:t>Si construyes una fuente de ingresos constante y estable podrás vivir sin jefes, sin el estrés de un negocio tradicional, sin tener que depender de ventas. </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4274287" y="1296803"/>
            <a:ext cx="6677246" cy="101566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6000" spc="600" dirty="0">
                <a:solidFill>
                  <a:srgbClr val="002060"/>
                </a:solidFill>
                <a:latin typeface="+mj-lt"/>
              </a:rPr>
              <a:t>RECOMPENSA</a:t>
            </a:r>
          </a:p>
        </p:txBody>
      </p:sp>
      <p:sp>
        <p:nvSpPr>
          <p:cNvPr id="2" name="CuadroTexto 1">
            <a:extLst>
              <a:ext uri="{FF2B5EF4-FFF2-40B4-BE49-F238E27FC236}">
                <a16:creationId xmlns:a16="http://schemas.microsoft.com/office/drawing/2014/main" id="{B200F7B3-9CB5-4429-8DB5-F2A6FABE675F}"/>
              </a:ext>
            </a:extLst>
          </p:cNvPr>
          <p:cNvSpPr txBox="1"/>
          <p:nvPr/>
        </p:nvSpPr>
        <p:spPr>
          <a:xfrm>
            <a:off x="5379187" y="5333367"/>
            <a:ext cx="4467446" cy="769441"/>
          </a:xfrm>
          <a:prstGeom prst="rect">
            <a:avLst/>
          </a:prstGeom>
          <a:noFill/>
        </p:spPr>
        <p:txBody>
          <a:bodyPr wrap="square" rtlCol="0">
            <a:spAutoFit/>
          </a:bodyPr>
          <a:lstStyle/>
          <a:p>
            <a:pPr algn="ctr"/>
            <a:r>
              <a:rPr lang="es-MX" sz="4400" dirty="0">
                <a:solidFill>
                  <a:srgbClr val="0070C0"/>
                </a:solidFill>
                <a:latin typeface="+mj-lt"/>
              </a:rPr>
              <a:t>Tendrás libertad</a:t>
            </a:r>
          </a:p>
        </p:txBody>
      </p:sp>
      <p:sp>
        <p:nvSpPr>
          <p:cNvPr id="3" name="Rectángulo 2">
            <a:extLst>
              <a:ext uri="{FF2B5EF4-FFF2-40B4-BE49-F238E27FC236}">
                <a16:creationId xmlns:a16="http://schemas.microsoft.com/office/drawing/2014/main" id="{038F355E-57D9-4EF8-B91C-FA461D68496A}"/>
              </a:ext>
            </a:extLst>
          </p:cNvPr>
          <p:cNvSpPr/>
          <p:nvPr/>
        </p:nvSpPr>
        <p:spPr>
          <a:xfrm>
            <a:off x="0" y="0"/>
            <a:ext cx="3249430" cy="6858000"/>
          </a:xfrm>
          <a:prstGeom prst="rect">
            <a:avLst/>
          </a:prstGeom>
          <a:blipFill dpi="0" rotWithShape="1">
            <a:blip r:embed="rId3"/>
            <a:srcRect/>
            <a:tile tx="1993900" ty="0" sx="54000" sy="54000" flip="x"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4000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CuadroTexto 7"/>
          <p:cNvSpPr txBox="1">
            <a:spLocks noChangeArrowheads="1"/>
          </p:cNvSpPr>
          <p:nvPr/>
        </p:nvSpPr>
        <p:spPr bwMode="auto">
          <a:xfrm>
            <a:off x="0" y="331681"/>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s-ES_tradnl" altLang="es-MX" sz="4000" dirty="0">
                <a:solidFill>
                  <a:srgbClr val="002060"/>
                </a:solidFill>
                <a:latin typeface="+mj-lt"/>
              </a:rPr>
              <a:t>Aprende a </a:t>
            </a:r>
            <a:r>
              <a:rPr lang="es-ES_tradnl" altLang="es-MX" sz="4000" dirty="0">
                <a:solidFill>
                  <a:srgbClr val="0070C0"/>
                </a:solidFill>
                <a:latin typeface="+mj-lt"/>
              </a:rPr>
              <a:t>ADQUIRIR CLIENTES</a:t>
            </a:r>
            <a:r>
              <a:rPr lang="es-ES_tradnl" altLang="es-MX" sz="4000" dirty="0">
                <a:solidFill>
                  <a:srgbClr val="002060"/>
                </a:solidFill>
                <a:latin typeface="+mj-lt"/>
              </a:rPr>
              <a:t> con un equipo para crear </a:t>
            </a:r>
            <a:r>
              <a:rPr lang="es-ES_tradnl" altLang="es-MX" sz="4000" dirty="0">
                <a:solidFill>
                  <a:srgbClr val="0070C0"/>
                </a:solidFill>
                <a:latin typeface="+mj-lt"/>
              </a:rPr>
              <a:t>RIQUEZA y LIBERTAD</a:t>
            </a:r>
          </a:p>
        </p:txBody>
      </p:sp>
      <p:pic>
        <p:nvPicPr>
          <p:cNvPr id="5" name="Picture 4" descr="A group of people posing for a photo&#10;&#10;Description automatically generated">
            <a:extLst>
              <a:ext uri="{FF2B5EF4-FFF2-40B4-BE49-F238E27FC236}">
                <a16:creationId xmlns:a16="http://schemas.microsoft.com/office/drawing/2014/main" id="{9574D9DB-15D8-461A-8E12-4D4AFD8C9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 y="2108113"/>
            <a:ext cx="4262120" cy="4262120"/>
          </a:xfrm>
          <a:prstGeom prst="rect">
            <a:avLst/>
          </a:prstGeom>
        </p:spPr>
      </p:pic>
      <p:pic>
        <p:nvPicPr>
          <p:cNvPr id="7" name="Picture 6" descr="A group of people posing for a photo in front of a crowd&#10;&#10;Description automatically generated">
            <a:extLst>
              <a:ext uri="{FF2B5EF4-FFF2-40B4-BE49-F238E27FC236}">
                <a16:creationId xmlns:a16="http://schemas.microsoft.com/office/drawing/2014/main" id="{E0E49270-47AD-41DB-94EB-AE272F750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2760" y="2854961"/>
            <a:ext cx="4003039" cy="4003039"/>
          </a:xfrm>
          <a:prstGeom prst="rect">
            <a:avLst/>
          </a:prstGeom>
        </p:spPr>
      </p:pic>
      <p:pic>
        <p:nvPicPr>
          <p:cNvPr id="9" name="Picture 8" descr="A group of people posing for a photo in front of a crowd&#10;&#10;Description automatically generated">
            <a:extLst>
              <a:ext uri="{FF2B5EF4-FFF2-40B4-BE49-F238E27FC236}">
                <a16:creationId xmlns:a16="http://schemas.microsoft.com/office/drawing/2014/main" id="{DB298B5D-DE84-4E52-9521-40B82916B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165" y="2026833"/>
            <a:ext cx="3931919" cy="3931919"/>
          </a:xfrm>
          <a:prstGeom prst="rect">
            <a:avLst/>
          </a:prstGeom>
        </p:spPr>
      </p:pic>
    </p:spTree>
    <p:extLst>
      <p:ext uri="{BB962C8B-B14F-4D97-AF65-F5344CB8AC3E}">
        <p14:creationId xmlns:p14="http://schemas.microsoft.com/office/powerpoint/2010/main" val="2780582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Imagen 18" descr="Imagen que contiene gráficos vectoriales&#10;&#10;Descripción generada automáticamente">
            <a:extLst>
              <a:ext uri="{FF2B5EF4-FFF2-40B4-BE49-F238E27FC236}">
                <a16:creationId xmlns:a16="http://schemas.microsoft.com/office/drawing/2014/main" id="{BACD48E8-2917-1D48-AEF1-360083EFA667}"/>
              </a:ext>
            </a:extLst>
          </p:cNvPr>
          <p:cNvPicPr>
            <a:picLocks noChangeAspect="1"/>
          </p:cNvPicPr>
          <p:nvPr/>
        </p:nvPicPr>
        <p:blipFill rotWithShape="1">
          <a:blip r:embed="rId3"/>
          <a:srcRect l="829" t="3317" r="14165" b="19190"/>
          <a:stretch/>
        </p:blipFill>
        <p:spPr>
          <a:xfrm>
            <a:off x="1132911" y="1965494"/>
            <a:ext cx="3854945" cy="1937413"/>
          </a:xfrm>
          <a:prstGeom prst="rect">
            <a:avLst/>
          </a:prstGeom>
        </p:spPr>
      </p:pic>
      <p:pic>
        <p:nvPicPr>
          <p:cNvPr id="21" name="Imagen 20">
            <a:extLst>
              <a:ext uri="{FF2B5EF4-FFF2-40B4-BE49-F238E27FC236}">
                <a16:creationId xmlns:a16="http://schemas.microsoft.com/office/drawing/2014/main" id="{726CD159-D19B-D148-9F5F-55B5A2182FD3}"/>
              </a:ext>
            </a:extLst>
          </p:cNvPr>
          <p:cNvPicPr>
            <a:picLocks noChangeAspect="1"/>
          </p:cNvPicPr>
          <p:nvPr/>
        </p:nvPicPr>
        <p:blipFill>
          <a:blip r:embed="rId4"/>
          <a:stretch>
            <a:fillRect/>
          </a:stretch>
        </p:blipFill>
        <p:spPr>
          <a:xfrm>
            <a:off x="1132911" y="4062068"/>
            <a:ext cx="3854945" cy="780626"/>
          </a:xfrm>
          <a:prstGeom prst="rect">
            <a:avLst/>
          </a:prstGeom>
        </p:spPr>
      </p:pic>
      <p:pic>
        <p:nvPicPr>
          <p:cNvPr id="3" name="Picture 2" descr="Logo&#10;&#10;Description automatically generated">
            <a:extLst>
              <a:ext uri="{FF2B5EF4-FFF2-40B4-BE49-F238E27FC236}">
                <a16:creationId xmlns:a16="http://schemas.microsoft.com/office/drawing/2014/main" id="{445F76A9-6B18-43D6-B67D-D0700687E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403498"/>
            <a:ext cx="4499705" cy="4488456"/>
          </a:xfrm>
          <a:prstGeom prst="rect">
            <a:avLst/>
          </a:prstGeom>
        </p:spPr>
      </p:pic>
    </p:spTree>
    <p:extLst>
      <p:ext uri="{BB962C8B-B14F-4D97-AF65-F5344CB8AC3E}">
        <p14:creationId xmlns:p14="http://schemas.microsoft.com/office/powerpoint/2010/main" val="622829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4A114B-B349-4849-93D1-C98EBD86386F}"/>
              </a:ext>
            </a:extLst>
          </p:cNvPr>
          <p:cNvSpPr txBox="1"/>
          <p:nvPr/>
        </p:nvSpPr>
        <p:spPr>
          <a:xfrm>
            <a:off x="1999067" y="800395"/>
            <a:ext cx="10962570" cy="646331"/>
          </a:xfrm>
          <a:prstGeom prst="rect">
            <a:avLst/>
          </a:prstGeom>
          <a:noFill/>
        </p:spPr>
        <p:txBody>
          <a:bodyPr wrap="square" rtlCol="0">
            <a:spAutoFit/>
          </a:bodyPr>
          <a:lstStyle/>
          <a:p>
            <a:r>
              <a:rPr lang="es-MX" sz="3600" dirty="0">
                <a:solidFill>
                  <a:srgbClr val="002060"/>
                </a:solidFill>
              </a:rPr>
              <a:t>ES UN JUEGO DE MANZANAS</a:t>
            </a:r>
          </a:p>
        </p:txBody>
      </p:sp>
      <p:pic>
        <p:nvPicPr>
          <p:cNvPr id="8" name="Imagen 7" descr="Manzana de color verde&#10;&#10;Descripción generada automáticamente">
            <a:extLst>
              <a:ext uri="{FF2B5EF4-FFF2-40B4-BE49-F238E27FC236}">
                <a16:creationId xmlns:a16="http://schemas.microsoft.com/office/drawing/2014/main" id="{F8308716-FB44-4DB8-AD39-2482E1ADFA4B}"/>
              </a:ext>
            </a:extLst>
          </p:cNvPr>
          <p:cNvPicPr>
            <a:picLocks noChangeAspect="1"/>
          </p:cNvPicPr>
          <p:nvPr/>
        </p:nvPicPr>
        <p:blipFill rotWithShape="1">
          <a:blip r:embed="rId2"/>
          <a:srcRect l="12575" r="12575"/>
          <a:stretch/>
        </p:blipFill>
        <p:spPr>
          <a:xfrm>
            <a:off x="8896458" y="0"/>
            <a:ext cx="3295542" cy="6858000"/>
          </a:xfrm>
          <a:prstGeom prst="rect">
            <a:avLst/>
          </a:prstGeom>
        </p:spPr>
      </p:pic>
      <p:sp>
        <p:nvSpPr>
          <p:cNvPr id="10" name="CuadroTexto 9">
            <a:extLst>
              <a:ext uri="{FF2B5EF4-FFF2-40B4-BE49-F238E27FC236}">
                <a16:creationId xmlns:a16="http://schemas.microsoft.com/office/drawing/2014/main" id="{DB284B15-4A9D-403F-ABE6-361897B0B760}"/>
              </a:ext>
            </a:extLst>
          </p:cNvPr>
          <p:cNvSpPr txBox="1"/>
          <p:nvPr/>
        </p:nvSpPr>
        <p:spPr>
          <a:xfrm>
            <a:off x="2548643" y="5946716"/>
            <a:ext cx="4605300" cy="646331"/>
          </a:xfrm>
          <a:prstGeom prst="rect">
            <a:avLst/>
          </a:prstGeom>
          <a:noFill/>
        </p:spPr>
        <p:txBody>
          <a:bodyPr wrap="none" rtlCol="0">
            <a:spAutoFit/>
          </a:bodyPr>
          <a:lstStyle/>
          <a:p>
            <a:r>
              <a:rPr lang="es-MX" sz="3600" dirty="0">
                <a:solidFill>
                  <a:srgbClr val="0070C0"/>
                </a:solidFill>
                <a:latin typeface="Avenir Next LT Pro Light" panose="020B0304020202020204" pitchFamily="34" charset="0"/>
              </a:rPr>
              <a:t>¡Filtra, </a:t>
            </a:r>
            <a:r>
              <a:rPr lang="es-MX" sz="3600" dirty="0">
                <a:solidFill>
                  <a:srgbClr val="0070C0"/>
                </a:solidFill>
                <a:latin typeface="Avenir Next LT Pro Demi" panose="020B0704020202020204" pitchFamily="34" charset="0"/>
              </a:rPr>
              <a:t>no convenzas</a:t>
            </a:r>
            <a:r>
              <a:rPr lang="es-MX" sz="3600" dirty="0">
                <a:solidFill>
                  <a:srgbClr val="0070C0"/>
                </a:solidFill>
                <a:latin typeface="Avenir Next LT Pro Light" panose="020B0304020202020204" pitchFamily="34" charset="0"/>
              </a:rPr>
              <a:t>!</a:t>
            </a:r>
          </a:p>
        </p:txBody>
      </p:sp>
      <p:sp>
        <p:nvSpPr>
          <p:cNvPr id="11" name="CuadroTexto 10">
            <a:extLst>
              <a:ext uri="{FF2B5EF4-FFF2-40B4-BE49-F238E27FC236}">
                <a16:creationId xmlns:a16="http://schemas.microsoft.com/office/drawing/2014/main" id="{FD1794BE-D199-4D0A-BC5F-6893DD786232}"/>
              </a:ext>
            </a:extLst>
          </p:cNvPr>
          <p:cNvSpPr txBox="1"/>
          <p:nvPr/>
        </p:nvSpPr>
        <p:spPr>
          <a:xfrm>
            <a:off x="553173" y="1803895"/>
            <a:ext cx="5579340" cy="3785652"/>
          </a:xfrm>
          <a:prstGeom prst="rect">
            <a:avLst/>
          </a:prstGeom>
          <a:noFill/>
        </p:spPr>
        <p:txBody>
          <a:bodyPr wrap="square" rtlCol="0">
            <a:spAutoFit/>
          </a:bodyPr>
          <a:lstStyle/>
          <a:p>
            <a:r>
              <a:rPr lang="es-MX" sz="3000" dirty="0">
                <a:solidFill>
                  <a:srgbClr val="FF0000"/>
                </a:solidFill>
                <a:latin typeface="Avenir Next LT Pro Demi" panose="020B0704020202020204" pitchFamily="34" charset="0"/>
              </a:rPr>
              <a:t>Manzanas Rojas </a:t>
            </a:r>
            <a:br>
              <a:rPr lang="es-MX" sz="3000" dirty="0">
                <a:latin typeface="Avenir Next LT Pro Light" panose="020B0304020202020204" pitchFamily="34" charset="0"/>
              </a:rPr>
            </a:br>
            <a:r>
              <a:rPr lang="es-MX" sz="3000" dirty="0">
                <a:latin typeface="Avenir Next LT Pro Light" panose="020B0304020202020204" pitchFamily="34" charset="0"/>
              </a:rPr>
              <a:t>Están muy interesados</a:t>
            </a:r>
          </a:p>
          <a:p>
            <a:r>
              <a:rPr lang="es-MX" sz="3000" dirty="0">
                <a:solidFill>
                  <a:srgbClr val="00B050"/>
                </a:solidFill>
                <a:latin typeface="Avenir Next LT Pro Demi" panose="020B0704020202020204" pitchFamily="34" charset="0"/>
              </a:rPr>
              <a:t>Manzanas Verdes </a:t>
            </a:r>
            <a:br>
              <a:rPr lang="es-MX" sz="3000" dirty="0">
                <a:latin typeface="Avenir Next LT Pro Light" panose="020B0304020202020204" pitchFamily="34" charset="0"/>
              </a:rPr>
            </a:br>
            <a:r>
              <a:rPr lang="es-MX" sz="3000" dirty="0">
                <a:latin typeface="Avenir Next LT Pro Light" panose="020B0304020202020204" pitchFamily="34" charset="0"/>
              </a:rPr>
              <a:t>Tienen que pensarlo.</a:t>
            </a:r>
          </a:p>
          <a:p>
            <a:r>
              <a:rPr lang="es-MX" sz="3000" dirty="0">
                <a:solidFill>
                  <a:srgbClr val="996600"/>
                </a:solidFill>
                <a:latin typeface="Avenir Next LT Pro Demi" panose="020B0704020202020204" pitchFamily="34" charset="0"/>
              </a:rPr>
              <a:t>Manzanas Cafés</a:t>
            </a:r>
            <a:br>
              <a:rPr lang="es-MX" sz="3000" dirty="0">
                <a:latin typeface="Avenir Next LT Pro Light" panose="020B0304020202020204" pitchFamily="34" charset="0"/>
              </a:rPr>
            </a:br>
            <a:r>
              <a:rPr lang="es-MX" sz="3000" dirty="0">
                <a:latin typeface="Avenir Next LT Pro Light" panose="020B0304020202020204" pitchFamily="34" charset="0"/>
              </a:rPr>
              <a:t>No están interesados</a:t>
            </a:r>
          </a:p>
          <a:p>
            <a:r>
              <a:rPr lang="es-MX" sz="3000" dirty="0">
                <a:solidFill>
                  <a:schemeClr val="tx1">
                    <a:lumMod val="85000"/>
                    <a:lumOff val="15000"/>
                  </a:schemeClr>
                </a:solidFill>
                <a:latin typeface="Avenir Next LT Pro Demi" panose="020B0704020202020204" pitchFamily="34" charset="0"/>
              </a:rPr>
              <a:t>Manzanas Dañadas</a:t>
            </a:r>
            <a:br>
              <a:rPr lang="es-MX" sz="3000" dirty="0">
                <a:latin typeface="Avenir Next LT Pro Light" panose="020B0304020202020204" pitchFamily="34" charset="0"/>
              </a:rPr>
            </a:br>
            <a:r>
              <a:rPr lang="es-MX" sz="3000" dirty="0">
                <a:latin typeface="Avenir Next LT Pro Light" panose="020B0304020202020204" pitchFamily="34" charset="0"/>
              </a:rPr>
              <a:t>Opiniones negativas</a:t>
            </a:r>
          </a:p>
        </p:txBody>
      </p:sp>
      <p:pic>
        <p:nvPicPr>
          <p:cNvPr id="7" name="Imagen 4" descr="Imagen que contiene gráficos vectoriales&#10;&#10;Descripción generada automáticamente">
            <a:extLst>
              <a:ext uri="{FF2B5EF4-FFF2-40B4-BE49-F238E27FC236}">
                <a16:creationId xmlns:a16="http://schemas.microsoft.com/office/drawing/2014/main" id="{A0F6ED29-A7B5-4DA9-B3E9-E1052CDEE320}"/>
              </a:ext>
            </a:extLst>
          </p:cNvPr>
          <p:cNvPicPr>
            <a:picLocks noChangeAspect="1"/>
          </p:cNvPicPr>
          <p:nvPr/>
        </p:nvPicPr>
        <p:blipFill rotWithShape="1">
          <a:blip r:embed="rId3"/>
          <a:srcRect l="829" t="3317" r="14245" b="19190"/>
          <a:stretch/>
        </p:blipFill>
        <p:spPr>
          <a:xfrm>
            <a:off x="445332" y="619969"/>
            <a:ext cx="1469652" cy="738531"/>
          </a:xfrm>
          <a:prstGeom prst="rect">
            <a:avLst/>
          </a:prstGeom>
        </p:spPr>
      </p:pic>
    </p:spTree>
    <p:extLst>
      <p:ext uri="{BB962C8B-B14F-4D97-AF65-F5344CB8AC3E}">
        <p14:creationId xmlns:p14="http://schemas.microsoft.com/office/powerpoint/2010/main" val="187046425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8AFD8D9-9317-4325-BEA5-A48C65521BDD}"/>
              </a:ext>
            </a:extLst>
          </p:cNvPr>
          <p:cNvSpPr/>
          <p:nvPr/>
        </p:nvSpPr>
        <p:spPr>
          <a:xfrm>
            <a:off x="403277" y="1044468"/>
            <a:ext cx="3976473" cy="1200329"/>
          </a:xfrm>
          <a:prstGeom prst="rect">
            <a:avLst/>
          </a:prstGeom>
        </p:spPr>
        <p:txBody>
          <a:bodyPr wrap="none">
            <a:spAutoFit/>
          </a:bodyPr>
          <a:lstStyle/>
          <a:p>
            <a:pPr defTabSz="640514">
              <a:defRPr/>
            </a:pPr>
            <a:r>
              <a:rPr lang="es-MX" sz="3600" dirty="0">
                <a:solidFill>
                  <a:schemeClr val="tx2"/>
                </a:solidFill>
                <a:latin typeface="+mj-lt"/>
                <a:sym typeface="Calibri"/>
              </a:rPr>
              <a:t>LEY DE</a:t>
            </a:r>
          </a:p>
          <a:p>
            <a:pPr defTabSz="640514">
              <a:defRPr/>
            </a:pPr>
            <a:r>
              <a:rPr lang="es-MX" sz="3600" dirty="0">
                <a:solidFill>
                  <a:schemeClr val="tx2"/>
                </a:solidFill>
                <a:latin typeface="+mj-lt"/>
                <a:sym typeface="Calibri"/>
              </a:rPr>
              <a:t>LOS PROMEDIOS</a:t>
            </a:r>
          </a:p>
        </p:txBody>
      </p:sp>
      <p:pic>
        <p:nvPicPr>
          <p:cNvPr id="4" name="Gráfico 3">
            <a:extLst>
              <a:ext uri="{FF2B5EF4-FFF2-40B4-BE49-F238E27FC236}">
                <a16:creationId xmlns:a16="http://schemas.microsoft.com/office/drawing/2014/main" id="{B8BE3C74-D99E-4A0A-8420-6ECAE8F16A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9857" y="-45665"/>
            <a:ext cx="7997246" cy="6949331"/>
          </a:xfrm>
          <a:prstGeom prst="rect">
            <a:avLst/>
          </a:prstGeom>
        </p:spPr>
      </p:pic>
      <p:sp>
        <p:nvSpPr>
          <p:cNvPr id="5" name="TextBox 1">
            <a:extLst>
              <a:ext uri="{FF2B5EF4-FFF2-40B4-BE49-F238E27FC236}">
                <a16:creationId xmlns:a16="http://schemas.microsoft.com/office/drawing/2014/main" id="{89F7B55C-7927-440F-B28C-BC7E43AB855B}"/>
              </a:ext>
            </a:extLst>
          </p:cNvPr>
          <p:cNvSpPr txBox="1"/>
          <p:nvPr/>
        </p:nvSpPr>
        <p:spPr>
          <a:xfrm>
            <a:off x="403277" y="2898214"/>
            <a:ext cx="4875305" cy="208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706" tIns="42706" rIns="42706" bIns="42706" numCol="1" spcCol="38100" rtlCol="0" anchor="t">
            <a:spAutoFit/>
          </a:bodyPr>
          <a:lstStyle/>
          <a:p>
            <a:pPr defTabSz="854019" hangingPunct="0">
              <a:defRPr/>
            </a:pPr>
            <a:r>
              <a:rPr lang="es-MX" sz="2600" dirty="0">
                <a:sym typeface="Arial"/>
              </a:rPr>
              <a:t>De cada </a:t>
            </a:r>
            <a:r>
              <a:rPr lang="es-MX" sz="2600" b="1" dirty="0">
                <a:solidFill>
                  <a:schemeClr val="tx2"/>
                </a:solidFill>
                <a:sym typeface="Arial"/>
              </a:rPr>
              <a:t>10 personas </a:t>
            </a:r>
            <a:r>
              <a:rPr lang="es-MX" sz="2600" dirty="0">
                <a:sym typeface="Arial"/>
              </a:rPr>
              <a:t>que ven una presentación y les das seguimiento:</a:t>
            </a:r>
          </a:p>
          <a:p>
            <a:pPr defTabSz="854019" hangingPunct="0">
              <a:defRPr/>
            </a:pPr>
            <a:r>
              <a:rPr lang="es-MX" altLang="en-US" sz="2600" b="1" dirty="0">
                <a:solidFill>
                  <a:schemeClr val="tx2"/>
                </a:solidFill>
                <a:sym typeface="Arial"/>
              </a:rPr>
              <a:t>1 o 2 </a:t>
            </a:r>
            <a:r>
              <a:rPr lang="es-MX" altLang="en-US" sz="2600" dirty="0">
                <a:sym typeface="Arial"/>
              </a:rPr>
              <a:t>se inscriben</a:t>
            </a:r>
          </a:p>
          <a:p>
            <a:pPr defTabSz="854019" hangingPunct="0">
              <a:defRPr/>
            </a:pPr>
            <a:r>
              <a:rPr lang="es-MX" altLang="en-US" sz="2600" b="1" dirty="0">
                <a:solidFill>
                  <a:schemeClr val="tx2"/>
                </a:solidFill>
                <a:sym typeface="Arial"/>
              </a:rPr>
              <a:t>2 0 3 </a:t>
            </a:r>
            <a:r>
              <a:rPr lang="es-MX" altLang="en-US" sz="2600" dirty="0">
                <a:sym typeface="Arial"/>
              </a:rPr>
              <a:t>aceptan ser clientes</a:t>
            </a:r>
            <a:endParaRPr lang="es-MX" altLang="en-US" sz="2600" dirty="0"/>
          </a:p>
        </p:txBody>
      </p:sp>
      <p:sp>
        <p:nvSpPr>
          <p:cNvPr id="7" name="Forma libre: forma 6">
            <a:extLst>
              <a:ext uri="{FF2B5EF4-FFF2-40B4-BE49-F238E27FC236}">
                <a16:creationId xmlns:a16="http://schemas.microsoft.com/office/drawing/2014/main" id="{653BAB47-72F0-4BF1-860D-3C2D9590E589}"/>
              </a:ext>
            </a:extLst>
          </p:cNvPr>
          <p:cNvSpPr/>
          <p:nvPr/>
        </p:nvSpPr>
        <p:spPr>
          <a:xfrm>
            <a:off x="4298240" y="-45665"/>
            <a:ext cx="8013792" cy="6932784"/>
          </a:xfrm>
          <a:custGeom>
            <a:avLst/>
            <a:gdLst>
              <a:gd name="connsiteX0" fmla="*/ 8013792 w 8013792"/>
              <a:gd name="connsiteY0" fmla="*/ 6932785 h 6932784"/>
              <a:gd name="connsiteX1" fmla="*/ 2498450 w 8013792"/>
              <a:gd name="connsiteY1" fmla="*/ 6932785 h 6932784"/>
              <a:gd name="connsiteX2" fmla="*/ 0 w 8013792"/>
              <a:gd name="connsiteY2" fmla="*/ 0 h 6932784"/>
              <a:gd name="connsiteX3" fmla="*/ 8013792 w 8013792"/>
              <a:gd name="connsiteY3" fmla="*/ 0 h 6932784"/>
            </a:gdLst>
            <a:ahLst/>
            <a:cxnLst>
              <a:cxn ang="0">
                <a:pos x="connsiteX0" y="connsiteY0"/>
              </a:cxn>
              <a:cxn ang="0">
                <a:pos x="connsiteX1" y="connsiteY1"/>
              </a:cxn>
              <a:cxn ang="0">
                <a:pos x="connsiteX2" y="connsiteY2"/>
              </a:cxn>
              <a:cxn ang="0">
                <a:pos x="connsiteX3" y="connsiteY3"/>
              </a:cxn>
            </a:cxnLst>
            <a:rect l="l" t="t" r="r" b="b"/>
            <a:pathLst>
              <a:path w="8013792" h="6932784">
                <a:moveTo>
                  <a:pt x="8013792" y="6932785"/>
                </a:moveTo>
                <a:lnTo>
                  <a:pt x="2498450" y="6932785"/>
                </a:lnTo>
                <a:lnTo>
                  <a:pt x="0" y="0"/>
                </a:lnTo>
                <a:lnTo>
                  <a:pt x="8013792" y="0"/>
                </a:lnTo>
                <a:close/>
              </a:path>
            </a:pathLst>
          </a:custGeom>
          <a:blipFill dpi="0" rotWithShape="1">
            <a:blip r:embed="rId4">
              <a:duotone>
                <a:prstClr val="black"/>
                <a:schemeClr val="accent3">
                  <a:tint val="45000"/>
                  <a:satMod val="400000"/>
                </a:schemeClr>
              </a:duotone>
            </a:blip>
            <a:srcRect/>
            <a:tile tx="1352550" ty="0" sx="51000" sy="51000" flip="x" algn="ctr"/>
          </a:blipFill>
          <a:ln w="55114" cap="flat">
            <a:noFill/>
            <a:prstDash val="solid"/>
            <a:miter/>
          </a:ln>
        </p:spPr>
        <p:txBody>
          <a:bodyPr rtlCol="0" anchor="ctr"/>
          <a:lstStyle/>
          <a:p>
            <a:endParaRPr lang="es-MX" dirty="0"/>
          </a:p>
        </p:txBody>
      </p:sp>
      <p:sp>
        <p:nvSpPr>
          <p:cNvPr id="9" name="CuadroTexto 8">
            <a:extLst>
              <a:ext uri="{FF2B5EF4-FFF2-40B4-BE49-F238E27FC236}">
                <a16:creationId xmlns:a16="http://schemas.microsoft.com/office/drawing/2014/main" id="{F41E1CE3-02CE-414E-B64A-692BB2304D0F}"/>
              </a:ext>
            </a:extLst>
          </p:cNvPr>
          <p:cNvSpPr txBox="1"/>
          <p:nvPr/>
        </p:nvSpPr>
        <p:spPr>
          <a:xfrm>
            <a:off x="260087" y="5663116"/>
            <a:ext cx="5182466" cy="954107"/>
          </a:xfrm>
          <a:prstGeom prst="rect">
            <a:avLst/>
          </a:prstGeom>
          <a:noFill/>
        </p:spPr>
        <p:txBody>
          <a:bodyPr wrap="square">
            <a:spAutoFit/>
          </a:bodyPr>
          <a:lstStyle/>
          <a:p>
            <a:pPr defTabSz="854019" hangingPunct="0">
              <a:defRPr/>
            </a:pPr>
            <a:r>
              <a:rPr lang="es-MX" sz="2800" dirty="0">
                <a:solidFill>
                  <a:schemeClr val="tx2"/>
                </a:solidFill>
                <a:latin typeface="Avenir Next LT Pro Light" panose="020B0304020202020204" pitchFamily="34" charset="0"/>
                <a:sym typeface="Arial"/>
              </a:rPr>
              <a:t>APUNTA TODO Y A TODOS EN UN CUADERNO </a:t>
            </a:r>
          </a:p>
        </p:txBody>
      </p:sp>
    </p:spTree>
    <p:extLst>
      <p:ext uri="{BB962C8B-B14F-4D97-AF65-F5344CB8AC3E}">
        <p14:creationId xmlns:p14="http://schemas.microsoft.com/office/powerpoint/2010/main" val="2341924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A15D73F-CF07-4B01-BA9F-8A3ABFA452B1}"/>
              </a:ext>
            </a:extLst>
          </p:cNvPr>
          <p:cNvSpPr/>
          <p:nvPr/>
        </p:nvSpPr>
        <p:spPr>
          <a:xfrm>
            <a:off x="0" y="0"/>
            <a:ext cx="409303" cy="4423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CuadroTexto 2">
            <a:extLst>
              <a:ext uri="{FF2B5EF4-FFF2-40B4-BE49-F238E27FC236}">
                <a16:creationId xmlns:a16="http://schemas.microsoft.com/office/drawing/2014/main" id="{3E8C0280-BEC8-4C46-8D93-9D20BDD7827F}"/>
              </a:ext>
            </a:extLst>
          </p:cNvPr>
          <p:cNvSpPr txBox="1"/>
          <p:nvPr/>
        </p:nvSpPr>
        <p:spPr>
          <a:xfrm>
            <a:off x="945059" y="403671"/>
            <a:ext cx="10962570" cy="1446550"/>
          </a:xfrm>
          <a:prstGeom prst="rect">
            <a:avLst/>
          </a:prstGeom>
          <a:noFill/>
        </p:spPr>
        <p:txBody>
          <a:bodyPr wrap="square" rtlCol="0">
            <a:spAutoFit/>
          </a:bodyPr>
          <a:lstStyle/>
          <a:p>
            <a:r>
              <a:rPr lang="es-MX" sz="4400" dirty="0">
                <a:solidFill>
                  <a:srgbClr val="002060"/>
                </a:solidFill>
                <a:latin typeface="Avenir Next LT Pro Demi" panose="020B0704020202020204" pitchFamily="34" charset="0"/>
              </a:rPr>
              <a:t>ARRANCA TU NEGOCIO</a:t>
            </a:r>
          </a:p>
          <a:p>
            <a:r>
              <a:rPr lang="es-MX" sz="4400" dirty="0">
                <a:solidFill>
                  <a:schemeClr val="tx1">
                    <a:lumMod val="95000"/>
                    <a:lumOff val="5000"/>
                  </a:schemeClr>
                </a:solidFill>
                <a:latin typeface="Avenir Next LT Pro Light" panose="020B0304020202020204" pitchFamily="34" charset="0"/>
              </a:rPr>
              <a:t>TU ÚNICO OBJETIVO</a:t>
            </a:r>
          </a:p>
        </p:txBody>
      </p:sp>
      <p:sp>
        <p:nvSpPr>
          <p:cNvPr id="4" name="CuadroTexto 3">
            <a:extLst>
              <a:ext uri="{FF2B5EF4-FFF2-40B4-BE49-F238E27FC236}">
                <a16:creationId xmlns:a16="http://schemas.microsoft.com/office/drawing/2014/main" id="{85F5EE76-DB25-4D7D-BA44-152804CAFF37}"/>
              </a:ext>
            </a:extLst>
          </p:cNvPr>
          <p:cNvSpPr txBox="1"/>
          <p:nvPr/>
        </p:nvSpPr>
        <p:spPr>
          <a:xfrm>
            <a:off x="1497875" y="4373733"/>
            <a:ext cx="3815588" cy="1384995"/>
          </a:xfrm>
          <a:prstGeom prst="rect">
            <a:avLst/>
          </a:prstGeom>
          <a:noFill/>
        </p:spPr>
        <p:txBody>
          <a:bodyPr wrap="square" rtlCol="0">
            <a:spAutoFit/>
          </a:bodyPr>
          <a:lstStyle/>
          <a:p>
            <a:pPr algn="ctr"/>
            <a:r>
              <a:rPr lang="es-MX" sz="2800" dirty="0">
                <a:latin typeface="+mj-lt"/>
              </a:rPr>
              <a:t>Conecta</a:t>
            </a:r>
            <a:r>
              <a:rPr lang="es-MX" sz="2800" dirty="0"/>
              <a:t> tus servicios y </a:t>
            </a:r>
            <a:r>
              <a:rPr lang="es-MX" sz="2800" dirty="0">
                <a:latin typeface="+mj-lt"/>
              </a:rPr>
              <a:t>adquiere</a:t>
            </a:r>
            <a:r>
              <a:rPr lang="es-MX" sz="2800" b="1" dirty="0"/>
              <a:t> </a:t>
            </a:r>
            <a:r>
              <a:rPr lang="es-MX" sz="2800" dirty="0"/>
              <a:t>tus primeros clientes.</a:t>
            </a:r>
          </a:p>
        </p:txBody>
      </p:sp>
      <p:sp>
        <p:nvSpPr>
          <p:cNvPr id="6" name="CuadroTexto 5">
            <a:extLst>
              <a:ext uri="{FF2B5EF4-FFF2-40B4-BE49-F238E27FC236}">
                <a16:creationId xmlns:a16="http://schemas.microsoft.com/office/drawing/2014/main" id="{9D31125F-87A9-4F1C-AD93-0CF0B2732B2B}"/>
              </a:ext>
            </a:extLst>
          </p:cNvPr>
          <p:cNvSpPr txBox="1"/>
          <p:nvPr/>
        </p:nvSpPr>
        <p:spPr>
          <a:xfrm>
            <a:off x="7100833" y="4373733"/>
            <a:ext cx="3529325" cy="1384995"/>
          </a:xfrm>
          <a:prstGeom prst="rect">
            <a:avLst/>
          </a:prstGeom>
          <a:noFill/>
        </p:spPr>
        <p:txBody>
          <a:bodyPr wrap="square" rtlCol="0">
            <a:spAutoFit/>
          </a:bodyPr>
          <a:lstStyle/>
          <a:p>
            <a:pPr algn="ctr"/>
            <a:r>
              <a:rPr lang="es-MX" sz="2800" dirty="0">
                <a:latin typeface="Avenir Next LT Pro Demi" panose="020B0704020202020204" pitchFamily="34" charset="0"/>
              </a:rPr>
              <a:t>Formar </a:t>
            </a:r>
            <a:r>
              <a:rPr lang="es-MX" sz="2800" dirty="0">
                <a:latin typeface="Avenir Next LT Pro" panose="020B0504020202020204" pitchFamily="34" charset="0"/>
              </a:rPr>
              <a:t>tu equipo que adquiera clientes</a:t>
            </a:r>
          </a:p>
        </p:txBody>
      </p:sp>
      <p:pic>
        <p:nvPicPr>
          <p:cNvPr id="8" name="Gráfico 7" descr="Insignia con relleno sólido">
            <a:extLst>
              <a:ext uri="{FF2B5EF4-FFF2-40B4-BE49-F238E27FC236}">
                <a16:creationId xmlns:a16="http://schemas.microsoft.com/office/drawing/2014/main" id="{C15DF7AD-27F5-4147-B2F5-797E1F4CB1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65496" y="2211977"/>
            <a:ext cx="1800000" cy="1800000"/>
          </a:xfrm>
          <a:prstGeom prst="rect">
            <a:avLst/>
          </a:prstGeom>
        </p:spPr>
      </p:pic>
      <p:pic>
        <p:nvPicPr>
          <p:cNvPr id="10" name="Gráfico 9" descr="Insignia 1 con relleno sólido">
            <a:extLst>
              <a:ext uri="{FF2B5EF4-FFF2-40B4-BE49-F238E27FC236}">
                <a16:creationId xmlns:a16="http://schemas.microsoft.com/office/drawing/2014/main" id="{1C984704-E811-49EB-9C3C-E510A10242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5669" y="2211977"/>
            <a:ext cx="1800000" cy="1800000"/>
          </a:xfrm>
          <a:prstGeom prst="rect">
            <a:avLst/>
          </a:prstGeom>
        </p:spPr>
      </p:pic>
    </p:spTree>
    <p:extLst>
      <p:ext uri="{BB962C8B-B14F-4D97-AF65-F5344CB8AC3E}">
        <p14:creationId xmlns:p14="http://schemas.microsoft.com/office/powerpoint/2010/main" val="353991978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580173-1943-4982-8CFA-14B0AE6ED08D}"/>
              </a:ext>
            </a:extLst>
          </p:cNvPr>
          <p:cNvSpPr/>
          <p:nvPr/>
        </p:nvSpPr>
        <p:spPr>
          <a:xfrm>
            <a:off x="-85624" y="-88322"/>
            <a:ext cx="3628104" cy="7018027"/>
          </a:xfrm>
          <a:custGeom>
            <a:avLst/>
            <a:gdLst>
              <a:gd name="connsiteX0" fmla="*/ 3628104 w 3628104"/>
              <a:gd name="connsiteY0" fmla="*/ 3506244 h 7018027"/>
              <a:gd name="connsiteX1" fmla="*/ 0 w 3628104"/>
              <a:gd name="connsiteY1" fmla="*/ 0 h 7018027"/>
              <a:gd name="connsiteX2" fmla="*/ 0 w 3628104"/>
              <a:gd name="connsiteY2" fmla="*/ 7018028 h 7018027"/>
            </a:gdLst>
            <a:ahLst/>
            <a:cxnLst>
              <a:cxn ang="0">
                <a:pos x="connsiteX0" y="connsiteY0"/>
              </a:cxn>
              <a:cxn ang="0">
                <a:pos x="connsiteX1" y="connsiteY1"/>
              </a:cxn>
              <a:cxn ang="0">
                <a:pos x="connsiteX2" y="connsiteY2"/>
              </a:cxn>
            </a:cxnLst>
            <a:rect l="l" t="t" r="r" b="b"/>
            <a:pathLst>
              <a:path w="3628104" h="7018027">
                <a:moveTo>
                  <a:pt x="3628104" y="3506244"/>
                </a:moveTo>
                <a:lnTo>
                  <a:pt x="0" y="0"/>
                </a:lnTo>
                <a:lnTo>
                  <a:pt x="0" y="7018028"/>
                </a:lnTo>
                <a:close/>
              </a:path>
            </a:pathLst>
          </a:custGeom>
          <a:solidFill>
            <a:schemeClr val="tx2"/>
          </a:solidFill>
          <a:ln w="55364" cap="flat">
            <a:noFill/>
            <a:prstDash val="solid"/>
            <a:miter/>
          </a:ln>
        </p:spPr>
        <p:txBody>
          <a:bodyPr rtlCol="0" anchor="ctr"/>
          <a:lstStyle/>
          <a:p>
            <a:endParaRPr lang="es-MX" dirty="0"/>
          </a:p>
        </p:txBody>
      </p:sp>
      <p:sp>
        <p:nvSpPr>
          <p:cNvPr id="9" name="Forma libre: forma 8">
            <a:extLst>
              <a:ext uri="{FF2B5EF4-FFF2-40B4-BE49-F238E27FC236}">
                <a16:creationId xmlns:a16="http://schemas.microsoft.com/office/drawing/2014/main" id="{3372E6DC-F67F-46CB-BC25-758E8E95A7F2}"/>
              </a:ext>
            </a:extLst>
          </p:cNvPr>
          <p:cNvSpPr/>
          <p:nvPr/>
        </p:nvSpPr>
        <p:spPr>
          <a:xfrm>
            <a:off x="5885514" y="-66166"/>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solidFill>
            <a:schemeClr val="tx2"/>
          </a:solidFill>
          <a:ln w="55364" cap="flat">
            <a:noFill/>
            <a:prstDash val="solid"/>
            <a:miter/>
          </a:ln>
        </p:spPr>
        <p:txBody>
          <a:bodyPr rtlCol="0" anchor="ctr"/>
          <a:lstStyle/>
          <a:p>
            <a:endParaRPr lang="es-MX" dirty="0"/>
          </a:p>
        </p:txBody>
      </p:sp>
      <p:sp>
        <p:nvSpPr>
          <p:cNvPr id="6" name="object 19">
            <a:extLst>
              <a:ext uri="{FF2B5EF4-FFF2-40B4-BE49-F238E27FC236}">
                <a16:creationId xmlns:a16="http://schemas.microsoft.com/office/drawing/2014/main" id="{FB4A6FFA-690F-4153-8AA8-5BD193CA1F40}"/>
              </a:ext>
            </a:extLst>
          </p:cNvPr>
          <p:cNvSpPr txBox="1"/>
          <p:nvPr/>
        </p:nvSpPr>
        <p:spPr>
          <a:xfrm>
            <a:off x="3739907" y="2389756"/>
            <a:ext cx="5862731" cy="1477328"/>
          </a:xfrm>
          <a:prstGeom prst="rect">
            <a:avLst/>
          </a:prstGeom>
        </p:spPr>
        <p:txBody>
          <a:bodyPr vert="horz" wrap="square" lIns="0" tIns="0" rIns="0" bIns="0" rtlCol="0">
            <a:spAutoFit/>
          </a:bodyPr>
          <a:lstStyle/>
          <a:p>
            <a:pPr defTabSz="608429"/>
            <a:r>
              <a:rPr lang="es-MX" sz="4800" dirty="0">
                <a:latin typeface="+mj-lt"/>
              </a:rPr>
              <a:t>PLAN DE COMPENSACIÓN</a:t>
            </a:r>
          </a:p>
        </p:txBody>
      </p:sp>
      <p:sp>
        <p:nvSpPr>
          <p:cNvPr id="10" name="Forma libre: forma 9">
            <a:extLst>
              <a:ext uri="{FF2B5EF4-FFF2-40B4-BE49-F238E27FC236}">
                <a16:creationId xmlns:a16="http://schemas.microsoft.com/office/drawing/2014/main" id="{DE1ED45B-9D43-4D44-9388-3DAFF6956275}"/>
              </a:ext>
            </a:extLst>
          </p:cNvPr>
          <p:cNvSpPr/>
          <p:nvPr/>
        </p:nvSpPr>
        <p:spPr>
          <a:xfrm>
            <a:off x="5885514" y="-74475"/>
            <a:ext cx="6425344" cy="6990332"/>
          </a:xfrm>
          <a:custGeom>
            <a:avLst/>
            <a:gdLst>
              <a:gd name="connsiteX0" fmla="*/ 0 w 6425344"/>
              <a:gd name="connsiteY0" fmla="*/ 0 h 6990332"/>
              <a:gd name="connsiteX1" fmla="*/ 6425345 w 6425344"/>
              <a:gd name="connsiteY1" fmla="*/ 0 h 6990332"/>
              <a:gd name="connsiteX2" fmla="*/ 6425345 w 6425344"/>
              <a:gd name="connsiteY2" fmla="*/ 6990333 h 6990332"/>
              <a:gd name="connsiteX3" fmla="*/ 0 w 6425344"/>
              <a:gd name="connsiteY3" fmla="*/ 6990333 h 6990332"/>
              <a:gd name="connsiteX4" fmla="*/ 3622566 w 6425344"/>
              <a:gd name="connsiteY4" fmla="*/ 3500705 h 699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344" h="6990332">
                <a:moveTo>
                  <a:pt x="0" y="0"/>
                </a:moveTo>
                <a:lnTo>
                  <a:pt x="6425345" y="0"/>
                </a:lnTo>
                <a:lnTo>
                  <a:pt x="6425345" y="6990333"/>
                </a:lnTo>
                <a:lnTo>
                  <a:pt x="0" y="6990333"/>
                </a:lnTo>
                <a:lnTo>
                  <a:pt x="3622566" y="3500705"/>
                </a:lnTo>
                <a:close/>
              </a:path>
            </a:pathLst>
          </a:custGeom>
          <a:blipFill dpi="0" rotWithShape="1">
            <a:blip r:embed="rId2">
              <a:alphaModFix amt="80000"/>
            </a:blip>
            <a:srcRect/>
            <a:stretch>
              <a:fillRect l="-16113" t="-6649" r="-66539" b="-6649"/>
            </a:stretch>
          </a:blipFill>
          <a:ln w="55364" cap="flat">
            <a:noFill/>
            <a:prstDash val="solid"/>
            <a:miter/>
          </a:ln>
        </p:spPr>
        <p:txBody>
          <a:bodyPr rtlCol="0" anchor="ctr"/>
          <a:lstStyle/>
          <a:p>
            <a:endParaRPr lang="es-MX" dirty="0"/>
          </a:p>
        </p:txBody>
      </p:sp>
      <p:sp>
        <p:nvSpPr>
          <p:cNvPr id="13" name="CuadroTexto 12">
            <a:extLst>
              <a:ext uri="{FF2B5EF4-FFF2-40B4-BE49-F238E27FC236}">
                <a16:creationId xmlns:a16="http://schemas.microsoft.com/office/drawing/2014/main" id="{B8B7868E-7E86-4367-8F6A-61FDD45F21BE}"/>
              </a:ext>
            </a:extLst>
          </p:cNvPr>
          <p:cNvSpPr txBox="1"/>
          <p:nvPr/>
        </p:nvSpPr>
        <p:spPr>
          <a:xfrm>
            <a:off x="2983137" y="4268481"/>
            <a:ext cx="5100990" cy="1200329"/>
          </a:xfrm>
          <a:prstGeom prst="rect">
            <a:avLst/>
          </a:prstGeom>
          <a:noFill/>
        </p:spPr>
        <p:txBody>
          <a:bodyPr wrap="square">
            <a:spAutoFit/>
          </a:bodyPr>
          <a:lstStyle/>
          <a:p>
            <a:pPr marL="0" algn="l" rtl="0" eaLnBrk="1" latinLnBrk="0" hangingPunct="1">
              <a:spcBef>
                <a:spcPts val="0"/>
              </a:spcBef>
              <a:spcAft>
                <a:spcPts val="0"/>
              </a:spcAft>
            </a:pPr>
            <a:r>
              <a:rPr lang="es-MX" sz="2400" kern="1200" dirty="0">
                <a:solidFill>
                  <a:srgbClr val="000000"/>
                </a:solidFill>
                <a:effectLst/>
                <a:latin typeface="Avenir Next LT Pro" panose="020B0504020202020204" pitchFamily="34" charset="0"/>
                <a:ea typeface="+mn-ea"/>
                <a:cs typeface="+mn-cs"/>
              </a:rPr>
              <a:t>Conecta servicios UNA VEZ, gana un porcentaje de su consumo TODOS LOS MESES</a:t>
            </a:r>
            <a:endParaRPr lang="es-MX" sz="2400" dirty="0">
              <a:effectLst/>
            </a:endParaRPr>
          </a:p>
        </p:txBody>
      </p:sp>
    </p:spTree>
    <p:extLst>
      <p:ext uri="{BB962C8B-B14F-4D97-AF65-F5344CB8AC3E}">
        <p14:creationId xmlns:p14="http://schemas.microsoft.com/office/powerpoint/2010/main" val="2328332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44309A-289B-4657-A181-9A17030C79C2}"/>
              </a:ext>
            </a:extLst>
          </p:cNvPr>
          <p:cNvSpPr txBox="1"/>
          <p:nvPr/>
        </p:nvSpPr>
        <p:spPr>
          <a:xfrm>
            <a:off x="7242464" y="748145"/>
            <a:ext cx="4248516" cy="1569660"/>
          </a:xfrm>
          <a:prstGeom prst="rect">
            <a:avLst/>
          </a:prstGeom>
          <a:noFill/>
        </p:spPr>
        <p:txBody>
          <a:bodyPr wrap="square" rtlCol="0">
            <a:spAutoFit/>
          </a:bodyPr>
          <a:lstStyle/>
          <a:p>
            <a:pPr algn="r"/>
            <a:r>
              <a:rPr lang="es-MX" sz="3200" dirty="0">
                <a:solidFill>
                  <a:schemeClr val="tx2"/>
                </a:solidFill>
                <a:latin typeface="+mj-lt"/>
              </a:rPr>
              <a:t>CONCEPTOS QUE GENERAN RIQUEZA Y LIBERTAD</a:t>
            </a:r>
          </a:p>
        </p:txBody>
      </p:sp>
      <p:sp>
        <p:nvSpPr>
          <p:cNvPr id="5" name="Rectángulo 4">
            <a:extLst>
              <a:ext uri="{FF2B5EF4-FFF2-40B4-BE49-F238E27FC236}">
                <a16:creationId xmlns:a16="http://schemas.microsoft.com/office/drawing/2014/main" id="{7CAFE6FE-3DA4-4447-B90A-A6D442834D6E}"/>
              </a:ext>
            </a:extLst>
          </p:cNvPr>
          <p:cNvSpPr/>
          <p:nvPr/>
        </p:nvSpPr>
        <p:spPr>
          <a:xfrm rot="2700000">
            <a:off x="1399886" y="1267692"/>
            <a:ext cx="2940627" cy="2940627"/>
          </a:xfrm>
          <a:prstGeom prst="rect">
            <a:avLst/>
          </a:prstGeom>
          <a:blipFill dpi="0" rotWithShape="0">
            <a:blip r:embed="rId2"/>
            <a:srcRect/>
            <a:tile tx="0" ty="0" sx="17000" sy="17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a:extLst>
              <a:ext uri="{FF2B5EF4-FFF2-40B4-BE49-F238E27FC236}">
                <a16:creationId xmlns:a16="http://schemas.microsoft.com/office/drawing/2014/main" id="{93C68355-5469-463D-89A9-FC8A4C086919}"/>
              </a:ext>
            </a:extLst>
          </p:cNvPr>
          <p:cNvSpPr/>
          <p:nvPr/>
        </p:nvSpPr>
        <p:spPr>
          <a:xfrm rot="2700000">
            <a:off x="4922404" y="2926830"/>
            <a:ext cx="2940627" cy="2940627"/>
          </a:xfrm>
          <a:prstGeom prst="rect">
            <a:avLst/>
          </a:prstGeom>
          <a:blipFill dpi="0" rotWithShape="0">
            <a:blip r:embed="rId3"/>
            <a:srcRect/>
            <a:tile tx="0" ty="0" sx="24000" sy="24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6">
            <a:extLst>
              <a:ext uri="{FF2B5EF4-FFF2-40B4-BE49-F238E27FC236}">
                <a16:creationId xmlns:a16="http://schemas.microsoft.com/office/drawing/2014/main" id="{6497876A-C13B-47FC-9D0A-90F764B26160}"/>
              </a:ext>
            </a:extLst>
          </p:cNvPr>
          <p:cNvSpPr txBox="1"/>
          <p:nvPr/>
        </p:nvSpPr>
        <p:spPr>
          <a:xfrm>
            <a:off x="510202" y="3863236"/>
            <a:ext cx="1568506" cy="954107"/>
          </a:xfrm>
          <a:prstGeom prst="rect">
            <a:avLst/>
          </a:prstGeom>
          <a:noFill/>
        </p:spPr>
        <p:txBody>
          <a:bodyPr wrap="none" rtlCol="0">
            <a:spAutoFit/>
          </a:bodyPr>
          <a:lstStyle/>
          <a:p>
            <a:r>
              <a:rPr lang="es-MX" sz="2800" dirty="0"/>
              <a:t>Ingreso</a:t>
            </a:r>
          </a:p>
          <a:p>
            <a:r>
              <a:rPr lang="es-MX" sz="2800" dirty="0"/>
              <a:t>Residual</a:t>
            </a:r>
          </a:p>
        </p:txBody>
      </p:sp>
      <p:sp>
        <p:nvSpPr>
          <p:cNvPr id="8" name="CuadroTexto 7">
            <a:extLst>
              <a:ext uri="{FF2B5EF4-FFF2-40B4-BE49-F238E27FC236}">
                <a16:creationId xmlns:a16="http://schemas.microsoft.com/office/drawing/2014/main" id="{F75EE2E9-5BE4-4A37-8FB0-C6D8B0D934F6}"/>
              </a:ext>
            </a:extLst>
          </p:cNvPr>
          <p:cNvSpPr txBox="1"/>
          <p:nvPr/>
        </p:nvSpPr>
        <p:spPr>
          <a:xfrm>
            <a:off x="7663134" y="5586635"/>
            <a:ext cx="2141933" cy="523220"/>
          </a:xfrm>
          <a:prstGeom prst="rect">
            <a:avLst/>
          </a:prstGeom>
          <a:noFill/>
        </p:spPr>
        <p:txBody>
          <a:bodyPr wrap="none" rtlCol="0">
            <a:spAutoFit/>
          </a:bodyPr>
          <a:lstStyle/>
          <a:p>
            <a:r>
              <a:rPr lang="es-MX" sz="2800" dirty="0"/>
              <a:t>Duplicación</a:t>
            </a:r>
          </a:p>
        </p:txBody>
      </p:sp>
      <p:cxnSp>
        <p:nvCxnSpPr>
          <p:cNvPr id="12" name="Conector recto 11">
            <a:extLst>
              <a:ext uri="{FF2B5EF4-FFF2-40B4-BE49-F238E27FC236}">
                <a16:creationId xmlns:a16="http://schemas.microsoft.com/office/drawing/2014/main" id="{0F4DADA4-1AEC-46F9-AD0E-D1E2F3865E83}"/>
              </a:ext>
            </a:extLst>
          </p:cNvPr>
          <p:cNvCxnSpPr/>
          <p:nvPr/>
        </p:nvCxnSpPr>
        <p:spPr>
          <a:xfrm flipV="1">
            <a:off x="644236" y="550718"/>
            <a:ext cx="2067791" cy="202622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E8262283-B2C0-40A6-8DA7-AFDF1D1D447B}"/>
              </a:ext>
            </a:extLst>
          </p:cNvPr>
          <p:cNvCxnSpPr/>
          <p:nvPr/>
        </p:nvCxnSpPr>
        <p:spPr>
          <a:xfrm flipV="1">
            <a:off x="4186958" y="2202873"/>
            <a:ext cx="2067791" cy="202622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 name="Conector recto 2">
            <a:extLst>
              <a:ext uri="{FF2B5EF4-FFF2-40B4-BE49-F238E27FC236}">
                <a16:creationId xmlns:a16="http://schemas.microsoft.com/office/drawing/2014/main" id="{B492C0EE-7A2C-4654-84A3-86FE1D4E1225}"/>
              </a:ext>
            </a:extLst>
          </p:cNvPr>
          <p:cNvCxnSpPr/>
          <p:nvPr/>
        </p:nvCxnSpPr>
        <p:spPr>
          <a:xfrm>
            <a:off x="11305309" y="2576945"/>
            <a:ext cx="0" cy="363681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303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45CEB43-AC7F-4DD2-84AC-D60BE0A467BB}"/>
              </a:ext>
            </a:extLst>
          </p:cNvPr>
          <p:cNvSpPr/>
          <p:nvPr/>
        </p:nvSpPr>
        <p:spPr>
          <a:xfrm>
            <a:off x="0" y="0"/>
            <a:ext cx="374073" cy="51954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CuadroTexto 2">
            <a:extLst>
              <a:ext uri="{FF2B5EF4-FFF2-40B4-BE49-F238E27FC236}">
                <a16:creationId xmlns:a16="http://schemas.microsoft.com/office/drawing/2014/main" id="{A69DD5EC-E7B8-4672-A055-2849DC6A3CA3}"/>
              </a:ext>
            </a:extLst>
          </p:cNvPr>
          <p:cNvSpPr txBox="1"/>
          <p:nvPr/>
        </p:nvSpPr>
        <p:spPr>
          <a:xfrm>
            <a:off x="1215736" y="1070264"/>
            <a:ext cx="5153975" cy="646331"/>
          </a:xfrm>
          <a:prstGeom prst="rect">
            <a:avLst/>
          </a:prstGeom>
          <a:noFill/>
        </p:spPr>
        <p:txBody>
          <a:bodyPr wrap="none" rtlCol="0">
            <a:spAutoFit/>
          </a:bodyPr>
          <a:lstStyle/>
          <a:p>
            <a:r>
              <a:rPr lang="es-MX" sz="3600" dirty="0"/>
              <a:t>1 a 6 puntos por cliente</a:t>
            </a:r>
          </a:p>
        </p:txBody>
      </p:sp>
      <p:sp>
        <p:nvSpPr>
          <p:cNvPr id="4" name="object 29">
            <a:extLst>
              <a:ext uri="{FF2B5EF4-FFF2-40B4-BE49-F238E27FC236}">
                <a16:creationId xmlns:a16="http://schemas.microsoft.com/office/drawing/2014/main" id="{FF3F37A3-2F21-4914-B771-A7A74C3612B1}"/>
              </a:ext>
            </a:extLst>
          </p:cNvPr>
          <p:cNvSpPr txBox="1"/>
          <p:nvPr/>
        </p:nvSpPr>
        <p:spPr>
          <a:xfrm>
            <a:off x="3544416" y="5007372"/>
            <a:ext cx="5886390" cy="984885"/>
          </a:xfrm>
          <a:prstGeom prst="rect">
            <a:avLst/>
          </a:prstGeom>
        </p:spPr>
        <p:txBody>
          <a:bodyPr vert="horz" wrap="square" lIns="0" tIns="0" rIns="0" bIns="0" rtlCol="0">
            <a:spAutoFit/>
          </a:bodyPr>
          <a:lstStyle/>
          <a:p>
            <a:pPr marL="16922" marR="0" lvl="0" indent="0" algn="ctr" defTabSz="608429" rtl="0" eaLnBrk="1" fontAlgn="auto" latinLnBrk="0" hangingPunct="1">
              <a:lnSpc>
                <a:spcPct val="100000"/>
              </a:lnSpc>
              <a:spcBef>
                <a:spcPts val="0"/>
              </a:spcBef>
              <a:spcAft>
                <a:spcPts val="0"/>
              </a:spcAft>
              <a:buClrTx/>
              <a:buSzTx/>
              <a:buFontTx/>
              <a:buNone/>
              <a:tabLst/>
              <a:defRPr/>
            </a:pPr>
            <a:r>
              <a:rPr lang="es-MX" sz="3200" dirty="0"/>
              <a:t>Para recibir </a:t>
            </a:r>
            <a:r>
              <a:rPr lang="es-MX" sz="3200" dirty="0">
                <a:latin typeface="+mj-lt"/>
              </a:rPr>
              <a:t>máximo ingreso</a:t>
            </a:r>
            <a:r>
              <a:rPr lang="es-MX" sz="3200" dirty="0"/>
              <a:t> RESIDUAL.</a:t>
            </a:r>
          </a:p>
        </p:txBody>
      </p:sp>
      <p:sp>
        <p:nvSpPr>
          <p:cNvPr id="6" name="CuadroTexto 5">
            <a:extLst>
              <a:ext uri="{FF2B5EF4-FFF2-40B4-BE49-F238E27FC236}">
                <a16:creationId xmlns:a16="http://schemas.microsoft.com/office/drawing/2014/main" id="{260B76DE-8BAF-43F4-BBF3-D85D9148E484}"/>
              </a:ext>
            </a:extLst>
          </p:cNvPr>
          <p:cNvSpPr txBox="1"/>
          <p:nvPr/>
        </p:nvSpPr>
        <p:spPr>
          <a:xfrm>
            <a:off x="3440477" y="6151418"/>
            <a:ext cx="6094268" cy="461665"/>
          </a:xfrm>
          <a:prstGeom prst="rect">
            <a:avLst/>
          </a:prstGeom>
          <a:noFill/>
        </p:spPr>
        <p:txBody>
          <a:bodyPr wrap="square">
            <a:spAutoFit/>
          </a:bodyPr>
          <a:lstStyle/>
          <a:p>
            <a:pPr marL="16922" marR="0" lvl="0" indent="0" algn="ctr" defTabSz="608429" rtl="0" eaLnBrk="1" fontAlgn="auto" latinLnBrk="0" hangingPunct="1">
              <a:lnSpc>
                <a:spcPct val="100000"/>
              </a:lnSpc>
              <a:spcBef>
                <a:spcPts val="0"/>
              </a:spcBef>
              <a:spcAft>
                <a:spcPts val="0"/>
              </a:spcAft>
              <a:buClrTx/>
              <a:buSzTx/>
              <a:buFontTx/>
              <a:buNone/>
              <a:tabLst/>
              <a:defRPr/>
            </a:pPr>
            <a:r>
              <a:rPr lang="es-MX" sz="2400" dirty="0"/>
              <a:t>(15% personal y 4% de tu equipo.) </a:t>
            </a:r>
          </a:p>
        </p:txBody>
      </p:sp>
      <p:pic>
        <p:nvPicPr>
          <p:cNvPr id="8" name="Gráfico 7" descr="Marca de escudo con relleno sólido">
            <a:extLst>
              <a:ext uri="{FF2B5EF4-FFF2-40B4-BE49-F238E27FC236}">
                <a16:creationId xmlns:a16="http://schemas.microsoft.com/office/drawing/2014/main" id="{3DD06B05-5BB3-44BE-8593-4EF0EA7F76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7445" y="866280"/>
            <a:ext cx="914400" cy="914400"/>
          </a:xfrm>
          <a:prstGeom prst="rect">
            <a:avLst/>
          </a:prstGeom>
        </p:spPr>
      </p:pic>
      <p:pic>
        <p:nvPicPr>
          <p:cNvPr id="10" name="Gráfico 9" descr="Televisión con relleno sólido">
            <a:extLst>
              <a:ext uri="{FF2B5EF4-FFF2-40B4-BE49-F238E27FC236}">
                <a16:creationId xmlns:a16="http://schemas.microsoft.com/office/drawing/2014/main" id="{098BF683-F0DC-4347-A319-513AA3FF6B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22988" y="866280"/>
            <a:ext cx="914400" cy="914400"/>
          </a:xfrm>
          <a:prstGeom prst="rect">
            <a:avLst/>
          </a:prstGeom>
        </p:spPr>
      </p:pic>
      <p:pic>
        <p:nvPicPr>
          <p:cNvPr id="12" name="Gráfico 11" descr="Enrutador inalámbrico con relleno sólido">
            <a:extLst>
              <a:ext uri="{FF2B5EF4-FFF2-40B4-BE49-F238E27FC236}">
                <a16:creationId xmlns:a16="http://schemas.microsoft.com/office/drawing/2014/main" id="{EA4467D0-7A63-4BE4-BED1-09673D7639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8632" y="796331"/>
            <a:ext cx="1054298" cy="1054298"/>
          </a:xfrm>
          <a:prstGeom prst="rect">
            <a:avLst/>
          </a:prstGeom>
        </p:spPr>
      </p:pic>
      <p:pic>
        <p:nvPicPr>
          <p:cNvPr id="14" name="Gráfico 13" descr="Smartphone con relleno sólido">
            <a:extLst>
              <a:ext uri="{FF2B5EF4-FFF2-40B4-BE49-F238E27FC236}">
                <a16:creationId xmlns:a16="http://schemas.microsoft.com/office/drawing/2014/main" id="{AF7EA8E8-2893-471B-B9F1-0B824CC859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54174" y="866280"/>
            <a:ext cx="914400" cy="914400"/>
          </a:xfrm>
          <a:prstGeom prst="rect">
            <a:avLst/>
          </a:prstGeom>
        </p:spPr>
      </p:pic>
      <p:sp>
        <p:nvSpPr>
          <p:cNvPr id="15" name="Elipse 14">
            <a:extLst>
              <a:ext uri="{FF2B5EF4-FFF2-40B4-BE49-F238E27FC236}">
                <a16:creationId xmlns:a16="http://schemas.microsoft.com/office/drawing/2014/main" id="{E1B35F94-6D64-446B-8400-AA3C06FA67B0}"/>
              </a:ext>
            </a:extLst>
          </p:cNvPr>
          <p:cNvSpPr/>
          <p:nvPr/>
        </p:nvSpPr>
        <p:spPr>
          <a:xfrm>
            <a:off x="5173182" y="2131374"/>
            <a:ext cx="2628859" cy="262885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3600" dirty="0"/>
              <a:t>200+ PUNTOS </a:t>
            </a:r>
          </a:p>
        </p:txBody>
      </p:sp>
    </p:spTree>
    <p:extLst>
      <p:ext uri="{BB962C8B-B14F-4D97-AF65-F5344CB8AC3E}">
        <p14:creationId xmlns:p14="http://schemas.microsoft.com/office/powerpoint/2010/main" val="3591773882"/>
      </p:ext>
    </p:extLst>
  </p:cSld>
  <p:clrMapOvr>
    <a:masterClrMapping/>
  </p:clrMapOvr>
</p:sld>
</file>

<file path=ppt/theme/theme1.xml><?xml version="1.0" encoding="utf-8"?>
<a:theme xmlns:a="http://schemas.openxmlformats.org/drawingml/2006/main" name="Tema de la oficina">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venir">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22_TF44450328.potx" id="{02386FAF-67F9-4090-A9C4-BC9123B78CFF}" vid="{1BA0544F-D172-463F-96BE-8F20BF8CDE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16096</TotalTime>
  <Words>1679</Words>
  <Application>Microsoft Office PowerPoint</Application>
  <PresentationFormat>Widescreen</PresentationFormat>
  <Paragraphs>264</Paragraphs>
  <Slides>38</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Avenir Next LT Pro</vt:lpstr>
      <vt:lpstr>Avenir Next LT Pro Demi</vt:lpstr>
      <vt:lpstr>Avenir Next LT Pro Light</vt:lpstr>
      <vt:lpstr>Calibri</vt:lpstr>
      <vt:lpstr>Calibri Light</vt:lpstr>
      <vt:lpstr>Sagona ExtraLight</vt:lpstr>
      <vt:lpstr>Speak Pro</vt:lpstr>
      <vt:lpstr>Tema de la oficina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TUS CLIENTES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Alfonso Lobato</dc:creator>
  <cp:lastModifiedBy>Alfonso Lobato</cp:lastModifiedBy>
  <cp:revision>101</cp:revision>
  <dcterms:created xsi:type="dcterms:W3CDTF">2020-11-07T03:19:08Z</dcterms:created>
  <dcterms:modified xsi:type="dcterms:W3CDTF">2021-11-08T20:43:47Z</dcterms:modified>
</cp:coreProperties>
</file>