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4"/>
  </p:sldMasterIdLst>
  <p:notesMasterIdLst>
    <p:notesMasterId r:id="rId26"/>
  </p:notesMasterIdLst>
  <p:sldIdLst>
    <p:sldId id="256" r:id="rId5"/>
    <p:sldId id="1440" r:id="rId6"/>
    <p:sldId id="1446" r:id="rId7"/>
    <p:sldId id="1439" r:id="rId8"/>
    <p:sldId id="1434" r:id="rId9"/>
    <p:sldId id="1423" r:id="rId10"/>
    <p:sldId id="1465" r:id="rId11"/>
    <p:sldId id="1428" r:id="rId12"/>
    <p:sldId id="1441" r:id="rId13"/>
    <p:sldId id="1464" r:id="rId14"/>
    <p:sldId id="812" r:id="rId15"/>
    <p:sldId id="577" r:id="rId16"/>
    <p:sldId id="1438" r:id="rId17"/>
    <p:sldId id="1444" r:id="rId18"/>
    <p:sldId id="1463" r:id="rId19"/>
    <p:sldId id="268" r:id="rId20"/>
    <p:sldId id="585" r:id="rId21"/>
    <p:sldId id="586" r:id="rId22"/>
    <p:sldId id="587" r:id="rId23"/>
    <p:sldId id="588" r:id="rId24"/>
    <p:sldId id="589" r:id="rId25"/>
  </p:sldIdLst>
  <p:sldSz cx="12192000" cy="6858000"/>
  <p:notesSz cx="6858000" cy="9144000"/>
  <p:defaultTextStyle>
    <a:defPPr>
      <a:defRPr lang="es-CO"/>
    </a:defPPr>
    <a:lvl1pPr marL="0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1pPr>
    <a:lvl2pPr marL="476903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2pPr>
    <a:lvl3pPr marL="953811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3pPr>
    <a:lvl4pPr marL="1430715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4pPr>
    <a:lvl5pPr marL="1907622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5pPr>
    <a:lvl6pPr marL="2384526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6pPr>
    <a:lvl7pPr marL="2861433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7pPr>
    <a:lvl8pPr marL="3338339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8pPr>
    <a:lvl9pPr marL="3815242" algn="l" defTabSz="953811" rtl="0" eaLnBrk="1" latinLnBrk="0" hangingPunct="1">
      <a:defRPr sz="187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700D1F-B970-4433-A617-BA85EB77084D}">
          <p14:sldIdLst>
            <p14:sldId id="256"/>
            <p14:sldId id="1440"/>
            <p14:sldId id="1446"/>
            <p14:sldId id="1439"/>
            <p14:sldId id="1434"/>
            <p14:sldId id="1423"/>
            <p14:sldId id="1465"/>
            <p14:sldId id="1428"/>
            <p14:sldId id="1441"/>
            <p14:sldId id="1464"/>
            <p14:sldId id="812"/>
            <p14:sldId id="577"/>
            <p14:sldId id="1438"/>
            <p14:sldId id="1444"/>
            <p14:sldId id="1463"/>
            <p14:sldId id="268"/>
            <p14:sldId id="585"/>
            <p14:sldId id="586"/>
            <p14:sldId id="587"/>
            <p14:sldId id="588"/>
            <p14:sldId id="5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09" userDrawn="1">
          <p15:clr>
            <a:srgbClr val="A4A3A4"/>
          </p15:clr>
        </p15:guide>
        <p15:guide id="2" pos="6063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1321" userDrawn="1">
          <p15:clr>
            <a:srgbClr val="A4A3A4"/>
          </p15:clr>
        </p15:guide>
        <p15:guide id="5" orient="horz" pos="482" userDrawn="1">
          <p15:clr>
            <a:srgbClr val="A4A3A4"/>
          </p15:clr>
        </p15:guide>
        <p15:guide id="6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7A"/>
    <a:srgbClr val="00B0F0"/>
    <a:srgbClr val="EF4C6E"/>
    <a:srgbClr val="B3EBFF"/>
    <a:srgbClr val="5BD4FF"/>
    <a:srgbClr val="FDE3E9"/>
    <a:srgbClr val="F8AEBE"/>
    <a:srgbClr val="002577"/>
    <a:srgbClr val="71CEF0"/>
    <a:srgbClr val="FF7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780" autoAdjust="0"/>
    <p:restoredTop sz="95535" autoAdjust="0"/>
  </p:normalViewPr>
  <p:slideViewPr>
    <p:cSldViewPr snapToGrid="0" snapToObjects="1">
      <p:cViewPr varScale="1">
        <p:scale>
          <a:sx n="92" d="100"/>
          <a:sy n="92" d="100"/>
        </p:scale>
        <p:origin x="67" y="130"/>
      </p:cViewPr>
      <p:guideLst>
        <p:guide orient="horz" pos="2409"/>
        <p:guide pos="6063"/>
        <p:guide orient="horz" pos="2704"/>
        <p:guide orient="horz" pos="1321"/>
        <p:guide orient="horz" pos="482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A8322-2D1F-3A4F-B997-DCD20390A864}" type="datetimeFigureOut">
              <a:rPr lang="es-CO" smtClean="0"/>
              <a:t>3/04/2024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612AD-2BC5-374B-8E13-A03CCEB8D1D9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6701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1pPr>
    <a:lvl2pPr marL="476903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2pPr>
    <a:lvl3pPr marL="953811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3pPr>
    <a:lvl4pPr marL="1430715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4pPr>
    <a:lvl5pPr marL="1907622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5pPr>
    <a:lvl6pPr marL="2384526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6pPr>
    <a:lvl7pPr marL="2861433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7pPr>
    <a:lvl8pPr marL="3338339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8pPr>
    <a:lvl9pPr marL="3815242" algn="l" defTabSz="953811" rtl="0" eaLnBrk="1" latinLnBrk="0" hangingPunct="1">
      <a:defRPr sz="125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612AD-2BC5-374B-8E13-A03CCEB8D1D9}" type="slidenum">
              <a:rPr lang="es-CO" smtClean="0"/>
              <a:t>3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2519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612AD-2BC5-374B-8E13-A03CCEB8D1D9}" type="slidenum">
              <a:rPr lang="es-CO" smtClean="0"/>
              <a:t>5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533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Y para lo que estamos aquí el día de hoy, les queremos presentar el NEGOCIO MULTINACIONAL EN LÍNEA DE XXXXXXX</a:t>
            </a:r>
          </a:p>
          <a:p>
            <a:r>
              <a:rPr lang="es-ES_tradnl" dirty="0"/>
              <a:t>Así es como se ve su navegador multinacional, como pueden ver, así está su nombre y actualmente ofrecemos estos servicios</a:t>
            </a:r>
          </a:p>
          <a:p>
            <a:r>
              <a:rPr lang="es-ES_tradnl" dirty="0"/>
              <a:t>Esta página es sumamente poderosa ya que le permite a XXXX hacer clientes SIN LÍMITE por los 29 países en los cuales tenemos servicios, sabiendo también que estamos en plena expansión a Latinoamérica y seguirá siendo abierta año con año.</a:t>
            </a:r>
          </a:p>
          <a:p>
            <a:r>
              <a:rPr lang="es-ES_tradnl" dirty="0"/>
              <a:t>Vamos a explorar el primer servicio muy rápidamente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5D689-BC4B-46A0-B3F2-AF076275C41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3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4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B3AC1-482E-30A5-E247-3357A3CB1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272A56-81E2-96B4-C9E3-5A97C1741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D4F585-A33D-B062-E039-D65F20C8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7D66F6-F9B2-C9A2-1786-67F579218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0C5355-4377-55DB-1EC0-BF6BF2D7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754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03D22-1E47-D901-6F2B-1ED3BE0B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D6F72A-4ABE-77C6-8466-D314AB39C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C39322-BD2D-0055-39B2-CBA10BF2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33E2DF-DD39-F4D2-B777-13F27F2C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A80E66-A011-D042-F41F-7569CDC2A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955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22FC92-F94F-AF3C-7E62-18115ECB5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AF4B08-22DE-8817-A97E-382CEBED9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EC8AB1-BB9D-1903-C542-8E92462F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3C9A38-98DA-2A0E-22AA-9F6B0B64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A8089C-F600-3E16-23C0-F5BEDCCF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7523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191433-F31A-D410-9E78-C7250910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83ACA8-88C4-3DBD-66DB-F0C8889D1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A295FB-5CD1-402B-8F9E-3E200070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DE371-3656-1968-7337-DC68B4F21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20CB33-A6A2-C297-F179-E365B7C9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721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4FA91-17A8-604A-6E71-651DC0E3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EC8708-139A-7BEB-38AD-E10E8DF2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B630B8-B9F3-BD22-03C4-C7998413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72287D-8FCC-8A87-6540-B66EF4BF6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CC6CF3-8A0E-20E0-07EA-7BF37EAE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414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4B59-328C-3E80-A305-2D748302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162378-4452-2381-D6BF-E763B644F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469B57-F3A9-D829-F72B-957F02650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008B47-8908-5B5D-D6FB-04C1DB5FC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969046-5D9A-4CE7-EE64-14E39597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FA6A75A-58F1-704B-F78A-0CA8366C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351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BA671-9C7A-52A1-F47E-E73FFEEB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4BC72F-B61F-A435-912C-8101A87CD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FF9A01-002D-84A8-17AE-3D86B7F8E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1876AC-21F0-861B-58F0-C253FE383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37A3BE-D5AE-5A2E-D120-7FE72FB0A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8762D9-7D05-716F-B7DF-1B3DCDF1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3871F43-A189-385A-55BF-AD53DF8E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57DE95-2517-EE80-C286-B8067FD97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5058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91EB2-AA4A-5147-452D-FDB3C07A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25D48C-BD04-0374-A5BC-546AAB8C1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E86B88-7E42-C508-93A2-4A4CF2890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8BA98A-5628-7F74-C5D4-60F6F3F2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59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EB0FE01-6410-227D-0FF4-DC710E6D5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9620203-1418-D2DF-325D-24E7815A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602C6E-6796-32CA-EB6F-647B2785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244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08CFC8-518D-D782-932B-DE619B55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374F03-CFEF-7C8A-6BD2-B61BBFE15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A21AED-3445-9175-1EFE-8BEE6A126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73CA94-2F53-3769-5F74-01D83210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5EA79D-B709-2174-A484-0706A200B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2D085-699D-531A-29D6-528B3C88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319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D1CBE-5CEC-1890-228E-FF2FFCFB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C0321AE-7EA1-3694-30D3-97905C2204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88B813-A83B-7697-133C-D3CDB677F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26BCFF8-0477-7A58-C8AA-162D3C07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EEF600-D718-10CB-C3CE-6E336B2E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9800C2-F5D8-9A58-FB96-70DF2B72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910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B09BC6E-57AA-4267-A4D6-91B0A19C9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D18037-736C-E93C-C249-9736FD684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219129-8839-AC57-054F-004842377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6297F1-5E9E-4165-8E64-1BABDDC580ED}" type="datetimeFigureOut">
              <a:rPr lang="es-MX" smtClean="0"/>
              <a:t>03/04/2024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296FD4-2BDE-4D97-84AF-1030EE3B6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7877B9-4AAF-0894-4193-0E3242F80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8B995-5DF2-4F92-9B9B-F4FF931885C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865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6.png"/><Relationship Id="rId3" Type="http://schemas.openxmlformats.org/officeDocument/2006/relationships/image" Target="../media/image80.svg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12.png"/><Relationship Id="rId5" Type="http://schemas.openxmlformats.org/officeDocument/2006/relationships/image" Target="../media/image82.svg"/><Relationship Id="rId10" Type="http://schemas.openxmlformats.org/officeDocument/2006/relationships/image" Target="../media/image11.png"/><Relationship Id="rId4" Type="http://schemas.openxmlformats.org/officeDocument/2006/relationships/image" Target="../media/image81.png"/><Relationship Id="rId9" Type="http://schemas.openxmlformats.org/officeDocument/2006/relationships/image" Target="../media/image49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7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4.png"/><Relationship Id="rId7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adroTexto 7"/>
          <p:cNvSpPr txBox="1"/>
          <p:nvPr/>
        </p:nvSpPr>
        <p:spPr>
          <a:xfrm>
            <a:off x="1236343" y="5911041"/>
            <a:ext cx="971931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200">
                <a:solidFill>
                  <a:srgbClr val="EF4C6E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t>Más</a:t>
            </a:r>
            <a:r>
              <a:rPr>
                <a:solidFill>
                  <a:srgbClr val="262626"/>
                </a:solidFill>
                <a:latin typeface="Avenir Next LT Pro"/>
                <a:ea typeface="Avenir Next LT Pro"/>
                <a:cs typeface="Avenir Next LT Pro"/>
                <a:sym typeface="Avenir Next LT Pro"/>
              </a:rPr>
              <a:t> servicios, </a:t>
            </a:r>
            <a:r>
              <a:t>más</a:t>
            </a:r>
            <a:r>
              <a:rPr>
                <a:solidFill>
                  <a:srgbClr val="262626"/>
                </a:solidFill>
                <a:latin typeface="Avenir Next LT Pro"/>
                <a:ea typeface="Avenir Next LT Pro"/>
                <a:cs typeface="Avenir Next LT Pro"/>
                <a:sym typeface="Avenir Next LT Pro"/>
              </a:rPr>
              <a:t> tecnología, </a:t>
            </a:r>
            <a:r>
              <a:t>más</a:t>
            </a:r>
            <a:r>
              <a:rPr>
                <a:solidFill>
                  <a:srgbClr val="262626"/>
                </a:solidFill>
                <a:latin typeface="Avenir Next LT Pro"/>
                <a:ea typeface="Avenir Next LT Pro"/>
                <a:cs typeface="Avenir Next LT Pro"/>
                <a:sym typeface="Avenir Next LT Pro"/>
              </a:rPr>
              <a:t> países</a:t>
            </a:r>
          </a:p>
        </p:txBody>
      </p:sp>
      <p:pic>
        <p:nvPicPr>
          <p:cNvPr id="58" name="Imagen 11" descr="Imagen 11"/>
          <p:cNvPicPr>
            <a:picLocks noChangeAspect="1"/>
          </p:cNvPicPr>
          <p:nvPr/>
        </p:nvPicPr>
        <p:blipFill>
          <a:blip r:embed="rId2"/>
          <a:srcRect l="20906" t="3489" r="18616"/>
          <a:stretch>
            <a:fillRect/>
          </a:stretch>
        </p:blipFill>
        <p:spPr>
          <a:xfrm>
            <a:off x="4436233" y="441651"/>
            <a:ext cx="3319533" cy="33108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" name="Grupo 18"/>
          <p:cNvGrpSpPr/>
          <p:nvPr/>
        </p:nvGrpSpPr>
        <p:grpSpPr>
          <a:xfrm>
            <a:off x="3524024" y="3837752"/>
            <a:ext cx="5189673" cy="471804"/>
            <a:chOff x="0" y="0"/>
            <a:chExt cx="5189671" cy="471803"/>
          </a:xfrm>
        </p:grpSpPr>
        <p:pic>
          <p:nvPicPr>
            <p:cNvPr id="59" name="Imagen 5" descr="Imagen 5"/>
            <p:cNvPicPr>
              <a:picLocks noChangeAspect="1"/>
            </p:cNvPicPr>
            <p:nvPr/>
          </p:nvPicPr>
          <p:blipFill>
            <a:blip r:embed="rId3"/>
            <a:srcRect b="21549"/>
            <a:stretch>
              <a:fillRect/>
            </a:stretch>
          </p:blipFill>
          <p:spPr>
            <a:xfrm>
              <a:off x="1908541" y="0"/>
              <a:ext cx="912456" cy="400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" name="CuadroTexto 1"/>
            <p:cNvSpPr txBox="1"/>
            <p:nvPr/>
          </p:nvSpPr>
          <p:spPr>
            <a:xfrm>
              <a:off x="0" y="100963"/>
              <a:ext cx="181654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>
                  <a:solidFill>
                    <a:srgbClr val="262626"/>
                  </a:solidFill>
                </a:defRPr>
              </a:lvl1pPr>
            </a:lstStyle>
            <a:p>
              <a:r>
                <a:t>Un proyecto de</a:t>
              </a:r>
            </a:p>
          </p:txBody>
        </p:sp>
        <p:pic>
          <p:nvPicPr>
            <p:cNvPr id="61" name="Imagen 14" descr="Imagen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8494" y="59193"/>
              <a:ext cx="1245819" cy="341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Imagen 17" descr="Imagen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1243" y="59194"/>
              <a:ext cx="798429" cy="341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" name="CuadroTexto 7"/>
          <p:cNvSpPr txBox="1"/>
          <p:nvPr/>
        </p:nvSpPr>
        <p:spPr>
          <a:xfrm>
            <a:off x="368448" y="4786374"/>
            <a:ext cx="11455104" cy="1183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600">
                <a:solidFill>
                  <a:srgbClr val="262626"/>
                </a:solidFill>
              </a:defRPr>
            </a:pPr>
            <a:r>
              <a:t>EL PROYECTO DE </a:t>
            </a:r>
            <a:r>
              <a:rPr>
                <a:solidFill>
                  <a:srgbClr val="EF4C6E"/>
                </a:solidFill>
                <a:latin typeface="Avenir Next LT Pro Demi"/>
                <a:ea typeface="Avenir Next LT Pro Demi"/>
                <a:cs typeface="Avenir Next LT Pro Demi"/>
                <a:sym typeface="Avenir Next LT Pro Demi"/>
              </a:rPr>
              <a:t>EXPANSIÓN MÁS GRANDE</a:t>
            </a:r>
            <a:endParaRPr>
              <a:latin typeface="Avenir Next LT Pro Demi"/>
              <a:ea typeface="Avenir Next LT Pro Demi"/>
              <a:cs typeface="Avenir Next LT Pro Demi"/>
              <a:sym typeface="Avenir Next LT Pro Demi"/>
            </a:endParaRPr>
          </a:p>
          <a:p>
            <a:pPr algn="ctr">
              <a:defRPr sz="3600">
                <a:solidFill>
                  <a:srgbClr val="262626"/>
                </a:solidFill>
              </a:defRPr>
            </a:pPr>
            <a:r>
              <a:t>EN LATINOAMÉRICA</a:t>
            </a:r>
          </a:p>
        </p:txBody>
      </p:sp>
      <p:pic>
        <p:nvPicPr>
          <p:cNvPr id="65" name="Imagen" descr="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094B3C74-C847-B4DF-897B-43B675B344F9}"/>
              </a:ext>
            </a:extLst>
          </p:cNvPr>
          <p:cNvGrpSpPr/>
          <p:nvPr/>
        </p:nvGrpSpPr>
        <p:grpSpPr>
          <a:xfrm>
            <a:off x="4950545" y="1232870"/>
            <a:ext cx="2738992" cy="3021765"/>
            <a:chOff x="2325260" y="1188765"/>
            <a:chExt cx="5434080" cy="5342574"/>
          </a:xfrm>
        </p:grpSpPr>
        <p:pic>
          <p:nvPicPr>
            <p:cNvPr id="10" name="Imagen 9" descr="Mapa&#10;&#10;Descripción generada automáticamente">
              <a:extLst>
                <a:ext uri="{FF2B5EF4-FFF2-40B4-BE49-F238E27FC236}">
                  <a16:creationId xmlns:a16="http://schemas.microsoft.com/office/drawing/2014/main" id="{F0576BB2-6AF7-4830-1969-D9028D670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71CE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325260" y="1188765"/>
              <a:ext cx="5421374" cy="5307798"/>
            </a:xfrm>
            <a:prstGeom prst="rect">
              <a:avLst/>
            </a:prstGeom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F5BEC9F-8920-04D0-C621-F143AB663637}"/>
                </a:ext>
              </a:extLst>
            </p:cNvPr>
            <p:cNvGrpSpPr/>
            <p:nvPr/>
          </p:nvGrpSpPr>
          <p:grpSpPr>
            <a:xfrm>
              <a:off x="4302646" y="2040706"/>
              <a:ext cx="1437670" cy="1383594"/>
              <a:chOff x="2525626" y="1860641"/>
              <a:chExt cx="1437670" cy="1383594"/>
            </a:xfrm>
          </p:grpSpPr>
          <p:grpSp>
            <p:nvGrpSpPr>
              <p:cNvPr id="6" name="Group 8">
                <a:extLst>
                  <a:ext uri="{FF2B5EF4-FFF2-40B4-BE49-F238E27FC236}">
                    <a16:creationId xmlns:a16="http://schemas.microsoft.com/office/drawing/2014/main" id="{090B3AEF-5377-A615-BAA5-4771CC4ECFA1}"/>
                  </a:ext>
                </a:extLst>
              </p:cNvPr>
              <p:cNvGrpSpPr/>
              <p:nvPr/>
            </p:nvGrpSpPr>
            <p:grpSpPr>
              <a:xfrm>
                <a:off x="3530429" y="2133833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68" name="Imagen 67">
                  <a:extLst>
                    <a:ext uri="{FF2B5EF4-FFF2-40B4-BE49-F238E27FC236}">
                      <a16:creationId xmlns:a16="http://schemas.microsoft.com/office/drawing/2014/main" id="{FFE4BFA1-C362-9BAF-A196-654D354A14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74" name="Imagen 3">
                  <a:extLst>
                    <a:ext uri="{FF2B5EF4-FFF2-40B4-BE49-F238E27FC236}">
                      <a16:creationId xmlns:a16="http://schemas.microsoft.com/office/drawing/2014/main" id="{3FCE18E3-E4CF-5B55-CA82-0951A53C96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75" name="Imagen 74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43E999D0-037E-6698-0C51-40F5C19840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7" name="Group 8">
                <a:extLst>
                  <a:ext uri="{FF2B5EF4-FFF2-40B4-BE49-F238E27FC236}">
                    <a16:creationId xmlns:a16="http://schemas.microsoft.com/office/drawing/2014/main" id="{7AA157EC-0BB6-7A16-BCC7-361F62B687B5}"/>
                  </a:ext>
                </a:extLst>
              </p:cNvPr>
              <p:cNvGrpSpPr/>
              <p:nvPr/>
            </p:nvGrpSpPr>
            <p:grpSpPr>
              <a:xfrm>
                <a:off x="2525626" y="2416941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65" name="Imagen 64">
                  <a:extLst>
                    <a:ext uri="{FF2B5EF4-FFF2-40B4-BE49-F238E27FC236}">
                      <a16:creationId xmlns:a16="http://schemas.microsoft.com/office/drawing/2014/main" id="{7E9D44C4-F861-DA34-3E45-1837A511B1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66" name="Imagen 3">
                  <a:extLst>
                    <a:ext uri="{FF2B5EF4-FFF2-40B4-BE49-F238E27FC236}">
                      <a16:creationId xmlns:a16="http://schemas.microsoft.com/office/drawing/2014/main" id="{772A11A8-91F7-47E0-469A-675AC96781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67" name="Imagen 66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28BCEDEC-B540-C541-3D44-B89A8211DE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id="{CFBEE73C-7F7C-D976-8CA0-904CA0B6BDD7}"/>
                  </a:ext>
                </a:extLst>
              </p:cNvPr>
              <p:cNvGrpSpPr/>
              <p:nvPr/>
            </p:nvGrpSpPr>
            <p:grpSpPr>
              <a:xfrm>
                <a:off x="2623909" y="1860641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32" name="Imagen 31">
                  <a:extLst>
                    <a:ext uri="{FF2B5EF4-FFF2-40B4-BE49-F238E27FC236}">
                      <a16:creationId xmlns:a16="http://schemas.microsoft.com/office/drawing/2014/main" id="{43B012EC-BF54-053A-8297-5D61DEB458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61" name="Imagen 3">
                  <a:extLst>
                    <a:ext uri="{FF2B5EF4-FFF2-40B4-BE49-F238E27FC236}">
                      <a16:creationId xmlns:a16="http://schemas.microsoft.com/office/drawing/2014/main" id="{F7781B8A-593B-5C81-DC32-869A6DBBB9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62" name="Imagen 6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70030AAE-390B-D791-DE39-8B0BC785C7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8">
                <a:extLst>
                  <a:ext uri="{FF2B5EF4-FFF2-40B4-BE49-F238E27FC236}">
                    <a16:creationId xmlns:a16="http://schemas.microsoft.com/office/drawing/2014/main" id="{28F3AD39-0B84-9B22-8D90-621B57176B11}"/>
                  </a:ext>
                </a:extLst>
              </p:cNvPr>
              <p:cNvGrpSpPr/>
              <p:nvPr/>
            </p:nvGrpSpPr>
            <p:grpSpPr>
              <a:xfrm>
                <a:off x="2840343" y="2957811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29" name="Imagen 28">
                  <a:extLst>
                    <a:ext uri="{FF2B5EF4-FFF2-40B4-BE49-F238E27FC236}">
                      <a16:creationId xmlns:a16="http://schemas.microsoft.com/office/drawing/2014/main" id="{11843E16-3DE2-C9EF-7F2E-4E4D9EC43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30" name="Imagen 3">
                  <a:extLst>
                    <a:ext uri="{FF2B5EF4-FFF2-40B4-BE49-F238E27FC236}">
                      <a16:creationId xmlns:a16="http://schemas.microsoft.com/office/drawing/2014/main" id="{F884ECDA-EB10-68C5-EE16-E6A6EB40CC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31" name="Imagen 30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E1C4ACBB-5920-78E4-6EE7-A9D5301260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8">
                <a:extLst>
                  <a:ext uri="{FF2B5EF4-FFF2-40B4-BE49-F238E27FC236}">
                    <a16:creationId xmlns:a16="http://schemas.microsoft.com/office/drawing/2014/main" id="{F29FA492-FB14-50BD-BB1D-217811749F88}"/>
                  </a:ext>
                </a:extLst>
              </p:cNvPr>
              <p:cNvGrpSpPr/>
              <p:nvPr/>
            </p:nvGrpSpPr>
            <p:grpSpPr>
              <a:xfrm>
                <a:off x="3288957" y="2511203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9" name="Imagen 18">
                  <a:extLst>
                    <a:ext uri="{FF2B5EF4-FFF2-40B4-BE49-F238E27FC236}">
                      <a16:creationId xmlns:a16="http://schemas.microsoft.com/office/drawing/2014/main" id="{6E6AA51D-DFC1-5DE7-B707-79D4C078E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20" name="Imagen 3">
                  <a:extLst>
                    <a:ext uri="{FF2B5EF4-FFF2-40B4-BE49-F238E27FC236}">
                      <a16:creationId xmlns:a16="http://schemas.microsoft.com/office/drawing/2014/main" id="{FD3B8206-0514-4D83-ED00-1F44ECF214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23" name="Imagen 22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85B98E8D-7D91-899B-369F-DE40689DF2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0" name="Grupo 79">
              <a:extLst>
                <a:ext uri="{FF2B5EF4-FFF2-40B4-BE49-F238E27FC236}">
                  <a16:creationId xmlns:a16="http://schemas.microsoft.com/office/drawing/2014/main" id="{73AE4DD0-C036-EC24-9CC6-D1C5CD715EB6}"/>
                </a:ext>
              </a:extLst>
            </p:cNvPr>
            <p:cNvGrpSpPr/>
            <p:nvPr/>
          </p:nvGrpSpPr>
          <p:grpSpPr>
            <a:xfrm>
              <a:off x="5841854" y="4319702"/>
              <a:ext cx="1917486" cy="2211637"/>
              <a:chOff x="8406643" y="1592664"/>
              <a:chExt cx="2171434" cy="2562935"/>
            </a:xfrm>
          </p:grpSpPr>
          <p:grpSp>
            <p:nvGrpSpPr>
              <p:cNvPr id="81" name="Group 8">
                <a:extLst>
                  <a:ext uri="{FF2B5EF4-FFF2-40B4-BE49-F238E27FC236}">
                    <a16:creationId xmlns:a16="http://schemas.microsoft.com/office/drawing/2014/main" id="{862D7F4C-DA39-C778-08E0-E4B5FD44601D}"/>
                  </a:ext>
                </a:extLst>
              </p:cNvPr>
              <p:cNvGrpSpPr/>
              <p:nvPr/>
            </p:nvGrpSpPr>
            <p:grpSpPr>
              <a:xfrm>
                <a:off x="8406643" y="2189786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30" name="Imagen 129">
                  <a:extLst>
                    <a:ext uri="{FF2B5EF4-FFF2-40B4-BE49-F238E27FC236}">
                      <a16:creationId xmlns:a16="http://schemas.microsoft.com/office/drawing/2014/main" id="{C36D859C-4745-E981-D0EA-F09A860AA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31" name="Imagen 3">
                  <a:extLst>
                    <a:ext uri="{FF2B5EF4-FFF2-40B4-BE49-F238E27FC236}">
                      <a16:creationId xmlns:a16="http://schemas.microsoft.com/office/drawing/2014/main" id="{47A9FA44-BEF6-3EE9-CECB-5558F4D60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32" name="Imagen 13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629A3130-3483-CED3-9EC8-3EA53DD68A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2" name="Group 8">
                <a:extLst>
                  <a:ext uri="{FF2B5EF4-FFF2-40B4-BE49-F238E27FC236}">
                    <a16:creationId xmlns:a16="http://schemas.microsoft.com/office/drawing/2014/main" id="{8140C38D-5008-73E3-482D-60DAF6240C65}"/>
                  </a:ext>
                </a:extLst>
              </p:cNvPr>
              <p:cNvGrpSpPr/>
              <p:nvPr/>
            </p:nvGrpSpPr>
            <p:grpSpPr>
              <a:xfrm>
                <a:off x="10145210" y="2258178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27" name="Imagen 126">
                  <a:extLst>
                    <a:ext uri="{FF2B5EF4-FFF2-40B4-BE49-F238E27FC236}">
                      <a16:creationId xmlns:a16="http://schemas.microsoft.com/office/drawing/2014/main" id="{274769EB-3FF4-8677-A463-DE735F4F47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28" name="Imagen 3">
                  <a:extLst>
                    <a:ext uri="{FF2B5EF4-FFF2-40B4-BE49-F238E27FC236}">
                      <a16:creationId xmlns:a16="http://schemas.microsoft.com/office/drawing/2014/main" id="{B4E1083E-2CD7-FC52-5AD6-4666289339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81" y="663883"/>
                  <a:ext cx="6773330" cy="4251012"/>
                </a:xfrm>
                <a:prstGeom prst="rect">
                  <a:avLst/>
                </a:prstGeom>
              </p:spPr>
            </p:pic>
            <p:pic>
              <p:nvPicPr>
                <p:cNvPr id="129" name="Imagen 128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511C4BEB-B936-E576-662F-537A805D97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3" name="Group 8">
                <a:extLst>
                  <a:ext uri="{FF2B5EF4-FFF2-40B4-BE49-F238E27FC236}">
                    <a16:creationId xmlns:a16="http://schemas.microsoft.com/office/drawing/2014/main" id="{31AAE659-02C2-8B76-9041-7E65E59B3750}"/>
                  </a:ext>
                </a:extLst>
              </p:cNvPr>
              <p:cNvGrpSpPr/>
              <p:nvPr/>
            </p:nvGrpSpPr>
            <p:grpSpPr>
              <a:xfrm>
                <a:off x="9082340" y="1592664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24" name="Imagen 123">
                  <a:extLst>
                    <a:ext uri="{FF2B5EF4-FFF2-40B4-BE49-F238E27FC236}">
                      <a16:creationId xmlns:a16="http://schemas.microsoft.com/office/drawing/2014/main" id="{D2B2C6AE-D8BC-F5E0-68C2-3D7D47903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25" name="Imagen 3">
                  <a:extLst>
                    <a:ext uri="{FF2B5EF4-FFF2-40B4-BE49-F238E27FC236}">
                      <a16:creationId xmlns:a16="http://schemas.microsoft.com/office/drawing/2014/main" id="{72FE28DE-C825-4C2A-AFE6-FC3DBFECE8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26" name="Imagen 125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112655C8-CA47-BC0D-05DA-DAA38D9519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8" name="Group 8">
                <a:extLst>
                  <a:ext uri="{FF2B5EF4-FFF2-40B4-BE49-F238E27FC236}">
                    <a16:creationId xmlns:a16="http://schemas.microsoft.com/office/drawing/2014/main" id="{6CCD6BF2-E944-00DE-A95D-50BDAE1CECC9}"/>
                  </a:ext>
                </a:extLst>
              </p:cNvPr>
              <p:cNvGrpSpPr/>
              <p:nvPr/>
            </p:nvGrpSpPr>
            <p:grpSpPr>
              <a:xfrm>
                <a:off x="8550213" y="1669787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21" name="Imagen 120">
                  <a:extLst>
                    <a:ext uri="{FF2B5EF4-FFF2-40B4-BE49-F238E27FC236}">
                      <a16:creationId xmlns:a16="http://schemas.microsoft.com/office/drawing/2014/main" id="{471096DC-B250-E46A-648B-C24AAA0094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22" name="Imagen 3">
                  <a:extLst>
                    <a:ext uri="{FF2B5EF4-FFF2-40B4-BE49-F238E27FC236}">
                      <a16:creationId xmlns:a16="http://schemas.microsoft.com/office/drawing/2014/main" id="{9DB81E43-2382-9D25-C399-8E0D4AE9D4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23" name="Imagen 122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57994434-60D2-2FB6-BAB3-39CBCA99E8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 8">
                <a:extLst>
                  <a:ext uri="{FF2B5EF4-FFF2-40B4-BE49-F238E27FC236}">
                    <a16:creationId xmlns:a16="http://schemas.microsoft.com/office/drawing/2014/main" id="{23C240FE-B5B5-046E-9B8C-CE88149DBF69}"/>
                  </a:ext>
                </a:extLst>
              </p:cNvPr>
              <p:cNvGrpSpPr/>
              <p:nvPr/>
            </p:nvGrpSpPr>
            <p:grpSpPr>
              <a:xfrm>
                <a:off x="8631067" y="3869175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18" name="Imagen 117">
                  <a:extLst>
                    <a:ext uri="{FF2B5EF4-FFF2-40B4-BE49-F238E27FC236}">
                      <a16:creationId xmlns:a16="http://schemas.microsoft.com/office/drawing/2014/main" id="{33B81A85-1EEA-B226-2D8A-B847DE440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19" name="Imagen 3">
                  <a:extLst>
                    <a:ext uri="{FF2B5EF4-FFF2-40B4-BE49-F238E27FC236}">
                      <a16:creationId xmlns:a16="http://schemas.microsoft.com/office/drawing/2014/main" id="{B7B785DF-06D8-38B5-0842-FF2301668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20" name="Imagen 119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8F9D4874-C475-BD70-F996-88720000C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oup 8">
                <a:extLst>
                  <a:ext uri="{FF2B5EF4-FFF2-40B4-BE49-F238E27FC236}">
                    <a16:creationId xmlns:a16="http://schemas.microsoft.com/office/drawing/2014/main" id="{1CDF64E5-8776-23B7-624A-B1EFFC19ABA4}"/>
                  </a:ext>
                </a:extLst>
              </p:cNvPr>
              <p:cNvGrpSpPr/>
              <p:nvPr/>
            </p:nvGrpSpPr>
            <p:grpSpPr>
              <a:xfrm>
                <a:off x="9238690" y="2132205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03" name="Imagen 102">
                  <a:extLst>
                    <a:ext uri="{FF2B5EF4-FFF2-40B4-BE49-F238E27FC236}">
                      <a16:creationId xmlns:a16="http://schemas.microsoft.com/office/drawing/2014/main" id="{9B57EB47-BA7B-7E80-9207-0E8D772B3B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16" name="Imagen 3">
                  <a:extLst>
                    <a:ext uri="{FF2B5EF4-FFF2-40B4-BE49-F238E27FC236}">
                      <a16:creationId xmlns:a16="http://schemas.microsoft.com/office/drawing/2014/main" id="{4CA799C6-4597-D094-25F2-C7BED3BE82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81" y="663883"/>
                  <a:ext cx="6773330" cy="4251012"/>
                </a:xfrm>
                <a:prstGeom prst="rect">
                  <a:avLst/>
                </a:prstGeom>
              </p:spPr>
            </p:pic>
            <p:pic>
              <p:nvPicPr>
                <p:cNvPr id="117" name="Imagen 116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D91E583A-825E-836B-D1AC-4042C7AB9E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91" name="Group 8">
                <a:extLst>
                  <a:ext uri="{FF2B5EF4-FFF2-40B4-BE49-F238E27FC236}">
                    <a16:creationId xmlns:a16="http://schemas.microsoft.com/office/drawing/2014/main" id="{7F2F7CE9-2361-F7ED-C4AD-D051B1C591C4}"/>
                  </a:ext>
                </a:extLst>
              </p:cNvPr>
              <p:cNvGrpSpPr/>
              <p:nvPr/>
            </p:nvGrpSpPr>
            <p:grpSpPr>
              <a:xfrm>
                <a:off x="9903738" y="2718861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00" name="Imagen 99">
                  <a:extLst>
                    <a:ext uri="{FF2B5EF4-FFF2-40B4-BE49-F238E27FC236}">
                      <a16:creationId xmlns:a16="http://schemas.microsoft.com/office/drawing/2014/main" id="{FCE97FC3-D3EE-B747-4BC3-35DC00CB50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01" name="Imagen 3">
                  <a:extLst>
                    <a:ext uri="{FF2B5EF4-FFF2-40B4-BE49-F238E27FC236}">
                      <a16:creationId xmlns:a16="http://schemas.microsoft.com/office/drawing/2014/main" id="{60660594-497F-296A-E505-A7243DEAC9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02" name="Imagen 10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098AFF0A-516A-2952-5FD1-35FC3D4993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 8">
                <a:extLst>
                  <a:ext uri="{FF2B5EF4-FFF2-40B4-BE49-F238E27FC236}">
                    <a16:creationId xmlns:a16="http://schemas.microsoft.com/office/drawing/2014/main" id="{E4B9E61E-13B2-5247-4700-85B3C7EC9AAE}"/>
                  </a:ext>
                </a:extLst>
              </p:cNvPr>
              <p:cNvGrpSpPr/>
              <p:nvPr/>
            </p:nvGrpSpPr>
            <p:grpSpPr>
              <a:xfrm>
                <a:off x="8709768" y="3081319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93" name="Imagen 92">
                  <a:extLst>
                    <a:ext uri="{FF2B5EF4-FFF2-40B4-BE49-F238E27FC236}">
                      <a16:creationId xmlns:a16="http://schemas.microsoft.com/office/drawing/2014/main" id="{2A477B75-93F3-141C-E1BA-3658805FC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94" name="Imagen 3">
                  <a:extLst>
                    <a:ext uri="{FF2B5EF4-FFF2-40B4-BE49-F238E27FC236}">
                      <a16:creationId xmlns:a16="http://schemas.microsoft.com/office/drawing/2014/main" id="{9FABFBFA-5FE4-7701-8BCE-0B632C6C9A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81" y="663883"/>
                  <a:ext cx="6773330" cy="4251012"/>
                </a:xfrm>
                <a:prstGeom prst="rect">
                  <a:avLst/>
                </a:prstGeom>
              </p:spPr>
            </p:pic>
            <p:pic>
              <p:nvPicPr>
                <p:cNvPr id="95" name="Imagen 94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93870347-56EA-0BB1-E285-E0DD49411F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3" name="Grupo 132">
              <a:extLst>
                <a:ext uri="{FF2B5EF4-FFF2-40B4-BE49-F238E27FC236}">
                  <a16:creationId xmlns:a16="http://schemas.microsoft.com/office/drawing/2014/main" id="{B3DB6157-97DE-4575-591A-545FD9D3C939}"/>
                </a:ext>
              </a:extLst>
            </p:cNvPr>
            <p:cNvGrpSpPr/>
            <p:nvPr/>
          </p:nvGrpSpPr>
          <p:grpSpPr>
            <a:xfrm>
              <a:off x="4556467" y="3729657"/>
              <a:ext cx="1213337" cy="673317"/>
              <a:chOff x="3512581" y="3545326"/>
              <a:chExt cx="1213337" cy="673317"/>
            </a:xfrm>
          </p:grpSpPr>
          <p:grpSp>
            <p:nvGrpSpPr>
              <p:cNvPr id="134" name="Group 8">
                <a:extLst>
                  <a:ext uri="{FF2B5EF4-FFF2-40B4-BE49-F238E27FC236}">
                    <a16:creationId xmlns:a16="http://schemas.microsoft.com/office/drawing/2014/main" id="{719097F3-F12D-81F0-A075-702B3DB40E96}"/>
                  </a:ext>
                </a:extLst>
              </p:cNvPr>
              <p:cNvGrpSpPr/>
              <p:nvPr/>
            </p:nvGrpSpPr>
            <p:grpSpPr>
              <a:xfrm>
                <a:off x="3885085" y="3545326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43" name="Imagen 142">
                  <a:extLst>
                    <a:ext uri="{FF2B5EF4-FFF2-40B4-BE49-F238E27FC236}">
                      <a16:creationId xmlns:a16="http://schemas.microsoft.com/office/drawing/2014/main" id="{1F3284FA-1D05-BC9D-0F64-B91E6605DC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44" name="Imagen 3">
                  <a:extLst>
                    <a:ext uri="{FF2B5EF4-FFF2-40B4-BE49-F238E27FC236}">
                      <a16:creationId xmlns:a16="http://schemas.microsoft.com/office/drawing/2014/main" id="{FFE5AB8D-88D7-30EC-63D1-E3D14A4A1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45" name="Imagen 144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C731C705-EA57-EBFA-538F-7BDAE5738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135" name="Group 8">
                <a:extLst>
                  <a:ext uri="{FF2B5EF4-FFF2-40B4-BE49-F238E27FC236}">
                    <a16:creationId xmlns:a16="http://schemas.microsoft.com/office/drawing/2014/main" id="{37ADA255-E2DC-AB68-BA94-F616C60CF3F7}"/>
                  </a:ext>
                </a:extLst>
              </p:cNvPr>
              <p:cNvGrpSpPr/>
              <p:nvPr/>
            </p:nvGrpSpPr>
            <p:grpSpPr>
              <a:xfrm>
                <a:off x="4293051" y="3932219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40" name="Imagen 139">
                  <a:extLst>
                    <a:ext uri="{FF2B5EF4-FFF2-40B4-BE49-F238E27FC236}">
                      <a16:creationId xmlns:a16="http://schemas.microsoft.com/office/drawing/2014/main" id="{10CBDFE0-753C-DE62-B2EE-4CC93757CE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41" name="Imagen 3">
                  <a:extLst>
                    <a:ext uri="{FF2B5EF4-FFF2-40B4-BE49-F238E27FC236}">
                      <a16:creationId xmlns:a16="http://schemas.microsoft.com/office/drawing/2014/main" id="{82A3631F-76F5-382F-8D52-D8182D66AC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42" name="Imagen 141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C7C25437-03A2-ABF8-80F0-F86AB143C1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Group 8">
                <a:extLst>
                  <a:ext uri="{FF2B5EF4-FFF2-40B4-BE49-F238E27FC236}">
                    <a16:creationId xmlns:a16="http://schemas.microsoft.com/office/drawing/2014/main" id="{679C9FE8-40E1-5271-0E10-A2B06759AA97}"/>
                  </a:ext>
                </a:extLst>
              </p:cNvPr>
              <p:cNvGrpSpPr/>
              <p:nvPr/>
            </p:nvGrpSpPr>
            <p:grpSpPr>
              <a:xfrm>
                <a:off x="3512581" y="3819596"/>
                <a:ext cx="432867" cy="286424"/>
                <a:chOff x="1311215" y="370936"/>
                <a:chExt cx="9665050" cy="6150634"/>
              </a:xfrm>
            </p:grpSpPr>
            <p:pic>
              <p:nvPicPr>
                <p:cNvPr id="137" name="Imagen 136">
                  <a:extLst>
                    <a:ext uri="{FF2B5EF4-FFF2-40B4-BE49-F238E27FC236}">
                      <a16:creationId xmlns:a16="http://schemas.microsoft.com/office/drawing/2014/main" id="{933A0F1A-809E-4358-86EF-C4DDD29820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971" b="82779" l="13333" r="74531">
                              <a14:foregroundMark x1="29010" y1="15558" x2="29010" y2="15558"/>
                              <a14:foregroundMark x1="29063" y1="15558" x2="35938" y2="16732"/>
                              <a14:foregroundMark x1="35938" y1="16732" x2="51406" y2="15949"/>
                              <a14:foregroundMark x1="51406" y1="15949" x2="58385" y2="16830"/>
                              <a14:foregroundMark x1="58385" y1="16830" x2="62448" y2="16536"/>
                              <a14:foregroundMark x1="64010" y1="15068" x2="69375" y2="16047"/>
                              <a14:foregroundMark x1="69375" y1="16047" x2="72135" y2="19276"/>
                              <a14:foregroundMark x1="72135" y1="19276" x2="71198" y2="70548"/>
                              <a14:foregroundMark x1="71198" y1="70548" x2="41354" y2="68395"/>
                              <a14:foregroundMark x1="41354" y1="68395" x2="27969" y2="69472"/>
                              <a14:foregroundMark x1="27969" y1="69472" x2="25156" y2="64579"/>
                              <a14:foregroundMark x1="25156" y1="64579" x2="25573" y2="34736"/>
                              <a14:foregroundMark x1="25573" y1="34736" x2="24896" y2="32094"/>
                              <a14:foregroundMark x1="24167" y1="66047" x2="28073" y2="72505"/>
                              <a14:foregroundMark x1="28073" y1="72505" x2="31354" y2="71918"/>
                              <a14:foregroundMark x1="31354" y1="71918" x2="47083" y2="74658"/>
                              <a14:foregroundMark x1="47083" y1="74658" x2="59583" y2="71037"/>
                              <a14:foregroundMark x1="68698" y1="45205" x2="68698" y2="45205"/>
                              <a14:foregroundMark x1="13333" y1="69863" x2="13333" y2="698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842" t="12522" r="18810" b="9355"/>
                <a:stretch/>
              </p:blipFill>
              <p:spPr>
                <a:xfrm>
                  <a:off x="1311215" y="370936"/>
                  <a:ext cx="9665050" cy="6150634"/>
                </a:xfrm>
                <a:prstGeom prst="rect">
                  <a:avLst/>
                </a:prstGeom>
              </p:spPr>
            </p:pic>
            <p:pic>
              <p:nvPicPr>
                <p:cNvPr id="138" name="Imagen 3">
                  <a:extLst>
                    <a:ext uri="{FF2B5EF4-FFF2-40B4-BE49-F238E27FC236}">
                      <a16:creationId xmlns:a16="http://schemas.microsoft.com/office/drawing/2014/main" id="{8911F7F2-654D-600A-92DB-F8E6000693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7475" y="663880"/>
                  <a:ext cx="6773331" cy="4251020"/>
                </a:xfrm>
                <a:prstGeom prst="rect">
                  <a:avLst/>
                </a:prstGeom>
              </p:spPr>
            </p:pic>
            <p:pic>
              <p:nvPicPr>
                <p:cNvPr id="139" name="Imagen 138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EE7B44A8-49E3-FF0D-BC74-224D7F9F3A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97" y="1352703"/>
                  <a:ext cx="2567041" cy="425102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C3436E3-C7D8-3504-5AD7-DC7740DAFDDD}"/>
              </a:ext>
            </a:extLst>
          </p:cNvPr>
          <p:cNvSpPr txBox="1"/>
          <p:nvPr/>
        </p:nvSpPr>
        <p:spPr>
          <a:xfrm>
            <a:off x="318957" y="359120"/>
            <a:ext cx="92631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000" spc="300" dirty="0"/>
              <a:t>CONSTRUYE UN </a:t>
            </a:r>
            <a:r>
              <a:rPr lang="es-MX" sz="3000" spc="300" dirty="0">
                <a:solidFill>
                  <a:srgbClr val="EF4C6E"/>
                </a:solidFill>
                <a:latin typeface="+mj-lt"/>
              </a:rPr>
              <a:t>CANAL DE DISTRIBUCIÓN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ED0948D-6E17-4859-C292-F8DFF5D4CB61}"/>
              </a:ext>
            </a:extLst>
          </p:cNvPr>
          <p:cNvSpPr txBox="1"/>
          <p:nvPr/>
        </p:nvSpPr>
        <p:spPr>
          <a:xfrm>
            <a:off x="327922" y="809782"/>
            <a:ext cx="6662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Para comercializar el </a:t>
            </a:r>
            <a:r>
              <a:rPr lang="es-MX" sz="2000" dirty="0">
                <a:latin typeface="+mj-lt"/>
              </a:rPr>
              <a:t>MAYOR VOLUMEN DE SERVICIOS</a:t>
            </a:r>
          </a:p>
        </p:txBody>
      </p:sp>
      <p:sp>
        <p:nvSpPr>
          <p:cNvPr id="69" name="Rectangle 40">
            <a:extLst>
              <a:ext uri="{FF2B5EF4-FFF2-40B4-BE49-F238E27FC236}">
                <a16:creationId xmlns:a16="http://schemas.microsoft.com/office/drawing/2014/main" id="{03AC121A-41B2-F7E3-BEBF-6C74AE691794}"/>
              </a:ext>
            </a:extLst>
          </p:cNvPr>
          <p:cNvSpPr/>
          <p:nvPr/>
        </p:nvSpPr>
        <p:spPr>
          <a:xfrm>
            <a:off x="1394746" y="2475280"/>
            <a:ext cx="2409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5621">
              <a:defRPr/>
            </a:pPr>
            <a:r>
              <a:rPr lang="es-MX" sz="2000" dirty="0"/>
              <a:t>del pago mensual de los servicios de todas tus tiendas</a:t>
            </a:r>
            <a:r>
              <a:rPr lang="es-MX" sz="2000" dirty="0">
                <a:solidFill>
                  <a:srgbClr val="7030A0"/>
                </a:solidFill>
              </a:rPr>
              <a:t>… </a:t>
            </a:r>
            <a:r>
              <a:rPr lang="es-MX" sz="2000" b="1" dirty="0">
                <a:solidFill>
                  <a:srgbClr val="00B0F0"/>
                </a:solidFill>
              </a:rPr>
              <a:t>SIN LÍMITE</a:t>
            </a:r>
          </a:p>
        </p:txBody>
      </p:sp>
      <p:sp>
        <p:nvSpPr>
          <p:cNvPr id="21" name="Rectangle 40">
            <a:extLst>
              <a:ext uri="{FF2B5EF4-FFF2-40B4-BE49-F238E27FC236}">
                <a16:creationId xmlns:a16="http://schemas.microsoft.com/office/drawing/2014/main" id="{231E6239-D0E9-6D2E-B2AB-7248C5CC58BC}"/>
              </a:ext>
            </a:extLst>
          </p:cNvPr>
          <p:cNvSpPr/>
          <p:nvPr/>
        </p:nvSpPr>
        <p:spPr>
          <a:xfrm>
            <a:off x="8711734" y="1209892"/>
            <a:ext cx="32313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5621">
              <a:defRPr/>
            </a:pPr>
            <a:r>
              <a:rPr lang="es-MX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MÁS bonos por cada nueva tienda que inicie con clientes ganas hasta: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A67F70-F6BD-8D7E-C511-664F865CFA6E}"/>
              </a:ext>
            </a:extLst>
          </p:cNvPr>
          <p:cNvSpPr txBox="1"/>
          <p:nvPr/>
        </p:nvSpPr>
        <p:spPr>
          <a:xfrm>
            <a:off x="1463993" y="1132821"/>
            <a:ext cx="2199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9600" b="1" dirty="0">
                <a:solidFill>
                  <a:srgbClr val="EF4C6E"/>
                </a:solidFill>
              </a:rPr>
              <a:t>4%</a:t>
            </a:r>
            <a:endParaRPr lang="es-MX" sz="8800" dirty="0">
              <a:solidFill>
                <a:srgbClr val="EF4C6E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196130C-F932-0A80-76C2-FBBEADB34EC7}"/>
              </a:ext>
            </a:extLst>
          </p:cNvPr>
          <p:cNvSpPr txBox="1"/>
          <p:nvPr/>
        </p:nvSpPr>
        <p:spPr>
          <a:xfrm flipH="1">
            <a:off x="9682199" y="2348238"/>
            <a:ext cx="142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EF4C6E"/>
                </a:solidFill>
                <a:latin typeface="+mj-lt"/>
              </a:rPr>
              <a:t>$550,000</a:t>
            </a:r>
          </a:p>
        </p:txBody>
      </p:sp>
      <p:pic>
        <p:nvPicPr>
          <p:cNvPr id="4" name="Imagen 3" descr="Gráfico, Gráfico circular&#10;&#10;Descripción generada automáticamente">
            <a:extLst>
              <a:ext uri="{FF2B5EF4-FFF2-40B4-BE49-F238E27FC236}">
                <a16:creationId xmlns:a16="http://schemas.microsoft.com/office/drawing/2014/main" id="{0EDBB468-0336-679B-37F4-070895230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175855" y="2302119"/>
            <a:ext cx="471608" cy="46532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2E11B1F-FC2E-8A45-E12D-66B1EFB392EC}"/>
              </a:ext>
            </a:extLst>
          </p:cNvPr>
          <p:cNvSpPr txBox="1"/>
          <p:nvPr/>
        </p:nvSpPr>
        <p:spPr>
          <a:xfrm flipH="1">
            <a:off x="9676932" y="2893343"/>
            <a:ext cx="1523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EF4C6E"/>
                </a:solidFill>
                <a:latin typeface="+mj-lt"/>
              </a:rPr>
              <a:t>$2,750</a:t>
            </a:r>
          </a:p>
        </p:txBody>
      </p:sp>
      <p:pic>
        <p:nvPicPr>
          <p:cNvPr id="12" name="Imagen 11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6340A9F1-173D-4849-D82C-84AD7B71A2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7355" y="2883587"/>
            <a:ext cx="471608" cy="46532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FDA74B07-DA59-FC15-D1A7-EE9602933D9E}"/>
              </a:ext>
            </a:extLst>
          </p:cNvPr>
          <p:cNvSpPr txBox="1"/>
          <p:nvPr/>
        </p:nvSpPr>
        <p:spPr>
          <a:xfrm flipH="1">
            <a:off x="9721987" y="3520865"/>
            <a:ext cx="160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EF4C6E"/>
                </a:solidFill>
                <a:latin typeface="+mj-lt"/>
              </a:rPr>
              <a:t>S/ 550</a:t>
            </a:r>
          </a:p>
        </p:txBody>
      </p:sp>
      <p:pic>
        <p:nvPicPr>
          <p:cNvPr id="16" name="Imagen 15" descr="Gráfico, Gráfico circular&#10;&#10;Descripción generada automáticamente con confianza media">
            <a:extLst>
              <a:ext uri="{FF2B5EF4-FFF2-40B4-BE49-F238E27FC236}">
                <a16:creationId xmlns:a16="http://schemas.microsoft.com/office/drawing/2014/main" id="{5EB36201-F9A5-746C-065C-A0D3BD29A4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210591" y="3477890"/>
            <a:ext cx="471609" cy="465330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B3E3B55-A02F-694C-5677-ADC2F68BA7D6}"/>
              </a:ext>
            </a:extLst>
          </p:cNvPr>
          <p:cNvSpPr txBox="1"/>
          <p:nvPr/>
        </p:nvSpPr>
        <p:spPr>
          <a:xfrm>
            <a:off x="904244" y="4442913"/>
            <a:ext cx="40463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000" b="1" dirty="0">
                <a:solidFill>
                  <a:srgbClr val="EF4C6E"/>
                </a:solidFill>
              </a:rPr>
              <a:t>$10,890 </a:t>
            </a:r>
            <a:r>
              <a:rPr lang="es-MX" sz="3200" b="1" dirty="0">
                <a:solidFill>
                  <a:srgbClr val="EF4C6E"/>
                </a:solidFill>
              </a:rPr>
              <a:t>USD</a:t>
            </a:r>
            <a:endParaRPr lang="es-MX" sz="6000" b="1" dirty="0">
              <a:solidFill>
                <a:srgbClr val="EF4C6E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0F87E44-9F74-5F97-31A2-D1B4943C0AE6}"/>
              </a:ext>
            </a:extLst>
          </p:cNvPr>
          <p:cNvSpPr txBox="1"/>
          <p:nvPr/>
        </p:nvSpPr>
        <p:spPr>
          <a:xfrm>
            <a:off x="3138831" y="5359901"/>
            <a:ext cx="1811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rgbClr val="EF4C6E"/>
                </a:solidFill>
              </a:rPr>
              <a:t>Mensual Residual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A711354-95B6-C15A-9E9F-BE2DC6C6E6B2}"/>
              </a:ext>
            </a:extLst>
          </p:cNvPr>
          <p:cNvSpPr txBox="1"/>
          <p:nvPr/>
        </p:nvSpPr>
        <p:spPr>
          <a:xfrm>
            <a:off x="1727068" y="5717957"/>
            <a:ext cx="238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000" dirty="0">
                <a:solidFill>
                  <a:srgbClr val="00267A"/>
                </a:solidFill>
              </a:rPr>
              <a:t>50% = </a:t>
            </a:r>
            <a:r>
              <a:rPr lang="es-MX" sz="2000" b="1" dirty="0">
                <a:solidFill>
                  <a:srgbClr val="00267A"/>
                </a:solidFill>
              </a:rPr>
              <a:t>$5,445 USD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54860D45-FDAE-DDDE-A0BE-59A21AE96A03}"/>
              </a:ext>
            </a:extLst>
          </p:cNvPr>
          <p:cNvSpPr txBox="1"/>
          <p:nvPr/>
        </p:nvSpPr>
        <p:spPr>
          <a:xfrm>
            <a:off x="336464" y="6519625"/>
            <a:ext cx="5166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Consulta el Plan de Compensación de </a:t>
            </a:r>
            <a:r>
              <a:rPr lang="es-MX" sz="1100" dirty="0" err="1"/>
              <a:t>Ikigai</a:t>
            </a:r>
            <a:r>
              <a:rPr lang="es-MX" sz="1100" dirty="0"/>
              <a:t> en tu país para más información.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370FA94-87BF-5D5B-5BE3-896BBF5015F3}"/>
              </a:ext>
            </a:extLst>
          </p:cNvPr>
          <p:cNvSpPr txBox="1"/>
          <p:nvPr/>
        </p:nvSpPr>
        <p:spPr>
          <a:xfrm>
            <a:off x="327922" y="6210900"/>
            <a:ext cx="4182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Simulador con el consumo de $15 USD por cliente/servicio</a:t>
            </a:r>
          </a:p>
        </p:txBody>
      </p:sp>
      <p:pic>
        <p:nvPicPr>
          <p:cNvPr id="35" name="Imagen 34" descr="Logotipo&#10;&#10;Descripción generada automáticamente">
            <a:extLst>
              <a:ext uri="{FF2B5EF4-FFF2-40B4-BE49-F238E27FC236}">
                <a16:creationId xmlns:a16="http://schemas.microsoft.com/office/drawing/2014/main" id="{E7B9E4C0-5CD9-2D05-138B-498C87BDCE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  <p:graphicFrame>
        <p:nvGraphicFramePr>
          <p:cNvPr id="36" name="Tabla 35">
            <a:extLst>
              <a:ext uri="{FF2B5EF4-FFF2-40B4-BE49-F238E27FC236}">
                <a16:creationId xmlns:a16="http://schemas.microsoft.com/office/drawing/2014/main" id="{F298AC6D-43F0-FBAC-A370-0BC6E44EF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893146"/>
              </p:ext>
            </p:extLst>
          </p:nvPr>
        </p:nvGraphicFramePr>
        <p:xfrm>
          <a:off x="6054068" y="4462378"/>
          <a:ext cx="4731390" cy="2133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577130">
                  <a:extLst>
                    <a:ext uri="{9D8B030D-6E8A-4147-A177-3AD203B41FA5}">
                      <a16:colId xmlns:a16="http://schemas.microsoft.com/office/drawing/2014/main" val="2329281468"/>
                    </a:ext>
                  </a:extLst>
                </a:gridCol>
                <a:gridCol w="1577130">
                  <a:extLst>
                    <a:ext uri="{9D8B030D-6E8A-4147-A177-3AD203B41FA5}">
                      <a16:colId xmlns:a16="http://schemas.microsoft.com/office/drawing/2014/main" val="1138299267"/>
                    </a:ext>
                  </a:extLst>
                </a:gridCol>
                <a:gridCol w="1577130">
                  <a:extLst>
                    <a:ext uri="{9D8B030D-6E8A-4147-A177-3AD203B41FA5}">
                      <a16:colId xmlns:a16="http://schemas.microsoft.com/office/drawing/2014/main" val="2379641849"/>
                    </a:ext>
                  </a:extLst>
                </a:gridCol>
              </a:tblGrid>
              <a:tr h="2072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Socios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Clientes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C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Porcentaje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4C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930804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Tú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15%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204325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554326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598073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1,350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971382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81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4,050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D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650473"/>
                  </a:ext>
                </a:extLst>
              </a:tr>
              <a:tr h="207232"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243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12,150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400" dirty="0"/>
                        <a:t>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45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1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9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2">
            <a:extLst>
              <a:ext uri="{FF2B5EF4-FFF2-40B4-BE49-F238E27FC236}">
                <a16:creationId xmlns:a16="http://schemas.microsoft.com/office/drawing/2014/main" id="{23BAAC56-CB06-C673-4F97-5D219E71D583}"/>
              </a:ext>
            </a:extLst>
          </p:cNvPr>
          <p:cNvSpPr txBox="1"/>
          <p:nvPr/>
        </p:nvSpPr>
        <p:spPr>
          <a:xfrm>
            <a:off x="338913" y="335147"/>
            <a:ext cx="9382825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spc="300" dirty="0"/>
              <a:t>ABRE LA PUERTA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A TODA ESTA RIQUEZA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54887C4-B3DD-CF9B-044B-1816DF6D2AE8}"/>
              </a:ext>
            </a:extLst>
          </p:cNvPr>
          <p:cNvGrpSpPr/>
          <p:nvPr/>
        </p:nvGrpSpPr>
        <p:grpSpPr>
          <a:xfrm>
            <a:off x="2004534" y="3865886"/>
            <a:ext cx="8023445" cy="2639830"/>
            <a:chOff x="1622582" y="1186540"/>
            <a:chExt cx="8023445" cy="2639830"/>
          </a:xfrm>
        </p:grpSpPr>
        <p:pic>
          <p:nvPicPr>
            <p:cNvPr id="27" name="Imagen 26" descr="Interfaz de usuario gráfica, Sitio web&#10;&#10;Descripción generada automáticamente">
              <a:extLst>
                <a:ext uri="{FF2B5EF4-FFF2-40B4-BE49-F238E27FC236}">
                  <a16:creationId xmlns:a16="http://schemas.microsoft.com/office/drawing/2014/main" id="{C8DC54BD-0508-6D45-35C9-66C3B2511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429" r="19984"/>
            <a:stretch/>
          </p:blipFill>
          <p:spPr>
            <a:xfrm>
              <a:off x="1622582" y="1186540"/>
              <a:ext cx="4146099" cy="2639830"/>
            </a:xfrm>
            <a:prstGeom prst="rect">
              <a:avLst/>
            </a:prstGeom>
          </p:spPr>
        </p:pic>
        <p:sp>
          <p:nvSpPr>
            <p:cNvPr id="6" name="CuadroTexto 6">
              <a:extLst>
                <a:ext uri="{FF2B5EF4-FFF2-40B4-BE49-F238E27FC236}">
                  <a16:creationId xmlns:a16="http://schemas.microsoft.com/office/drawing/2014/main" id="{85D7D01A-7A40-44B4-AF33-5106CC0C73E0}"/>
                </a:ext>
              </a:extLst>
            </p:cNvPr>
            <p:cNvSpPr txBox="1"/>
            <p:nvPr/>
          </p:nvSpPr>
          <p:spPr>
            <a:xfrm>
              <a:off x="6275295" y="2244845"/>
              <a:ext cx="3370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</a:rPr>
                <a:t>Tu nombre y tu foto</a:t>
              </a:r>
              <a:endPara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9" name="CuadroTexto 22">
            <a:extLst>
              <a:ext uri="{FF2B5EF4-FFF2-40B4-BE49-F238E27FC236}">
                <a16:creationId xmlns:a16="http://schemas.microsoft.com/office/drawing/2014/main" id="{7C696A97-0524-2EE2-C1B3-446A7BBB0541}"/>
              </a:ext>
            </a:extLst>
          </p:cNvPr>
          <p:cNvSpPr txBox="1"/>
          <p:nvPr/>
        </p:nvSpPr>
        <p:spPr>
          <a:xfrm>
            <a:off x="407988" y="6346681"/>
            <a:ext cx="2005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* Pago inicial único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53EF0DA6-3540-F0AF-341F-ACBBD40AB40E}"/>
              </a:ext>
            </a:extLst>
          </p:cNvPr>
          <p:cNvGrpSpPr/>
          <p:nvPr/>
        </p:nvGrpSpPr>
        <p:grpSpPr>
          <a:xfrm>
            <a:off x="3996170" y="1326583"/>
            <a:ext cx="2670776" cy="2193855"/>
            <a:chOff x="1050369" y="4039804"/>
            <a:chExt cx="2670776" cy="2193855"/>
          </a:xfrm>
        </p:grpSpPr>
        <p:sp>
          <p:nvSpPr>
            <p:cNvPr id="14" name="CuadroTexto 21">
              <a:extLst>
                <a:ext uri="{FF2B5EF4-FFF2-40B4-BE49-F238E27FC236}">
                  <a16:creationId xmlns:a16="http://schemas.microsoft.com/office/drawing/2014/main" id="{1B3F2F3B-1D86-439C-8D98-1115618F13E8}"/>
                </a:ext>
              </a:extLst>
            </p:cNvPr>
            <p:cNvSpPr txBox="1"/>
            <p:nvPr/>
          </p:nvSpPr>
          <p:spPr>
            <a:xfrm>
              <a:off x="1050369" y="5341107"/>
              <a:ext cx="26707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$5,000.00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MXN</a:t>
              </a:r>
              <a:endPara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8" name="Imagen 17" descr="Icono, Gráfico circular&#10;&#10;Descripción generada automáticamente con confianza media">
              <a:extLst>
                <a:ext uri="{FF2B5EF4-FFF2-40B4-BE49-F238E27FC236}">
                  <a16:creationId xmlns:a16="http://schemas.microsoft.com/office/drawing/2014/main" id="{89D6FA7F-D6BB-F66C-ADFA-8445DCF8C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5757" y="4039804"/>
              <a:ext cx="1080000" cy="1080000"/>
            </a:xfrm>
            <a:prstGeom prst="rect">
              <a:avLst/>
            </a:prstGeom>
          </p:spPr>
        </p:pic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911CE23-3E5D-F8B2-FCAC-37426F41827D}"/>
              </a:ext>
            </a:extLst>
          </p:cNvPr>
          <p:cNvGrpSpPr/>
          <p:nvPr/>
        </p:nvGrpSpPr>
        <p:grpSpPr>
          <a:xfrm>
            <a:off x="365808" y="1367103"/>
            <a:ext cx="2670782" cy="2193855"/>
            <a:chOff x="4638817" y="4039804"/>
            <a:chExt cx="2670782" cy="2193855"/>
          </a:xfrm>
        </p:grpSpPr>
        <p:sp>
          <p:nvSpPr>
            <p:cNvPr id="12" name="CuadroTexto 19">
              <a:extLst>
                <a:ext uri="{FF2B5EF4-FFF2-40B4-BE49-F238E27FC236}">
                  <a16:creationId xmlns:a16="http://schemas.microsoft.com/office/drawing/2014/main" id="{56FF329B-2A1F-4C76-AFBF-F40980A57DBF}"/>
                </a:ext>
              </a:extLst>
            </p:cNvPr>
            <p:cNvSpPr txBox="1"/>
            <p:nvPr/>
          </p:nvSpPr>
          <p:spPr>
            <a:xfrm>
              <a:off x="4638817" y="5341107"/>
              <a:ext cx="267078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S/ 1,000.00 </a:t>
              </a:r>
              <a:r>
                <a:rPr kumimoji="0" lang="es-MX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PEN</a:t>
              </a:r>
              <a:endPara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0" name="Imagen 19" descr="Gráfico, Gráfico circular&#10;&#10;Descripción generada automáticamente">
              <a:extLst>
                <a:ext uri="{FF2B5EF4-FFF2-40B4-BE49-F238E27FC236}">
                  <a16:creationId xmlns:a16="http://schemas.microsoft.com/office/drawing/2014/main" id="{48FA318C-AFD6-391A-432C-DA8E24A5D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4208" y="4039804"/>
              <a:ext cx="1080000" cy="1080000"/>
            </a:xfrm>
            <a:prstGeom prst="rect">
              <a:avLst/>
            </a:prstGeom>
          </p:spPr>
        </p:pic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0CFBAA9C-D747-A65F-6C8A-F466C0CC0299}"/>
              </a:ext>
            </a:extLst>
          </p:cNvPr>
          <p:cNvGrpSpPr/>
          <p:nvPr/>
        </p:nvGrpSpPr>
        <p:grpSpPr>
          <a:xfrm>
            <a:off x="7804865" y="1446076"/>
            <a:ext cx="2772648" cy="2187031"/>
            <a:chOff x="8081403" y="4039804"/>
            <a:chExt cx="2772648" cy="2187031"/>
          </a:xfrm>
        </p:grpSpPr>
        <p:sp>
          <p:nvSpPr>
            <p:cNvPr id="15" name="CuadroTexto 22">
              <a:extLst>
                <a:ext uri="{FF2B5EF4-FFF2-40B4-BE49-F238E27FC236}">
                  <a16:creationId xmlns:a16="http://schemas.microsoft.com/office/drawing/2014/main" id="{1C331731-5177-4951-B2B1-813C02F97098}"/>
                </a:ext>
              </a:extLst>
            </p:cNvPr>
            <p:cNvSpPr txBox="1"/>
            <p:nvPr/>
          </p:nvSpPr>
          <p:spPr>
            <a:xfrm>
              <a:off x="8081403" y="5334283"/>
              <a:ext cx="27726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$1.000.000 </a:t>
              </a:r>
              <a:r>
                <a:rPr kumimoji="0" lang="es-MX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COP</a:t>
              </a:r>
              <a:endParaRPr kumimoji="0" lang="es-MX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2" name="Imagen 21" descr="Forma&#10;&#10;Descripción generada automáticamente con confianza baja">
              <a:extLst>
                <a:ext uri="{FF2B5EF4-FFF2-40B4-BE49-F238E27FC236}">
                  <a16:creationId xmlns:a16="http://schemas.microsoft.com/office/drawing/2014/main" id="{4904777C-7245-626F-33B3-97B7F7F60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27727" y="4039804"/>
              <a:ext cx="1080000" cy="1080000"/>
            </a:xfrm>
            <a:prstGeom prst="rect">
              <a:avLst/>
            </a:prstGeom>
          </p:spPr>
        </p:pic>
      </p:grp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E4F5BCA3-D43E-B6F6-5164-A5A900AE5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82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adroTexto 35">
            <a:extLst>
              <a:ext uri="{FF2B5EF4-FFF2-40B4-BE49-F238E27FC236}">
                <a16:creationId xmlns:a16="http://schemas.microsoft.com/office/drawing/2014/main" id="{F1526474-2CB0-4421-B56F-C535315D979D}"/>
              </a:ext>
            </a:extLst>
          </p:cNvPr>
          <p:cNvSpPr txBox="1"/>
          <p:nvPr/>
        </p:nvSpPr>
        <p:spPr>
          <a:xfrm>
            <a:off x="402878" y="1685700"/>
            <a:ext cx="1199136" cy="59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7810">
              <a:defRPr/>
            </a:pPr>
            <a:r>
              <a:rPr lang="es-MX" sz="1600" dirty="0">
                <a:solidFill>
                  <a:srgbClr val="000000"/>
                </a:solidFill>
              </a:rPr>
              <a:t>Negocio en línea</a:t>
            </a:r>
          </a:p>
        </p:txBody>
      </p:sp>
      <p:pic>
        <p:nvPicPr>
          <p:cNvPr id="37" name="Gráfico 36" descr="Globo terráqueo: América con relleno sólido">
            <a:extLst>
              <a:ext uri="{FF2B5EF4-FFF2-40B4-BE49-F238E27FC236}">
                <a16:creationId xmlns:a16="http://schemas.microsoft.com/office/drawing/2014/main" id="{08EEE856-0CC3-4B0E-8FB2-ED5EE7998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86" y="635091"/>
            <a:ext cx="903120" cy="922904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A43396AF-68BA-487C-A3D8-C03FC3CCD7C6}"/>
              </a:ext>
            </a:extLst>
          </p:cNvPr>
          <p:cNvSpPr txBox="1"/>
          <p:nvPr/>
        </p:nvSpPr>
        <p:spPr>
          <a:xfrm>
            <a:off x="6154554" y="1698615"/>
            <a:ext cx="156506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7810">
              <a:defRPr/>
            </a:pPr>
            <a:r>
              <a:rPr lang="es-MX" sz="1600" dirty="0">
                <a:solidFill>
                  <a:srgbClr val="000000"/>
                </a:solidFill>
              </a:rPr>
              <a:t>Oficina virtual</a:t>
            </a:r>
          </a:p>
        </p:txBody>
      </p:sp>
      <p:pic>
        <p:nvPicPr>
          <p:cNvPr id="40" name="Gráfico 39" descr="Lista con relleno sólido">
            <a:extLst>
              <a:ext uri="{FF2B5EF4-FFF2-40B4-BE49-F238E27FC236}">
                <a16:creationId xmlns:a16="http://schemas.microsoft.com/office/drawing/2014/main" id="{A03D8F23-D2DC-4D05-B188-59BFBDE8F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5529" y="621943"/>
            <a:ext cx="903120" cy="97503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5FEB9FAA-B715-4584-A545-A70413873CB1}"/>
              </a:ext>
            </a:extLst>
          </p:cNvPr>
          <p:cNvSpPr txBox="1"/>
          <p:nvPr/>
        </p:nvSpPr>
        <p:spPr>
          <a:xfrm>
            <a:off x="4101046" y="1698615"/>
            <a:ext cx="1683563" cy="5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7810">
              <a:defRPr/>
            </a:pPr>
            <a:r>
              <a:rPr lang="es-MX" sz="1600" dirty="0">
                <a:solidFill>
                  <a:srgbClr val="000000"/>
                </a:solidFill>
              </a:rPr>
              <a:t>Soporte para cliente y socios</a:t>
            </a:r>
          </a:p>
        </p:txBody>
      </p:sp>
      <p:pic>
        <p:nvPicPr>
          <p:cNvPr id="43" name="Gráfico 42" descr="Reseña de cliente con relleno sólido">
            <a:extLst>
              <a:ext uri="{FF2B5EF4-FFF2-40B4-BE49-F238E27FC236}">
                <a16:creationId xmlns:a16="http://schemas.microsoft.com/office/drawing/2014/main" id="{20B613EB-66D3-450C-A60C-C963416DEA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1268" y="621943"/>
            <a:ext cx="903119" cy="9750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8ABF0F-6544-BBFB-42BC-F552C4FCC372}"/>
              </a:ext>
            </a:extLst>
          </p:cNvPr>
          <p:cNvSpPr txBox="1"/>
          <p:nvPr/>
        </p:nvSpPr>
        <p:spPr>
          <a:xfrm>
            <a:off x="5975114" y="4020753"/>
            <a:ext cx="2213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621">
              <a:defRPr/>
            </a:pPr>
            <a:r>
              <a:rPr lang="es-MX" sz="1600" dirty="0">
                <a:solidFill>
                  <a:srgbClr val="000000"/>
                </a:solidFill>
              </a:rPr>
              <a:t>Sistema probado y comprobado de éxito</a:t>
            </a:r>
          </a:p>
        </p:txBody>
      </p:sp>
      <p:pic>
        <p:nvPicPr>
          <p:cNvPr id="6" name="Gráfico 5" descr="Brújula con relleno sólido">
            <a:extLst>
              <a:ext uri="{FF2B5EF4-FFF2-40B4-BE49-F238E27FC236}">
                <a16:creationId xmlns:a16="http://schemas.microsoft.com/office/drawing/2014/main" id="{54ECAF71-7B0F-9C08-E4A1-80504F596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576523" y="2940450"/>
            <a:ext cx="1010573" cy="101057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BF6A45-BD95-8DFC-50D0-0C1D0DF0F76D}"/>
              </a:ext>
            </a:extLst>
          </p:cNvPr>
          <p:cNvSpPr txBox="1"/>
          <p:nvPr/>
        </p:nvSpPr>
        <p:spPr>
          <a:xfrm>
            <a:off x="3196486" y="4020753"/>
            <a:ext cx="2034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621">
              <a:defRPr/>
            </a:pPr>
            <a:r>
              <a:rPr lang="es-MX" sz="1600" dirty="0">
                <a:solidFill>
                  <a:srgbClr val="000000"/>
                </a:solidFill>
              </a:rPr>
              <a:t>Entrenamientos en línea y presenciales</a:t>
            </a:r>
          </a:p>
        </p:txBody>
      </p:sp>
      <p:pic>
        <p:nvPicPr>
          <p:cNvPr id="9" name="Gráfico 8" descr="Aprendizaje remoto de idioma con relleno sólido">
            <a:extLst>
              <a:ext uri="{FF2B5EF4-FFF2-40B4-BE49-F238E27FC236}">
                <a16:creationId xmlns:a16="http://schemas.microsoft.com/office/drawing/2014/main" id="{A3D05192-BC98-F4D6-D4B6-38D2A754C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08327" y="2940449"/>
            <a:ext cx="1010573" cy="101057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4D39F84-63B4-B7F2-44C7-3791B5B5030D}"/>
              </a:ext>
            </a:extLst>
          </p:cNvPr>
          <p:cNvSpPr txBox="1"/>
          <p:nvPr/>
        </p:nvSpPr>
        <p:spPr>
          <a:xfrm>
            <a:off x="563352" y="4020753"/>
            <a:ext cx="188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5621">
              <a:defRPr/>
            </a:pPr>
            <a:r>
              <a:rPr lang="es-MX" sz="1600" dirty="0">
                <a:solidFill>
                  <a:srgbClr val="000000"/>
                </a:solidFill>
              </a:rPr>
              <a:t>Formación empresarial y alto liderazgo</a:t>
            </a:r>
          </a:p>
        </p:txBody>
      </p:sp>
      <p:pic>
        <p:nvPicPr>
          <p:cNvPr id="12" name="Gráfico 11" descr="Aula de clases con relleno sólido">
            <a:extLst>
              <a:ext uri="{FF2B5EF4-FFF2-40B4-BE49-F238E27FC236}">
                <a16:creationId xmlns:a16="http://schemas.microsoft.com/office/drawing/2014/main" id="{93FCA51F-7173-888E-267E-95A5616725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2446" y="2940449"/>
            <a:ext cx="1010573" cy="1010574"/>
          </a:xfrm>
          <a:prstGeom prst="rect">
            <a:avLst/>
          </a:prstGeom>
        </p:spPr>
      </p:pic>
      <p:pic>
        <p:nvPicPr>
          <p:cNvPr id="46" name="Gráfico 45" descr="Apretón de manos con relleno sólido">
            <a:extLst>
              <a:ext uri="{FF2B5EF4-FFF2-40B4-BE49-F238E27FC236}">
                <a16:creationId xmlns:a16="http://schemas.microsoft.com/office/drawing/2014/main" id="{B590A76E-CA83-4158-9F7D-5FFA7D117A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594419" y="2917633"/>
            <a:ext cx="1056207" cy="105620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919AD59-544D-9641-AD95-8E4D9AFB8E12}"/>
              </a:ext>
            </a:extLst>
          </p:cNvPr>
          <p:cNvSpPr txBox="1"/>
          <p:nvPr/>
        </p:nvSpPr>
        <p:spPr>
          <a:xfrm>
            <a:off x="8932879" y="4020753"/>
            <a:ext cx="2379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/>
              <a:t>Negocio Internacional</a:t>
            </a:r>
          </a:p>
          <a:p>
            <a:pPr algn="ctr"/>
            <a:r>
              <a:rPr lang="es-MX" sz="1600" dirty="0"/>
              <a:t>Trasferible, vendible y heredable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1BFE51E-FC6D-D466-BE89-7EEF8C2A9CDB}"/>
              </a:ext>
            </a:extLst>
          </p:cNvPr>
          <p:cNvSpPr txBox="1"/>
          <p:nvPr/>
        </p:nvSpPr>
        <p:spPr>
          <a:xfrm>
            <a:off x="701040" y="5671646"/>
            <a:ext cx="1078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</a:t>
            </a:r>
            <a:r>
              <a:rPr lang="es-MX" sz="3200" b="1" dirty="0">
                <a:solidFill>
                  <a:srgbClr val="EF4C6E"/>
                </a:solidFill>
                <a:latin typeface="+mj-lt"/>
              </a:rPr>
              <a:t>PROPIO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NEGOCIO, PERO </a:t>
            </a:r>
            <a:r>
              <a:rPr lang="es-MX" sz="3200" b="1" dirty="0">
                <a:solidFill>
                  <a:srgbClr val="00B0F0"/>
                </a:solidFill>
                <a:latin typeface="+mj-lt"/>
              </a:rPr>
              <a:t>NUNCA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ESTARÁS </a:t>
            </a:r>
            <a:r>
              <a:rPr lang="es-MX" sz="3200" b="1" dirty="0">
                <a:solidFill>
                  <a:srgbClr val="00B0F0"/>
                </a:solidFill>
                <a:latin typeface="+mj-lt"/>
              </a:rPr>
              <a:t>SOLO</a:t>
            </a:r>
            <a:r>
              <a:rPr lang="es-MX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1B52638-51AA-F508-AA02-7107811931D5}"/>
              </a:ext>
            </a:extLst>
          </p:cNvPr>
          <p:cNvSpPr txBox="1"/>
          <p:nvPr/>
        </p:nvSpPr>
        <p:spPr>
          <a:xfrm>
            <a:off x="2108616" y="1698615"/>
            <a:ext cx="1485828" cy="5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7810">
              <a:defRPr/>
            </a:pPr>
            <a:r>
              <a:rPr lang="es-MX" sz="1600" dirty="0">
                <a:solidFill>
                  <a:srgbClr val="000000"/>
                </a:solidFill>
              </a:rPr>
              <a:t>Herramientas de marketing</a:t>
            </a:r>
          </a:p>
        </p:txBody>
      </p:sp>
      <p:pic>
        <p:nvPicPr>
          <p:cNvPr id="19" name="Gráfico 18" descr="Presentación con elemento multimedia con relleno sólido">
            <a:extLst>
              <a:ext uri="{FF2B5EF4-FFF2-40B4-BE49-F238E27FC236}">
                <a16:creationId xmlns:a16="http://schemas.microsoft.com/office/drawing/2014/main" id="{FFB9A17E-6658-7E25-3360-78135562E1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99905" y="621872"/>
            <a:ext cx="903250" cy="97517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E282C37-6E86-5F1C-08AE-6C7D48684963}"/>
              </a:ext>
            </a:extLst>
          </p:cNvPr>
          <p:cNvSpPr txBox="1"/>
          <p:nvPr/>
        </p:nvSpPr>
        <p:spPr>
          <a:xfrm>
            <a:off x="8040218" y="1698615"/>
            <a:ext cx="1880025" cy="85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7810">
              <a:defRPr/>
            </a:pPr>
            <a:r>
              <a:rPr lang="es-MX" sz="1600" dirty="0">
                <a:solidFill>
                  <a:srgbClr val="000000"/>
                </a:solidFill>
              </a:rPr>
              <a:t>Promoción de múltiples marcas y servicios</a:t>
            </a:r>
          </a:p>
        </p:txBody>
      </p:sp>
      <p:pic>
        <p:nvPicPr>
          <p:cNvPr id="21" name="Gráfico 20" descr="Marketing con relleno sólido">
            <a:extLst>
              <a:ext uri="{FF2B5EF4-FFF2-40B4-BE49-F238E27FC236}">
                <a16:creationId xmlns:a16="http://schemas.microsoft.com/office/drawing/2014/main" id="{0BD5CAE2-BCA2-C199-17A7-AB158757FF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479729" y="608957"/>
            <a:ext cx="1001002" cy="1001002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A2AABEF7-E078-29DD-ADA3-727918A751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389FB-AB52-A328-D11F-1F520BF39A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231" y="336550"/>
            <a:ext cx="10515600" cy="606425"/>
          </a:xfrm>
        </p:spPr>
        <p:txBody>
          <a:bodyPr>
            <a:normAutofit/>
          </a:bodyPr>
          <a:lstStyle/>
          <a:p>
            <a:r>
              <a:rPr lang="es-MX" sz="3200" spc="300" dirty="0">
                <a:latin typeface="+mn-lt"/>
              </a:rPr>
              <a:t>BONO DE </a:t>
            </a:r>
            <a:r>
              <a:rPr lang="es-MX" sz="3200" spc="300" dirty="0">
                <a:solidFill>
                  <a:srgbClr val="EF4C6E"/>
                </a:solidFill>
              </a:rPr>
              <a:t>INICIO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6CA224E-C8A0-8874-CB50-62342DF800DA}"/>
              </a:ext>
            </a:extLst>
          </p:cNvPr>
          <p:cNvSpPr txBox="1"/>
          <p:nvPr/>
        </p:nvSpPr>
        <p:spPr>
          <a:xfrm>
            <a:off x="407988" y="1467720"/>
            <a:ext cx="5677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00B0F0"/>
                </a:solidFill>
              </a:rPr>
              <a:t>Conecta</a:t>
            </a:r>
            <a:r>
              <a:rPr lang="es-MX" sz="2000" dirty="0"/>
              <a:t> tus primeros </a:t>
            </a:r>
            <a:r>
              <a:rPr lang="es-MX" sz="2000" dirty="0">
                <a:solidFill>
                  <a:srgbClr val="00B0F0"/>
                </a:solidFill>
              </a:rPr>
              <a:t>5 servicios </a:t>
            </a:r>
            <a:r>
              <a:rPr lang="es-MX" sz="2000" dirty="0"/>
              <a:t>y ayuda a </a:t>
            </a:r>
          </a:p>
          <a:p>
            <a:r>
              <a:rPr lang="es-MX" sz="2000" dirty="0"/>
              <a:t>1 persona a conectar sus primeros 5 servicios.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A71B4554-DB8A-9BD0-E5C5-CEE63B8DA16E}"/>
              </a:ext>
            </a:extLst>
          </p:cNvPr>
          <p:cNvGrpSpPr/>
          <p:nvPr/>
        </p:nvGrpSpPr>
        <p:grpSpPr>
          <a:xfrm>
            <a:off x="1793317" y="2667261"/>
            <a:ext cx="2487325" cy="745935"/>
            <a:chOff x="857928" y="3085574"/>
            <a:chExt cx="2487325" cy="745935"/>
          </a:xfrm>
        </p:grpSpPr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D345DE90-1CD4-ECDC-FE00-6D1329157D6E}"/>
                </a:ext>
              </a:extLst>
            </p:cNvPr>
            <p:cNvSpPr txBox="1"/>
            <p:nvPr/>
          </p:nvSpPr>
          <p:spPr>
            <a:xfrm flipH="1">
              <a:off x="1876221" y="3227709"/>
              <a:ext cx="14690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$500,000</a:t>
              </a:r>
            </a:p>
          </p:txBody>
        </p:sp>
        <p:pic>
          <p:nvPicPr>
            <p:cNvPr id="17" name="Imagen 16" descr="Gráfico, Gráfico circular&#10;&#10;Descripción generada automáticamente">
              <a:extLst>
                <a:ext uri="{FF2B5EF4-FFF2-40B4-BE49-F238E27FC236}">
                  <a16:creationId xmlns:a16="http://schemas.microsoft.com/office/drawing/2014/main" id="{AFA12DA5-1248-2450-D627-F28189B4D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857928" y="3085574"/>
              <a:ext cx="756000" cy="745935"/>
            </a:xfrm>
            <a:prstGeom prst="rect">
              <a:avLst/>
            </a:prstGeom>
          </p:spPr>
        </p:pic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8E9D3BC-2268-2B00-4F54-26CFD2DC7C96}"/>
              </a:ext>
            </a:extLst>
          </p:cNvPr>
          <p:cNvGrpSpPr/>
          <p:nvPr/>
        </p:nvGrpSpPr>
        <p:grpSpPr>
          <a:xfrm>
            <a:off x="1793317" y="3693291"/>
            <a:ext cx="2352207" cy="781456"/>
            <a:chOff x="857928" y="4217693"/>
            <a:chExt cx="2352207" cy="781456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6850A6A-F16D-3842-CD29-75C7FF8CDAE8}"/>
                </a:ext>
              </a:extLst>
            </p:cNvPr>
            <p:cNvSpPr txBox="1"/>
            <p:nvPr/>
          </p:nvSpPr>
          <p:spPr>
            <a:xfrm flipH="1">
              <a:off x="1876221" y="4377589"/>
              <a:ext cx="1333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$1,500</a:t>
              </a:r>
            </a:p>
          </p:txBody>
        </p:sp>
        <p:pic>
          <p:nvPicPr>
            <p:cNvPr id="19" name="Imagen 18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44FE814D-9593-6388-5740-78A9CF08A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928" y="4217693"/>
              <a:ext cx="792000" cy="781456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5DAA26D-B556-1345-1AA4-AD110EA717F0}"/>
              </a:ext>
            </a:extLst>
          </p:cNvPr>
          <p:cNvGrpSpPr/>
          <p:nvPr/>
        </p:nvGrpSpPr>
        <p:grpSpPr>
          <a:xfrm>
            <a:off x="1793317" y="4789149"/>
            <a:ext cx="2352207" cy="710414"/>
            <a:chOff x="857928" y="5241768"/>
            <a:chExt cx="2352207" cy="710414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937E7D1D-ADA6-B8F5-20B7-9355499700B0}"/>
                </a:ext>
              </a:extLst>
            </p:cNvPr>
            <p:cNvSpPr txBox="1"/>
            <p:nvPr/>
          </p:nvSpPr>
          <p:spPr>
            <a:xfrm flipH="1">
              <a:off x="1876221" y="5366143"/>
              <a:ext cx="1333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4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S/500</a:t>
              </a:r>
            </a:p>
          </p:txBody>
        </p:sp>
        <p:pic>
          <p:nvPicPr>
            <p:cNvPr id="21" name="Imagen 20" descr="Gráfico, Gráfico circular&#10;&#10;Descripción generada automáticamente con confianza media">
              <a:extLst>
                <a:ext uri="{FF2B5EF4-FFF2-40B4-BE49-F238E27FC236}">
                  <a16:creationId xmlns:a16="http://schemas.microsoft.com/office/drawing/2014/main" id="{E8301A66-AC8B-1C56-09BB-F6CF8B506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57928" y="5241768"/>
              <a:ext cx="720000" cy="710414"/>
            </a:xfrm>
            <a:prstGeom prst="rect">
              <a:avLst/>
            </a:prstGeom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0CA84F2-7BF6-E957-154E-7033EC53D75C}"/>
              </a:ext>
            </a:extLst>
          </p:cNvPr>
          <p:cNvSpPr txBox="1"/>
          <p:nvPr/>
        </p:nvSpPr>
        <p:spPr>
          <a:xfrm>
            <a:off x="1233401" y="5991218"/>
            <a:ext cx="304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tu primer mes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B9565B1-8FA3-D30C-A74D-E681DF9FE767}"/>
              </a:ext>
            </a:extLst>
          </p:cNvPr>
          <p:cNvSpPr txBox="1"/>
          <p:nvPr/>
        </p:nvSpPr>
        <p:spPr>
          <a:xfrm>
            <a:off x="5232623" y="6394856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i="1" dirty="0"/>
              <a:t>Hasta el 30 de abril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688A86F1-D23E-ECDA-789F-6D3228CAD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DF0DAD0-64EE-C751-C08C-D7A1D0023EAB}"/>
              </a:ext>
            </a:extLst>
          </p:cNvPr>
          <p:cNvGrpSpPr/>
          <p:nvPr/>
        </p:nvGrpSpPr>
        <p:grpSpPr>
          <a:xfrm>
            <a:off x="6289954" y="1398056"/>
            <a:ext cx="5677320" cy="5166077"/>
            <a:chOff x="6289954" y="1398056"/>
            <a:chExt cx="5677320" cy="5166077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B09FEB1A-4A80-364A-A2F3-198A2512C675}"/>
                </a:ext>
              </a:extLst>
            </p:cNvPr>
            <p:cNvSpPr txBox="1"/>
            <p:nvPr/>
          </p:nvSpPr>
          <p:spPr>
            <a:xfrm>
              <a:off x="6535706" y="1398056"/>
              <a:ext cx="5416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800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BONOS DE </a:t>
              </a:r>
              <a:r>
                <a:rPr lang="es-MX" sz="2800" spc="300" dirty="0">
                  <a:solidFill>
                    <a:srgbClr val="EF4C6E"/>
                  </a:solidFill>
                  <a:latin typeface="+mj-lt"/>
                </a:rPr>
                <a:t>CRECIMIENTO</a:t>
              </a: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670619DE-5609-BBBC-5CAF-06BD700A5E33}"/>
                </a:ext>
              </a:extLst>
            </p:cNvPr>
            <p:cNvGrpSpPr/>
            <p:nvPr/>
          </p:nvGrpSpPr>
          <p:grpSpPr>
            <a:xfrm>
              <a:off x="6889405" y="3085574"/>
              <a:ext cx="4084668" cy="745935"/>
              <a:chOff x="6889405" y="3085574"/>
              <a:chExt cx="4084668" cy="745935"/>
            </a:xfrm>
          </p:grpSpPr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58BB6594-AEC2-3AC7-DF19-101716C234B5}"/>
                  </a:ext>
                </a:extLst>
              </p:cNvPr>
              <p:cNvSpPr txBox="1"/>
              <p:nvPr/>
            </p:nvSpPr>
            <p:spPr>
              <a:xfrm flipH="1">
                <a:off x="7907698" y="3227709"/>
                <a:ext cx="30663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Más de $52,000,000</a:t>
                </a:r>
              </a:p>
            </p:txBody>
          </p:sp>
          <p:pic>
            <p:nvPicPr>
              <p:cNvPr id="28" name="Imagen 27" descr="Gráfico, Gráfico circular&#10;&#10;Descripción generada automáticamente">
                <a:extLst>
                  <a:ext uri="{FF2B5EF4-FFF2-40B4-BE49-F238E27FC236}">
                    <a16:creationId xmlns:a16="http://schemas.microsoft.com/office/drawing/2014/main" id="{34EFEBB7-E666-5F37-A033-E9025857F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889405" y="3085574"/>
                <a:ext cx="756000" cy="745935"/>
              </a:xfrm>
              <a:prstGeom prst="rect">
                <a:avLst/>
              </a:prstGeom>
            </p:spPr>
          </p:pic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4BA7A1F8-0A6C-D8A3-42F5-B8D19A170D72}"/>
                </a:ext>
              </a:extLst>
            </p:cNvPr>
            <p:cNvGrpSpPr/>
            <p:nvPr/>
          </p:nvGrpSpPr>
          <p:grpSpPr>
            <a:xfrm>
              <a:off x="6889405" y="4145910"/>
              <a:ext cx="3631805" cy="781456"/>
              <a:chOff x="6889405" y="4217693"/>
              <a:chExt cx="3631805" cy="781456"/>
            </a:xfrm>
          </p:grpSpPr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B3497FD4-F32A-6C37-1A17-3B4C9C3A8649}"/>
                  </a:ext>
                </a:extLst>
              </p:cNvPr>
              <p:cNvSpPr txBox="1"/>
              <p:nvPr/>
            </p:nvSpPr>
            <p:spPr>
              <a:xfrm flipH="1">
                <a:off x="7907698" y="4377589"/>
                <a:ext cx="26135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Más de $275,000</a:t>
                </a:r>
              </a:p>
            </p:txBody>
          </p:sp>
          <p:pic>
            <p:nvPicPr>
              <p:cNvPr id="22" name="Imagen 21" descr="Logotipo&#10;&#10;Descripción generada automáticamente con confianza media">
                <a:extLst>
                  <a:ext uri="{FF2B5EF4-FFF2-40B4-BE49-F238E27FC236}">
                    <a16:creationId xmlns:a16="http://schemas.microsoft.com/office/drawing/2014/main" id="{B94C2A6F-2311-A5FB-B485-B7A9F06055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6889405" y="4217693"/>
                <a:ext cx="792000" cy="781456"/>
              </a:xfrm>
              <a:prstGeom prst="rect">
                <a:avLst/>
              </a:prstGeom>
            </p:spPr>
          </p:pic>
        </p:grp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DA0823B0-BC4F-0E44-0CF1-437FADFD5AF4}"/>
                </a:ext>
              </a:extLst>
            </p:cNvPr>
            <p:cNvGrpSpPr/>
            <p:nvPr/>
          </p:nvGrpSpPr>
          <p:grpSpPr>
            <a:xfrm>
              <a:off x="6889405" y="5241768"/>
              <a:ext cx="4084667" cy="710414"/>
              <a:chOff x="6889405" y="5241768"/>
              <a:chExt cx="4084667" cy="710414"/>
            </a:xfrm>
          </p:grpSpPr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B2174CBC-6176-403B-C6E0-374FE653CB52}"/>
                  </a:ext>
                </a:extLst>
              </p:cNvPr>
              <p:cNvSpPr txBox="1"/>
              <p:nvPr/>
            </p:nvSpPr>
            <p:spPr>
              <a:xfrm flipH="1">
                <a:off x="7907698" y="5366143"/>
                <a:ext cx="30663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Más de S/52,000</a:t>
                </a:r>
              </a:p>
            </p:txBody>
          </p:sp>
          <p:pic>
            <p:nvPicPr>
              <p:cNvPr id="13" name="Imagen 12" descr="Gráfico, Gráfico circular&#10;&#10;Descripción generada automáticamente con confianza media">
                <a:extLst>
                  <a:ext uri="{FF2B5EF4-FFF2-40B4-BE49-F238E27FC236}">
                    <a16:creationId xmlns:a16="http://schemas.microsoft.com/office/drawing/2014/main" id="{8C259884-3B2B-7ECB-453D-63B858B4B1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6889405" y="5241768"/>
                <a:ext cx="720000" cy="710414"/>
              </a:xfrm>
              <a:prstGeom prst="rect">
                <a:avLst/>
              </a:prstGeom>
            </p:spPr>
          </p:pic>
        </p:grp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837FE27-0AB2-6049-ABF4-0C28B12CA66B}"/>
                </a:ext>
              </a:extLst>
            </p:cNvPr>
            <p:cNvSpPr txBox="1"/>
            <p:nvPr/>
          </p:nvSpPr>
          <p:spPr>
            <a:xfrm>
              <a:off x="6535706" y="2211001"/>
              <a:ext cx="48993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Comienza a </a:t>
              </a:r>
              <a:r>
                <a:rPr lang="es-MX" sz="2000" dirty="0">
                  <a:solidFill>
                    <a:srgbClr val="00B0F0"/>
                  </a:solidFill>
                </a:rPr>
                <a:t>construir</a:t>
              </a:r>
              <a:r>
                <a:rPr lang="es-MX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una organización.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87E03D07-9D28-1687-0F0E-3B5572FC803A}"/>
                </a:ext>
              </a:extLst>
            </p:cNvPr>
            <p:cNvSpPr txBox="1"/>
            <p:nvPr/>
          </p:nvSpPr>
          <p:spPr>
            <a:xfrm>
              <a:off x="6289954" y="6194801"/>
              <a:ext cx="5677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En tu primer año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962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F7C48-A8C4-6E1B-CCFE-6B52D1CB3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57E780-CDF7-5458-6384-E9F058DB75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084" y="270955"/>
            <a:ext cx="10204515" cy="747140"/>
          </a:xfrm>
        </p:spPr>
        <p:txBody>
          <a:bodyPr>
            <a:normAutofit/>
          </a:bodyPr>
          <a:lstStyle/>
          <a:p>
            <a:r>
              <a:rPr lang="es-MX" sz="3200" spc="300" dirty="0">
                <a:latin typeface="+mn-lt"/>
              </a:rPr>
              <a:t>PRÓXIMOS </a:t>
            </a:r>
            <a:r>
              <a:rPr lang="es-MX" sz="3200" spc="300" dirty="0">
                <a:solidFill>
                  <a:srgbClr val="EF4C6E"/>
                </a:solidFill>
              </a:rPr>
              <a:t>EVENTOS</a:t>
            </a: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C953FF96-03E8-0BBB-6863-20E8E2F8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07" y="947652"/>
            <a:ext cx="9538986" cy="536568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16F5F9E-2D2A-45AA-9569-DC42D5469C7F}"/>
              </a:ext>
            </a:extLst>
          </p:cNvPr>
          <p:cNvSpPr txBox="1">
            <a:spLocks/>
          </p:cNvSpPr>
          <p:nvPr/>
        </p:nvSpPr>
        <p:spPr>
          <a:xfrm>
            <a:off x="3011393" y="6363208"/>
            <a:ext cx="6169213" cy="485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spc="300" dirty="0">
                <a:latin typeface="+mn-lt"/>
              </a:rPr>
              <a:t>www.cumbreliderazgo.com</a:t>
            </a:r>
            <a:endParaRPr lang="es-MX" sz="3200" spc="300" dirty="0">
              <a:solidFill>
                <a:srgbClr val="EF4C6E"/>
              </a:solidFill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FA59F8E-164F-2A4A-FE11-BD57B4F2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1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umbre PV 24">
            <a:hlinkClick r:id="" action="ppaction://media"/>
            <a:extLst>
              <a:ext uri="{FF2B5EF4-FFF2-40B4-BE49-F238E27FC236}">
                <a16:creationId xmlns:a16="http://schemas.microsoft.com/office/drawing/2014/main" id="{611E0641-BFF1-D336-5C94-E75C4AAC9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14610" cy="6858000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994B0EB1-6C7C-A35B-52AA-410185FD5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1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n 4" descr="Imagen 4"/>
          <p:cNvPicPr>
            <a:picLocks noChangeAspect="1"/>
          </p:cNvPicPr>
          <p:nvPr/>
        </p:nvPicPr>
        <p:blipFill>
          <a:blip r:embed="rId3"/>
          <a:srcRect t="3272" b="3272"/>
          <a:stretch>
            <a:fillRect/>
          </a:stretch>
        </p:blipFill>
        <p:spPr>
          <a:xfrm>
            <a:off x="481012" y="2425032"/>
            <a:ext cx="3914776" cy="2438402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pic>
        <p:nvPicPr>
          <p:cNvPr id="327" name="Imagen 7" descr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300" y="2425032"/>
            <a:ext cx="3655773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agen 10" descr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5787" y="2425032"/>
            <a:ext cx="3657601" cy="2438401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7BE8FE2-F685-4F1B-21C7-A6A04097878E}"/>
              </a:ext>
            </a:extLst>
          </p:cNvPr>
          <p:cNvSpPr txBox="1"/>
          <p:nvPr/>
        </p:nvSpPr>
        <p:spPr>
          <a:xfrm>
            <a:off x="247732" y="322115"/>
            <a:ext cx="9238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spc="300" dirty="0"/>
              <a:t>¿CUÁLES SON </a:t>
            </a:r>
            <a:r>
              <a:rPr lang="es-MX" sz="3200" b="1" spc="300" dirty="0">
                <a:solidFill>
                  <a:srgbClr val="EF4C6E"/>
                </a:solidFill>
              </a:rPr>
              <a:t>LOS PRIMEROS PASOS</a:t>
            </a:r>
            <a:r>
              <a:rPr lang="es-MX" sz="3200" spc="300" dirty="0"/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5464F6-D360-9FC7-43A3-3334FB18AA89}"/>
              </a:ext>
            </a:extLst>
          </p:cNvPr>
          <p:cNvSpPr txBox="1"/>
          <p:nvPr/>
        </p:nvSpPr>
        <p:spPr>
          <a:xfrm>
            <a:off x="481012" y="4988326"/>
            <a:ext cx="3836464" cy="67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/>
              <a:t>1. Abre tu negocio en línea y conecta tus servicios.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0C65F-45D0-BC20-CD8F-0FB275C9A905}"/>
              </a:ext>
            </a:extLst>
          </p:cNvPr>
          <p:cNvSpPr txBox="1"/>
          <p:nvPr/>
        </p:nvSpPr>
        <p:spPr>
          <a:xfrm>
            <a:off x="4395788" y="4934882"/>
            <a:ext cx="365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/>
              <a:t>2. Comienza a invitar a ver el Plan de Negocio.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4884F8-C09C-8D98-06C6-CAC14FE166F5}"/>
              </a:ext>
            </a:extLst>
          </p:cNvPr>
          <p:cNvSpPr txBox="1"/>
          <p:nvPr/>
        </p:nvSpPr>
        <p:spPr>
          <a:xfrm>
            <a:off x="8054300" y="4934882"/>
            <a:ext cx="3655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/>
              <a:t>3. Conéctate al sistema de entrenamiento y apoyo diario.</a:t>
            </a:r>
          </a:p>
        </p:txBody>
      </p: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ED750708-6EB2-A088-B738-73982FFDF5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5F5EE76-DB25-4D7D-BA44-152804CAFF37}"/>
              </a:ext>
            </a:extLst>
          </p:cNvPr>
          <p:cNvSpPr txBox="1"/>
          <p:nvPr/>
        </p:nvSpPr>
        <p:spPr>
          <a:xfrm>
            <a:off x="869507" y="3708310"/>
            <a:ext cx="4937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/>
              <a:t>Conecta</a:t>
            </a:r>
            <a:r>
              <a:rPr lang="es-MX" sz="2200" dirty="0"/>
              <a:t> tus servicios y ponte la meta de adquirir tus primeros clientes.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31125F-87A9-4F1C-AD93-0CF0B2732B2B}"/>
              </a:ext>
            </a:extLst>
          </p:cNvPr>
          <p:cNvSpPr txBox="1"/>
          <p:nvPr/>
        </p:nvSpPr>
        <p:spPr>
          <a:xfrm>
            <a:off x="6762582" y="3708310"/>
            <a:ext cx="4445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/>
              <a:t>Dirige</a:t>
            </a:r>
            <a:r>
              <a:rPr lang="es-MX" sz="2200" dirty="0"/>
              <a:t> a interesados en ganar dinero a ver al plan de negocios para comenzar a crecer tu equipo.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528BD3-F943-941B-5BF6-36E8F4DD8A6D}"/>
              </a:ext>
            </a:extLst>
          </p:cNvPr>
          <p:cNvSpPr txBox="1"/>
          <p:nvPr/>
        </p:nvSpPr>
        <p:spPr>
          <a:xfrm>
            <a:off x="343708" y="308056"/>
            <a:ext cx="871674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spc="300" dirty="0">
                <a:latin typeface="+mj-lt"/>
              </a:rPr>
              <a:t>ARRANCA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TU NEGOCIO</a:t>
            </a:r>
          </a:p>
          <a:p>
            <a:r>
              <a:rPr lang="es-MX" sz="3200" spc="300" dirty="0"/>
              <a:t>RECUPERA </a:t>
            </a:r>
            <a:r>
              <a:rPr lang="es-MX" sz="3200" spc="300" dirty="0">
                <a:solidFill>
                  <a:srgbClr val="EF4C6E"/>
                </a:solidFill>
              </a:rPr>
              <a:t>TU INVERSION </a:t>
            </a:r>
            <a:r>
              <a:rPr lang="es-MX" sz="3200" spc="300" dirty="0"/>
              <a:t>Y </a:t>
            </a:r>
          </a:p>
          <a:p>
            <a:r>
              <a:rPr lang="es-MX" sz="2800" dirty="0"/>
              <a:t>COMIENZA A GENERAR INGRESOS ADICIONALES</a:t>
            </a:r>
          </a:p>
        </p:txBody>
      </p:sp>
      <p:pic>
        <p:nvPicPr>
          <p:cNvPr id="2" name="Gráfico 7" descr="Insignia con relleno sólido">
            <a:extLst>
              <a:ext uri="{FF2B5EF4-FFF2-40B4-BE49-F238E27FC236}">
                <a16:creationId xmlns:a16="http://schemas.microsoft.com/office/drawing/2014/main" id="{FF99FC2E-7087-AE8B-2805-AF257DDE4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5526" y="1932731"/>
            <a:ext cx="1620000" cy="1620000"/>
          </a:xfrm>
          <a:prstGeom prst="rect">
            <a:avLst/>
          </a:prstGeom>
        </p:spPr>
      </p:pic>
      <p:pic>
        <p:nvPicPr>
          <p:cNvPr id="3" name="Gráfico 9" descr="Insignia 1 con relleno sólido">
            <a:extLst>
              <a:ext uri="{FF2B5EF4-FFF2-40B4-BE49-F238E27FC236}">
                <a16:creationId xmlns:a16="http://schemas.microsoft.com/office/drawing/2014/main" id="{AA4315F2-C68B-9495-6BE4-99472E229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8209" y="1932731"/>
            <a:ext cx="1620000" cy="1620000"/>
          </a:xfrm>
          <a:prstGeom prst="rect">
            <a:avLst/>
          </a:prstGeom>
        </p:spPr>
      </p:pic>
      <p:grpSp>
        <p:nvGrpSpPr>
          <p:cNvPr id="15" name="Group 8">
            <a:extLst>
              <a:ext uri="{FF2B5EF4-FFF2-40B4-BE49-F238E27FC236}">
                <a16:creationId xmlns:a16="http://schemas.microsoft.com/office/drawing/2014/main" id="{4899525F-D7C8-9719-247F-20887C51C64F}"/>
              </a:ext>
            </a:extLst>
          </p:cNvPr>
          <p:cNvGrpSpPr/>
          <p:nvPr/>
        </p:nvGrpSpPr>
        <p:grpSpPr>
          <a:xfrm>
            <a:off x="7912497" y="5257505"/>
            <a:ext cx="1431133" cy="992816"/>
            <a:chOff x="1311215" y="370936"/>
            <a:chExt cx="9665050" cy="6150634"/>
          </a:xfrm>
        </p:grpSpPr>
        <p:pic>
          <p:nvPicPr>
            <p:cNvPr id="16" name="Imagen 2">
              <a:extLst>
                <a:ext uri="{FF2B5EF4-FFF2-40B4-BE49-F238E27FC236}">
                  <a16:creationId xmlns:a16="http://schemas.microsoft.com/office/drawing/2014/main" id="{196F99A1-14DA-8E11-98BE-0A638186B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17" name="Imagen 3">
              <a:extLst>
                <a:ext uri="{FF2B5EF4-FFF2-40B4-BE49-F238E27FC236}">
                  <a16:creationId xmlns:a16="http://schemas.microsoft.com/office/drawing/2014/main" id="{B4517C32-7264-491A-B2A1-408E79005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18" name="Imagen 5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2955CA5C-E1D3-8324-AABE-5F01C1744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A4823F83-D327-978C-6760-367CC6B97F97}"/>
              </a:ext>
            </a:extLst>
          </p:cNvPr>
          <p:cNvGrpSpPr/>
          <p:nvPr/>
        </p:nvGrpSpPr>
        <p:grpSpPr>
          <a:xfrm>
            <a:off x="9439286" y="5269446"/>
            <a:ext cx="1431133" cy="992816"/>
            <a:chOff x="1311215" y="370936"/>
            <a:chExt cx="9665050" cy="6150634"/>
          </a:xfrm>
        </p:grpSpPr>
        <p:pic>
          <p:nvPicPr>
            <p:cNvPr id="20" name="Imagen 2">
              <a:extLst>
                <a:ext uri="{FF2B5EF4-FFF2-40B4-BE49-F238E27FC236}">
                  <a16:creationId xmlns:a16="http://schemas.microsoft.com/office/drawing/2014/main" id="{A15ECD3C-6938-57C1-FCDB-C019AE65B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971" b="82779" l="13333" r="74531">
                          <a14:foregroundMark x1="29010" y1="15558" x2="29010" y2="15558"/>
                          <a14:foregroundMark x1="29063" y1="15558" x2="35938" y2="16732"/>
                          <a14:foregroundMark x1="35938" y1="16732" x2="51406" y2="15949"/>
                          <a14:foregroundMark x1="51406" y1="15949" x2="58385" y2="16830"/>
                          <a14:foregroundMark x1="58385" y1="16830" x2="62448" y2="16536"/>
                          <a14:foregroundMark x1="64010" y1="15068" x2="69375" y2="16047"/>
                          <a14:foregroundMark x1="69375" y1="16047" x2="72135" y2="19276"/>
                          <a14:foregroundMark x1="72135" y1="19276" x2="71198" y2="70548"/>
                          <a14:foregroundMark x1="71198" y1="70548" x2="41354" y2="68395"/>
                          <a14:foregroundMark x1="41354" y1="68395" x2="27969" y2="69472"/>
                          <a14:foregroundMark x1="27969" y1="69472" x2="25156" y2="64579"/>
                          <a14:foregroundMark x1="25156" y1="64579" x2="25573" y2="34736"/>
                          <a14:foregroundMark x1="25573" y1="34736" x2="24896" y2="32094"/>
                          <a14:foregroundMark x1="24167" y1="66047" x2="28073" y2="72505"/>
                          <a14:foregroundMark x1="28073" y1="72505" x2="31354" y2="71918"/>
                          <a14:foregroundMark x1="31354" y1="71918" x2="47083" y2="74658"/>
                          <a14:foregroundMark x1="47083" y1="74658" x2="59583" y2="71037"/>
                          <a14:foregroundMark x1="68698" y1="45205" x2="68698" y2="45205"/>
                          <a14:foregroundMark x1="13333" y1="69863" x2="13333" y2="698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522" r="18810" b="9355"/>
            <a:stretch/>
          </p:blipFill>
          <p:spPr>
            <a:xfrm>
              <a:off x="1311215" y="370936"/>
              <a:ext cx="9665050" cy="6150634"/>
            </a:xfrm>
            <a:prstGeom prst="rect">
              <a:avLst/>
            </a:prstGeom>
          </p:spPr>
        </p:pic>
        <p:pic>
          <p:nvPicPr>
            <p:cNvPr id="21" name="Imagen 3">
              <a:extLst>
                <a:ext uri="{FF2B5EF4-FFF2-40B4-BE49-F238E27FC236}">
                  <a16:creationId xmlns:a16="http://schemas.microsoft.com/office/drawing/2014/main" id="{DD603B72-1F9A-6A68-C81F-49F02C3D6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663880"/>
              <a:ext cx="6773331" cy="4251020"/>
            </a:xfrm>
            <a:prstGeom prst="rect">
              <a:avLst/>
            </a:prstGeom>
          </p:spPr>
        </p:pic>
        <p:pic>
          <p:nvPicPr>
            <p:cNvPr id="22" name="Imagen 5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C19C4B52-A423-BB31-137E-D53F4197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5497" y="1352703"/>
              <a:ext cx="2567041" cy="4251020"/>
            </a:xfrm>
            <a:prstGeom prst="rect">
              <a:avLst/>
            </a:prstGeom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B0F57E11-CAA2-9C57-86AA-B53C89E52CAA}"/>
              </a:ext>
            </a:extLst>
          </p:cNvPr>
          <p:cNvGrpSpPr/>
          <p:nvPr/>
        </p:nvGrpSpPr>
        <p:grpSpPr>
          <a:xfrm>
            <a:off x="844818" y="5233234"/>
            <a:ext cx="4724643" cy="832425"/>
            <a:chOff x="1036547" y="5683892"/>
            <a:chExt cx="3368069" cy="593413"/>
          </a:xfrm>
        </p:grpSpPr>
        <p:pic>
          <p:nvPicPr>
            <p:cNvPr id="23" name="Imagen 3" descr="Imagen en blanco y negro de una cámara fotográfica&#10;&#10;Descripción generada automáticamente con confianza baja">
              <a:extLst>
                <a:ext uri="{FF2B5EF4-FFF2-40B4-BE49-F238E27FC236}">
                  <a16:creationId xmlns:a16="http://schemas.microsoft.com/office/drawing/2014/main" id="{1A322FF9-CEDE-89CC-6523-72D58C768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1674" y="5724489"/>
              <a:ext cx="522942" cy="522942"/>
            </a:xfrm>
            <a:prstGeom prst="rect">
              <a:avLst/>
            </a:prstGeom>
          </p:spPr>
        </p:pic>
        <p:pic>
          <p:nvPicPr>
            <p:cNvPr id="24" name="Imagen 9" descr="Una pantalla de un celular&#10;&#10;Descripción generada automáticamente">
              <a:extLst>
                <a:ext uri="{FF2B5EF4-FFF2-40B4-BE49-F238E27FC236}">
                  <a16:creationId xmlns:a16="http://schemas.microsoft.com/office/drawing/2014/main" id="{83CBC17E-604C-AB64-4EE9-48B1D57BE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547" y="5694616"/>
              <a:ext cx="582690" cy="582689"/>
            </a:xfrm>
            <a:prstGeom prst="rect">
              <a:avLst/>
            </a:prstGeom>
          </p:spPr>
        </p:pic>
        <p:pic>
          <p:nvPicPr>
            <p:cNvPr id="25" name="Imagen 12" descr="Un celular encima de una computadora&#10;&#10;Descripción generada automáticamente con confianza media">
              <a:extLst>
                <a:ext uri="{FF2B5EF4-FFF2-40B4-BE49-F238E27FC236}">
                  <a16:creationId xmlns:a16="http://schemas.microsoft.com/office/drawing/2014/main" id="{074D60D5-7497-AAD7-DA38-1A84046EF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040" y="5683892"/>
              <a:ext cx="582690" cy="582689"/>
            </a:xfrm>
            <a:prstGeom prst="rect">
              <a:avLst/>
            </a:prstGeom>
          </p:spPr>
        </p:pic>
        <p:pic>
          <p:nvPicPr>
            <p:cNvPr id="26" name="Imagen 20" descr="Imagen digital de un barco&#10;&#10;Descripción generada automáticamente con confianza media">
              <a:extLst>
                <a:ext uri="{FF2B5EF4-FFF2-40B4-BE49-F238E27FC236}">
                  <a16:creationId xmlns:a16="http://schemas.microsoft.com/office/drawing/2014/main" id="{0CF399DC-D532-C2BA-F5B4-6A800FB25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533" y="5757710"/>
              <a:ext cx="705337" cy="435051"/>
            </a:xfrm>
            <a:prstGeom prst="rect">
              <a:avLst/>
            </a:prstGeom>
          </p:spPr>
        </p:pic>
      </p:grpSp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7A577303-650E-BE05-3BBA-AFD38FA6DA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CE161E4-5E86-46D1-AFCC-8298B2081273}"/>
              </a:ext>
            </a:extLst>
          </p:cNvPr>
          <p:cNvSpPr txBox="1"/>
          <p:nvPr/>
        </p:nvSpPr>
        <p:spPr>
          <a:xfrm>
            <a:off x="306000" y="1688290"/>
            <a:ext cx="557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00B0F0"/>
                </a:solidFill>
              </a:rPr>
              <a:t>IDENTIFICA MANZANAS</a:t>
            </a:r>
          </a:p>
        </p:txBody>
      </p:sp>
      <p:pic>
        <p:nvPicPr>
          <p:cNvPr id="8" name="Imagen 7" descr="Manzana de color verde&#10;&#10;Descripción generada automáticamente">
            <a:extLst>
              <a:ext uri="{FF2B5EF4-FFF2-40B4-BE49-F238E27FC236}">
                <a16:creationId xmlns:a16="http://schemas.microsoft.com/office/drawing/2014/main" id="{F8308716-FB44-4DB8-AD39-2482E1ADF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5" r="12575"/>
          <a:stretch/>
        </p:blipFill>
        <p:spPr>
          <a:xfrm>
            <a:off x="8896458" y="0"/>
            <a:ext cx="3295542" cy="6858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B284B15-4A9D-403F-ABE6-361897B0B760}"/>
              </a:ext>
            </a:extLst>
          </p:cNvPr>
          <p:cNvSpPr txBox="1"/>
          <p:nvPr/>
        </p:nvSpPr>
        <p:spPr>
          <a:xfrm>
            <a:off x="2548643" y="5946716"/>
            <a:ext cx="4352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rgbClr val="EA852D"/>
                </a:solidFill>
              </a:rPr>
              <a:t>¡Separa, no vendas!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D1794BE-D199-4D0A-BC5F-6893DD786232}"/>
              </a:ext>
            </a:extLst>
          </p:cNvPr>
          <p:cNvSpPr txBox="1"/>
          <p:nvPr/>
        </p:nvSpPr>
        <p:spPr>
          <a:xfrm>
            <a:off x="553173" y="2827061"/>
            <a:ext cx="55793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dirty="0">
                <a:solidFill>
                  <a:srgbClr val="FF0000"/>
                </a:solidFill>
              </a:rPr>
              <a:t>Manzanas Rojas </a:t>
            </a:r>
            <a:br>
              <a:rPr lang="es-MX" sz="3000" dirty="0"/>
            </a:br>
            <a:r>
              <a:rPr lang="es-MX" sz="3000" dirty="0"/>
              <a:t>Están muy interesados</a:t>
            </a:r>
          </a:p>
          <a:p>
            <a:r>
              <a:rPr lang="es-MX" sz="3000" dirty="0">
                <a:solidFill>
                  <a:srgbClr val="00B050"/>
                </a:solidFill>
              </a:rPr>
              <a:t>Manzanas Verdes </a:t>
            </a:r>
            <a:br>
              <a:rPr lang="es-MX" sz="3000" dirty="0"/>
            </a:br>
            <a:r>
              <a:rPr lang="es-MX" sz="3000" dirty="0"/>
              <a:t>Tienen que pensarlo.</a:t>
            </a:r>
          </a:p>
          <a:p>
            <a:r>
              <a:rPr lang="es-MX" sz="3000" dirty="0">
                <a:solidFill>
                  <a:srgbClr val="996600"/>
                </a:solidFill>
              </a:rPr>
              <a:t>Manzanas Cafés</a:t>
            </a:r>
            <a:br>
              <a:rPr lang="es-MX" sz="3000" dirty="0"/>
            </a:br>
            <a:r>
              <a:rPr lang="es-MX" sz="3000" dirty="0"/>
              <a:t>No están interesados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9E3F281-60F2-0DE1-B082-60A7CE829F10}"/>
              </a:ext>
            </a:extLst>
          </p:cNvPr>
          <p:cNvSpPr txBox="1"/>
          <p:nvPr/>
        </p:nvSpPr>
        <p:spPr>
          <a:xfrm>
            <a:off x="306000" y="260921"/>
            <a:ext cx="52250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spc="300" dirty="0">
                <a:latin typeface="+mj-lt"/>
              </a:rPr>
              <a:t>COMIENZA </a:t>
            </a:r>
            <a:r>
              <a:rPr lang="es-MX" sz="3200" b="1" spc="300" dirty="0">
                <a:solidFill>
                  <a:srgbClr val="EF4C6E"/>
                </a:solidFill>
                <a:latin typeface="+mj-lt"/>
              </a:rPr>
              <a:t>A CRECER</a:t>
            </a:r>
          </a:p>
          <a:p>
            <a:r>
              <a:rPr lang="es-MX" sz="2800" spc="300" dirty="0">
                <a:solidFill>
                  <a:srgbClr val="001236"/>
                </a:solidFill>
              </a:rPr>
              <a:t>HABLA CON MUCHOS</a:t>
            </a:r>
          </a:p>
        </p:txBody>
      </p:sp>
    </p:spTree>
    <p:extLst>
      <p:ext uri="{BB962C8B-B14F-4D97-AF65-F5344CB8AC3E}">
        <p14:creationId xmlns:p14="http://schemas.microsoft.com/office/powerpoint/2010/main" val="3821024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3A45BB-CAC3-4316-BF1C-07A20BE4BF2E}"/>
              </a:ext>
            </a:extLst>
          </p:cNvPr>
          <p:cNvSpPr txBox="1"/>
          <p:nvPr/>
        </p:nvSpPr>
        <p:spPr>
          <a:xfrm>
            <a:off x="397940" y="311511"/>
            <a:ext cx="10962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spc="300" dirty="0"/>
              <a:t>DÍ Y PREGUNTA </a:t>
            </a:r>
            <a:r>
              <a:rPr lang="es-MX" sz="3200" b="1" spc="300" dirty="0">
                <a:solidFill>
                  <a:srgbClr val="EF4C6E"/>
                </a:solidFill>
              </a:rPr>
              <a:t>A TODOS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 ENTUSIASMO, POSTURA Y CONFIANZA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651547-EC64-4E5A-B7FF-7395F6823675}"/>
              </a:ext>
            </a:extLst>
          </p:cNvPr>
          <p:cNvSpPr txBox="1"/>
          <p:nvPr/>
        </p:nvSpPr>
        <p:spPr>
          <a:xfrm>
            <a:off x="397940" y="1772257"/>
            <a:ext cx="64421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Hola, ¿Cómo estás? </a:t>
            </a:r>
            <a:r>
              <a:rPr lang="es-MX" dirty="0">
                <a:solidFill>
                  <a:schemeClr val="tx1">
                    <a:lumMod val="95000"/>
                    <a:lumOff val="5000"/>
                  </a:schemeClr>
                </a:solidFill>
              </a:rPr>
              <a:t>(ESCUCHA)</a:t>
            </a:r>
          </a:p>
          <a:p>
            <a:endParaRPr lang="es-MX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¿Te ayudaría GENERAR UN INGRESO ADICIONAL A TU OCUPACION ACTUAL?</a:t>
            </a:r>
          </a:p>
          <a:p>
            <a:endParaRPr lang="es-MX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Tengo 3 preguntas para ti: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¿Usas celular y WI-FI?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¿Tus familiares y amigos usan celular y WI-FI?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¿Estás de acuerdo conmigo que cada vez que las personas PAGAN esos servicios, alguien está GANANDO DINERO?</a:t>
            </a:r>
          </a:p>
          <a:p>
            <a:r>
              <a:rPr lang="es-MX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¿Te gustaría ser TU quien gane?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9320DC-92E1-7BDC-A736-49EA4FC88153}"/>
              </a:ext>
            </a:extLst>
          </p:cNvPr>
          <p:cNvSpPr txBox="1"/>
          <p:nvPr/>
        </p:nvSpPr>
        <p:spPr>
          <a:xfrm>
            <a:off x="7123448" y="5091591"/>
            <a:ext cx="4670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rgbClr val="FF0000"/>
                </a:solidFill>
              </a:rPr>
              <a:t>Manzana roja – “A mí”</a:t>
            </a:r>
          </a:p>
          <a:p>
            <a:r>
              <a:rPr lang="es-MX" sz="2000" dirty="0">
                <a:solidFill>
                  <a:srgbClr val="00B050"/>
                </a:solidFill>
              </a:rPr>
              <a:t>Manzana verde – “¿De qué se trata?”</a:t>
            </a:r>
          </a:p>
          <a:p>
            <a:r>
              <a:rPr lang="es-MX" sz="2000" dirty="0">
                <a:solidFill>
                  <a:schemeClr val="accent6">
                    <a:lumMod val="50000"/>
                  </a:schemeClr>
                </a:solidFill>
              </a:rPr>
              <a:t>Manzana Café – “No me interesa”</a:t>
            </a:r>
          </a:p>
          <a:p>
            <a:r>
              <a:rPr lang="es-MX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Manzana Dañada – “No lo intentes tú”</a:t>
            </a:r>
            <a:endParaRPr lang="es-MX" sz="2000" dirty="0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29DD258B-2220-93D3-BD12-8F0D90A09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é es Ikigai Latinoamérica">
            <a:hlinkClick r:id="" action="ppaction://media"/>
            <a:extLst>
              <a:ext uri="{FF2B5EF4-FFF2-40B4-BE49-F238E27FC236}">
                <a16:creationId xmlns:a16="http://schemas.microsoft.com/office/drawing/2014/main" id="{3F04BE8B-633D-0734-F5AB-83AB9938BA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5CFC06-1A20-456B-ACC6-CF24E9F4B35C}"/>
              </a:ext>
            </a:extLst>
          </p:cNvPr>
          <p:cNvSpPr txBox="1"/>
          <p:nvPr/>
        </p:nvSpPr>
        <p:spPr>
          <a:xfrm>
            <a:off x="763678" y="1859455"/>
            <a:ext cx="1073766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600" dirty="0"/>
              <a:t>La persona al frente de la expansión de la compañía mostrará como ganar dinero de estos servicios a un grupo selecto de personas el día de XXXX en XXX a las XXXX.  ¿Te aparto un lugar? </a:t>
            </a:r>
          </a:p>
          <a:p>
            <a:endParaRPr lang="es-MX" sz="2600" dirty="0"/>
          </a:p>
          <a:p>
            <a:r>
              <a:rPr lang="es-MX" sz="2600" dirty="0"/>
              <a:t>Si te hacen preguntas:</a:t>
            </a:r>
          </a:p>
          <a:p>
            <a:r>
              <a:rPr lang="es-MX" sz="2600" dirty="0"/>
              <a:t>“Ve este video de 2 minutos para darte una idea y conéctate a la presentación a las XXX para entender los detalles”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3CA9D4B-9E01-4D17-8C07-D42E97C2305F}"/>
              </a:ext>
            </a:extLst>
          </p:cNvPr>
          <p:cNvSpPr txBox="1"/>
          <p:nvPr/>
        </p:nvSpPr>
        <p:spPr>
          <a:xfrm>
            <a:off x="290635" y="324871"/>
            <a:ext cx="1096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spc="300" dirty="0">
                <a:latin typeface="+mj-lt"/>
              </a:rPr>
              <a:t>¿</a:t>
            </a:r>
            <a:r>
              <a:rPr lang="es-MX" sz="3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DE QUÉ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SE TRATA?</a:t>
            </a:r>
            <a:endParaRPr lang="es-MX" sz="2400" spc="300" dirty="0">
              <a:solidFill>
                <a:srgbClr val="EF4C6E"/>
              </a:solidFill>
              <a:latin typeface="+mj-lt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88A8EE-0B28-41C5-9D5A-4D392B494ABC}"/>
              </a:ext>
            </a:extLst>
          </p:cNvPr>
          <p:cNvSpPr txBox="1"/>
          <p:nvPr/>
        </p:nvSpPr>
        <p:spPr>
          <a:xfrm>
            <a:off x="3398430" y="5653760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dirty="0">
                <a:solidFill>
                  <a:srgbClr val="00B0F0"/>
                </a:solidFill>
              </a:rPr>
              <a:t>¡NO expliques el negocio!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D1C21452-5E0C-1DFF-B3BC-9EC5978E7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8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C026CBE-EED5-4929-BC38-0B142BC42FBB}"/>
              </a:ext>
            </a:extLst>
          </p:cNvPr>
          <p:cNvSpPr txBox="1"/>
          <p:nvPr/>
        </p:nvSpPr>
        <p:spPr>
          <a:xfrm>
            <a:off x="981959" y="1735586"/>
            <a:ext cx="10228082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800" b="1" dirty="0">
                <a:solidFill>
                  <a:srgbClr val="00B0F0"/>
                </a:solidFill>
              </a:rPr>
              <a:t>¿Me harías un enorme favor? </a:t>
            </a:r>
          </a:p>
          <a:p>
            <a:pPr>
              <a:lnSpc>
                <a:spcPct val="150000"/>
              </a:lnSpc>
            </a:pPr>
            <a:r>
              <a:rPr lang="es-MX" sz="2800" dirty="0"/>
              <a:t>Estoy tratando de… </a:t>
            </a:r>
            <a:r>
              <a:rPr lang="es-MX" sz="2800" i="1" dirty="0"/>
              <a:t>(comparte lo que quieres lograr o resolver)</a:t>
            </a:r>
          </a:p>
          <a:p>
            <a:pPr>
              <a:lnSpc>
                <a:spcPct val="150000"/>
              </a:lnSpc>
            </a:pPr>
            <a:r>
              <a:rPr lang="es-MX" sz="2800" dirty="0"/>
              <a:t>Si pudieras ahorrar, recibir saldo mensual gratis, ayudar a alimentar a niños, con una compañía honesta. </a:t>
            </a:r>
          </a:p>
          <a:p>
            <a:pPr>
              <a:lnSpc>
                <a:spcPct val="150000"/>
              </a:lnSpc>
            </a:pPr>
            <a:r>
              <a:rPr lang="es-MX" sz="2800" dirty="0"/>
              <a:t>¿Me apoyarías usando todos los servicios?</a:t>
            </a:r>
          </a:p>
          <a:p>
            <a:pPr>
              <a:lnSpc>
                <a:spcPct val="150000"/>
              </a:lnSpc>
            </a:pPr>
            <a:r>
              <a:rPr lang="es-MX" sz="2800" dirty="0"/>
              <a:t>¿Qué puedo hacer yo por ti?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14E7ED-C2FA-459D-9BA1-FC0C9BB5DEE8}"/>
              </a:ext>
            </a:extLst>
          </p:cNvPr>
          <p:cNvSpPr txBox="1"/>
          <p:nvPr/>
        </p:nvSpPr>
        <p:spPr>
          <a:xfrm>
            <a:off x="326494" y="349883"/>
            <a:ext cx="10962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SI NO VEN </a:t>
            </a:r>
            <a:r>
              <a:rPr lang="es-MX" sz="3200" b="1" dirty="0">
                <a:solidFill>
                  <a:srgbClr val="EF4C6E"/>
                </a:solidFill>
                <a:latin typeface="+mj-lt"/>
              </a:rPr>
              <a:t>LA OPORTUNIDAD</a:t>
            </a:r>
            <a:endParaRPr lang="es-MX" sz="2400" b="1" dirty="0">
              <a:solidFill>
                <a:srgbClr val="EF4C6E"/>
              </a:solidFill>
              <a:latin typeface="+mj-lt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252A2A6A-AFBD-F1BD-04C1-21E5E9B48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2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87BC8-93F7-A695-26CB-CC42BE73D3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9990" y="342314"/>
            <a:ext cx="10515600" cy="585787"/>
          </a:xfrm>
        </p:spPr>
        <p:txBody>
          <a:bodyPr>
            <a:normAutofit/>
          </a:bodyPr>
          <a:lstStyle/>
          <a:p>
            <a:r>
              <a:rPr lang="es-MX" sz="3200" spc="300" dirty="0"/>
              <a:t>HAY TRES TIPOS DE </a:t>
            </a:r>
            <a:r>
              <a:rPr lang="es-MX" sz="3200" b="1" spc="300" dirty="0">
                <a:solidFill>
                  <a:srgbClr val="EF4C6E"/>
                </a:solidFill>
              </a:rPr>
              <a:t>INGRESOS: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11D2B5-930A-B73A-35DC-688158C92611}"/>
              </a:ext>
            </a:extLst>
          </p:cNvPr>
          <p:cNvSpPr txBox="1"/>
          <p:nvPr/>
        </p:nvSpPr>
        <p:spPr>
          <a:xfrm>
            <a:off x="596922" y="4486136"/>
            <a:ext cx="34805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latin typeface="+mj-lt"/>
              </a:rPr>
              <a:t>1.Ingreso Lineal:</a:t>
            </a:r>
          </a:p>
          <a:p>
            <a:r>
              <a:rPr lang="es-MX" sz="1800" dirty="0"/>
              <a:t>Intercambio de Tiempo y esfuerzo por Dinero.</a:t>
            </a:r>
          </a:p>
          <a:p>
            <a:r>
              <a:rPr lang="es-MX" sz="1400" dirty="0"/>
              <a:t>(Empleados)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00E923F-790E-937E-B203-F1C827BB1098}"/>
              </a:ext>
            </a:extLst>
          </p:cNvPr>
          <p:cNvSpPr txBox="1"/>
          <p:nvPr/>
        </p:nvSpPr>
        <p:spPr>
          <a:xfrm>
            <a:off x="8159519" y="4565266"/>
            <a:ext cx="33562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latin typeface="+mj-lt"/>
              </a:rPr>
              <a:t>3. Ingreso Residual:</a:t>
            </a:r>
          </a:p>
          <a:p>
            <a:r>
              <a:rPr lang="es-MX" sz="1800" dirty="0"/>
              <a:t>Ingreso recurrente por 1 solo esfuerzo o inversión.</a:t>
            </a:r>
          </a:p>
          <a:p>
            <a:r>
              <a:rPr lang="es-MX" sz="1400" dirty="0"/>
              <a:t>(Rentas, regalías, dividendos o residuales).</a:t>
            </a:r>
          </a:p>
        </p:txBody>
      </p:sp>
      <p:sp>
        <p:nvSpPr>
          <p:cNvPr id="4" name="CuadroTexto 13">
            <a:extLst>
              <a:ext uri="{FF2B5EF4-FFF2-40B4-BE49-F238E27FC236}">
                <a16:creationId xmlns:a16="http://schemas.microsoft.com/office/drawing/2014/main" id="{852F0D26-7610-9848-6458-1D90EC5C0F3A}"/>
              </a:ext>
            </a:extLst>
          </p:cNvPr>
          <p:cNvSpPr txBox="1"/>
          <p:nvPr/>
        </p:nvSpPr>
        <p:spPr>
          <a:xfrm>
            <a:off x="4410860" y="4486136"/>
            <a:ext cx="34167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>
                <a:latin typeface="+mj-lt"/>
              </a:rPr>
              <a:t>2. Ingreso Transaccional: </a:t>
            </a:r>
          </a:p>
          <a:p>
            <a:r>
              <a:rPr lang="es-MX" sz="1800" dirty="0"/>
              <a:t>Intercambio de mercancía o talento por dinero.</a:t>
            </a:r>
          </a:p>
          <a:p>
            <a:r>
              <a:rPr lang="es-MX" sz="1400" dirty="0"/>
              <a:t>(Vendedores, consultores, </a:t>
            </a:r>
            <a:r>
              <a:rPr lang="es-MX" sz="1400" dirty="0" err="1"/>
              <a:t>coaches</a:t>
            </a:r>
            <a:r>
              <a:rPr lang="es-MX" sz="1400" dirty="0"/>
              <a:t>, especialistas, etc.)</a:t>
            </a:r>
          </a:p>
        </p:txBody>
      </p:sp>
      <p:sp>
        <p:nvSpPr>
          <p:cNvPr id="6" name="AutoShape 2" descr="Monitoreo transaccional y alertas para la gestión de riesgos LAFT">
            <a:extLst>
              <a:ext uri="{FF2B5EF4-FFF2-40B4-BE49-F238E27FC236}">
                <a16:creationId xmlns:a16="http://schemas.microsoft.com/office/drawing/2014/main" id="{FFE595E2-817E-3E60-5587-3AE0E28E6B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749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AutoShape 4" descr="Monitoreo transaccional y alertas para la gestión de riesgos LAFT">
            <a:extLst>
              <a:ext uri="{FF2B5EF4-FFF2-40B4-BE49-F238E27FC236}">
                <a16:creationId xmlns:a16="http://schemas.microsoft.com/office/drawing/2014/main" id="{A3E00CD3-506C-49D9-8D55-71B16708D9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901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49B2A1-B22E-9DDB-82CA-26AE0E88F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90" y="2247546"/>
            <a:ext cx="3480581" cy="208834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357434-8712-8308-A187-481D90893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860" y="2247546"/>
            <a:ext cx="3416771" cy="208834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3162CAB-0BA0-0FC7-0D53-038C89EBC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518" y="2247546"/>
            <a:ext cx="3356207" cy="223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9BFDDF-52A8-BDD0-2787-FFAE6D66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37" y="802805"/>
            <a:ext cx="5533753" cy="569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9562E6E-59ED-C674-A01F-4C660C06B950}"/>
              </a:ext>
            </a:extLst>
          </p:cNvPr>
          <p:cNvSpPr txBox="1"/>
          <p:nvPr/>
        </p:nvSpPr>
        <p:spPr>
          <a:xfrm>
            <a:off x="768633" y="3428999"/>
            <a:ext cx="50099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300" b="1" i="0" u="none" strike="noStrike" kern="1200" cap="none" spc="0" normalizeH="0" baseline="0" noProof="0" dirty="0">
                <a:ln>
                  <a:noFill/>
                </a:ln>
                <a:solidFill>
                  <a:srgbClr val="EF4C6E"/>
                </a:solidFill>
                <a:effectLst/>
                <a:uLnTx/>
                <a:uFillTx/>
                <a:latin typeface="+mj-lt"/>
              </a:rPr>
              <a:t>Imagina</a:t>
            </a:r>
            <a:r>
              <a:rPr kumimoji="0" lang="es-MX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generar ingreso RESIDUAL cada vez que alguien paga por sus servicios esenciales…</a:t>
            </a:r>
          </a:p>
        </p:txBody>
      </p:sp>
      <p:pic>
        <p:nvPicPr>
          <p:cNvPr id="4" name="Imagen 3" descr="Imagen en blanco y negro de una cámara fotográfica&#10;&#10;Descripción generada automáticamente con confianza baja">
            <a:extLst>
              <a:ext uri="{FF2B5EF4-FFF2-40B4-BE49-F238E27FC236}">
                <a16:creationId xmlns:a16="http://schemas.microsoft.com/office/drawing/2014/main" id="{64CB041B-E26F-18D5-DED5-FD99DCFD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51" y="2382604"/>
            <a:ext cx="863506" cy="863506"/>
          </a:xfrm>
          <a:prstGeom prst="rect">
            <a:avLst/>
          </a:prstGeom>
        </p:spPr>
      </p:pic>
      <p:pic>
        <p:nvPicPr>
          <p:cNvPr id="5" name="Imagen 4" descr="Una pantalla de un celular&#10;&#10;Descripción generada automáticamente">
            <a:extLst>
              <a:ext uri="{FF2B5EF4-FFF2-40B4-BE49-F238E27FC236}">
                <a16:creationId xmlns:a16="http://schemas.microsoft.com/office/drawing/2014/main" id="{A4ED7819-C41C-2A74-878C-738ED26DD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94" y="3171606"/>
            <a:ext cx="962165" cy="962163"/>
          </a:xfrm>
          <a:prstGeom prst="rect">
            <a:avLst/>
          </a:prstGeom>
        </p:spPr>
      </p:pic>
      <p:pic>
        <p:nvPicPr>
          <p:cNvPr id="6" name="Imagen 5" descr="Un celular encima de una computadora&#10;&#10;Descripción generada automáticamente con confianza media">
            <a:extLst>
              <a:ext uri="{FF2B5EF4-FFF2-40B4-BE49-F238E27FC236}">
                <a16:creationId xmlns:a16="http://schemas.microsoft.com/office/drawing/2014/main" id="{61DAFF37-6B1A-3192-AB6B-DDDB5A7F6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264" y="4618739"/>
            <a:ext cx="1071910" cy="1071908"/>
          </a:xfrm>
          <a:prstGeom prst="rect">
            <a:avLst/>
          </a:prstGeom>
        </p:spPr>
      </p:pic>
      <p:pic>
        <p:nvPicPr>
          <p:cNvPr id="7" name="Imagen 6" descr="Un florero de cerámica&#10;&#10;Descripción generada automáticamente con confianza baja">
            <a:extLst>
              <a:ext uri="{FF2B5EF4-FFF2-40B4-BE49-F238E27FC236}">
                <a16:creationId xmlns:a16="http://schemas.microsoft.com/office/drawing/2014/main" id="{F8597FBD-F722-2E21-0471-754A9AE945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57" y="4951275"/>
            <a:ext cx="962165" cy="962163"/>
          </a:xfrm>
          <a:prstGeom prst="rect">
            <a:avLst/>
          </a:prstGeom>
        </p:spPr>
      </p:pic>
      <p:pic>
        <p:nvPicPr>
          <p:cNvPr id="8" name="Imagen 7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A0066BA-F159-6BA0-4987-C6FC19CBF8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12" y="802805"/>
            <a:ext cx="1388401" cy="1388401"/>
          </a:xfrm>
          <a:prstGeom prst="rect">
            <a:avLst/>
          </a:prstGeom>
        </p:spPr>
      </p:pic>
      <p:pic>
        <p:nvPicPr>
          <p:cNvPr id="9" name="Imagen 8" descr="Imagen digital de un barco&#10;&#10;Descripción generada automáticamente con confianza media">
            <a:extLst>
              <a:ext uri="{FF2B5EF4-FFF2-40B4-BE49-F238E27FC236}">
                <a16:creationId xmlns:a16="http://schemas.microsoft.com/office/drawing/2014/main" id="{DC31C754-656E-4D42-76E9-2ABF25D7A1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67" y="1952083"/>
            <a:ext cx="1164685" cy="71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8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>
            <a:extLst>
              <a:ext uri="{FF2B5EF4-FFF2-40B4-BE49-F238E27FC236}">
                <a16:creationId xmlns:a16="http://schemas.microsoft.com/office/drawing/2014/main" id="{EEB85299-EEE1-CA29-A738-715D9B92B60F}"/>
              </a:ext>
            </a:extLst>
          </p:cNvPr>
          <p:cNvGrpSpPr/>
          <p:nvPr/>
        </p:nvGrpSpPr>
        <p:grpSpPr>
          <a:xfrm>
            <a:off x="3478304" y="3837752"/>
            <a:ext cx="5235392" cy="470295"/>
            <a:chOff x="3601584" y="4745801"/>
            <a:chExt cx="5866751" cy="542215"/>
          </a:xfrm>
        </p:grpSpPr>
        <p:pic>
          <p:nvPicPr>
            <p:cNvPr id="6" name="Imagen 5" descr="Logotipo&#10;&#10;Descripción generada automáticamente">
              <a:extLst>
                <a:ext uri="{FF2B5EF4-FFF2-40B4-BE49-F238E27FC236}">
                  <a16:creationId xmlns:a16="http://schemas.microsoft.com/office/drawing/2014/main" id="{50015445-1F34-0689-3B3D-BF468F31F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1550"/>
            <a:stretch/>
          </p:blipFill>
          <p:spPr>
            <a:xfrm>
              <a:off x="5791518" y="4745801"/>
              <a:ext cx="1022492" cy="461666"/>
            </a:xfrm>
            <a:prstGeom prst="rect">
              <a:avLst/>
            </a:prstGeom>
          </p:spPr>
        </p:pic>
        <p:sp>
          <p:nvSpPr>
            <p:cNvPr id="4" name="CuadroTexto 1">
              <a:extLst>
                <a:ext uri="{FF2B5EF4-FFF2-40B4-BE49-F238E27FC236}">
                  <a16:creationId xmlns:a16="http://schemas.microsoft.com/office/drawing/2014/main" id="{8A1CD1C6-5D3B-8CA8-CA41-FDDD5F8D8A9B}"/>
                </a:ext>
              </a:extLst>
            </p:cNvPr>
            <p:cNvSpPr txBox="1"/>
            <p:nvPr/>
          </p:nvSpPr>
          <p:spPr>
            <a:xfrm>
              <a:off x="3601584" y="4862204"/>
              <a:ext cx="2138074" cy="425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538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Un proyecto de</a:t>
              </a:r>
            </a:p>
          </p:txBody>
        </p:sp>
        <p:pic>
          <p:nvPicPr>
            <p:cNvPr id="15" name="Imagen 14" descr="Imagen que contiene computadora, reloj, computer, ventana&#10;&#10;Descripción generada automáticamente">
              <a:extLst>
                <a:ext uri="{FF2B5EF4-FFF2-40B4-BE49-F238E27FC236}">
                  <a16:creationId xmlns:a16="http://schemas.microsoft.com/office/drawing/2014/main" id="{BB2FD14E-9553-2F59-5505-953C0ABD2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57738" y="4814047"/>
              <a:ext cx="1396056" cy="393420"/>
            </a:xfrm>
            <a:prstGeom prst="rect">
              <a:avLst/>
            </a:prstGeom>
          </p:spPr>
        </p:pic>
        <p:pic>
          <p:nvPicPr>
            <p:cNvPr id="18" name="Imagen 17" descr="Logotipo&#10;&#10;Descripción generada automáticamente con confianza baja">
              <a:extLst>
                <a:ext uri="{FF2B5EF4-FFF2-40B4-BE49-F238E27FC236}">
                  <a16:creationId xmlns:a16="http://schemas.microsoft.com/office/drawing/2014/main" id="{606F18BF-8A5F-E1D9-8ED0-FCBAD2753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3621" y="4814048"/>
              <a:ext cx="894714" cy="393420"/>
            </a:xfrm>
            <a:prstGeom prst="rect">
              <a:avLst/>
            </a:prstGeom>
          </p:spPr>
        </p:pic>
      </p:grpSp>
      <p:sp>
        <p:nvSpPr>
          <p:cNvPr id="20" name="CuadroTexto 7">
            <a:extLst>
              <a:ext uri="{FF2B5EF4-FFF2-40B4-BE49-F238E27FC236}">
                <a16:creationId xmlns:a16="http://schemas.microsoft.com/office/drawing/2014/main" id="{C108F36C-B778-3D78-6E12-35E475DCC50D}"/>
              </a:ext>
            </a:extLst>
          </p:cNvPr>
          <p:cNvSpPr txBox="1"/>
          <p:nvPr/>
        </p:nvSpPr>
        <p:spPr>
          <a:xfrm>
            <a:off x="322729" y="5040899"/>
            <a:ext cx="11546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 PROYECTO DE </a:t>
            </a:r>
            <a:r>
              <a:rPr lang="es-MX" sz="3600" b="1" dirty="0">
                <a:solidFill>
                  <a:srgbClr val="EF4C6E"/>
                </a:solidFill>
                <a:latin typeface="+mj-lt"/>
              </a:rPr>
              <a:t>EXPANSIÓN MÁS GRANDE</a:t>
            </a:r>
            <a:endParaRPr lang="es-MX" sz="3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/>
            <a:r>
              <a:rPr lang="es-MX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</a:t>
            </a:r>
            <a:r>
              <a:rPr lang="es-MX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LATINOAMÉRICA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66D7D1A2-E834-B970-F4BE-1B18A632B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446" y="765175"/>
            <a:ext cx="7857108" cy="27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6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1486544-EBD2-2167-F30B-934A33AF1C15}"/>
              </a:ext>
            </a:extLst>
          </p:cNvPr>
          <p:cNvSpPr txBox="1"/>
          <p:nvPr/>
        </p:nvSpPr>
        <p:spPr>
          <a:xfrm>
            <a:off x="285574" y="334094"/>
            <a:ext cx="1000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2">
                    <a:lumMod val="10000"/>
                  </a:schemeClr>
                </a:solidFill>
              </a:rPr>
              <a:t>ACTUALMENTE</a:t>
            </a:r>
            <a:r>
              <a:rPr lang="es-MX" sz="3200" spc="3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EN LATINOAMERICA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E74FA8B-813A-2C57-E5FC-00B54297F685}"/>
              </a:ext>
            </a:extLst>
          </p:cNvPr>
          <p:cNvGrpSpPr/>
          <p:nvPr/>
        </p:nvGrpSpPr>
        <p:grpSpPr>
          <a:xfrm>
            <a:off x="407988" y="3937279"/>
            <a:ext cx="6273102" cy="778165"/>
            <a:chOff x="2158403" y="4132567"/>
            <a:chExt cx="6273102" cy="778165"/>
          </a:xfrm>
        </p:grpSpPr>
        <p:pic>
          <p:nvPicPr>
            <p:cNvPr id="7" name="Imagen 6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A06141C7-4F6A-405C-EEAB-EBF81F7A3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8403" y="4132567"/>
              <a:ext cx="796664" cy="778165"/>
            </a:xfrm>
            <a:prstGeom prst="rect">
              <a:avLst/>
            </a:prstGeom>
          </p:spPr>
        </p:pic>
        <p:pic>
          <p:nvPicPr>
            <p:cNvPr id="32" name="Imagen 31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74BF6AF7-1403-849F-A686-4476CD14A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499" y="4207387"/>
              <a:ext cx="1000411" cy="628524"/>
            </a:xfrm>
            <a:prstGeom prst="rect">
              <a:avLst/>
            </a:prstGeom>
          </p:spPr>
        </p:pic>
        <p:pic>
          <p:nvPicPr>
            <p:cNvPr id="48" name="Imagen 47" descr="Logotipo&#10;&#10;Descripción generada automáticamente">
              <a:extLst>
                <a:ext uri="{FF2B5EF4-FFF2-40B4-BE49-F238E27FC236}">
                  <a16:creationId xmlns:a16="http://schemas.microsoft.com/office/drawing/2014/main" id="{208EBD94-E914-A6EF-C978-3D8CC714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7180" y="4413649"/>
              <a:ext cx="1160810" cy="216000"/>
            </a:xfrm>
            <a:prstGeom prst="rect">
              <a:avLst/>
            </a:prstGeom>
          </p:spPr>
        </p:pic>
        <p:pic>
          <p:nvPicPr>
            <p:cNvPr id="50" name="Imagen 49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14F7193C-C7F6-3F93-64DA-CB5D9A49B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9410" y="4306770"/>
              <a:ext cx="1042095" cy="429758"/>
            </a:xfrm>
            <a:prstGeom prst="rect">
              <a:avLst/>
            </a:prstGeom>
          </p:spPr>
        </p:pic>
        <p:pic>
          <p:nvPicPr>
            <p:cNvPr id="22" name="Imagen 21" descr="Logotipo&#10;&#10;Descripción generada automáticamente">
              <a:extLst>
                <a:ext uri="{FF2B5EF4-FFF2-40B4-BE49-F238E27FC236}">
                  <a16:creationId xmlns:a16="http://schemas.microsoft.com/office/drawing/2014/main" id="{0D26FD3B-7269-C26A-80F8-AB5B1A383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0364" y="4413649"/>
              <a:ext cx="1160810" cy="216000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96160305-25B5-691D-0D99-CB0993E0D25D}"/>
              </a:ext>
            </a:extLst>
          </p:cNvPr>
          <p:cNvGrpSpPr/>
          <p:nvPr/>
        </p:nvGrpSpPr>
        <p:grpSpPr>
          <a:xfrm>
            <a:off x="407988" y="5211859"/>
            <a:ext cx="6273102" cy="778167"/>
            <a:chOff x="2158403" y="5495232"/>
            <a:chExt cx="6273102" cy="778167"/>
          </a:xfrm>
        </p:grpSpPr>
        <p:pic>
          <p:nvPicPr>
            <p:cNvPr id="9" name="Imagen 8" descr="Logotipo&#10;&#10;Descripción generada automáticamente">
              <a:extLst>
                <a:ext uri="{FF2B5EF4-FFF2-40B4-BE49-F238E27FC236}">
                  <a16:creationId xmlns:a16="http://schemas.microsoft.com/office/drawing/2014/main" id="{923A5F98-AE0A-D14A-AB58-54C1FB02A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8403" y="5495232"/>
              <a:ext cx="796664" cy="778167"/>
            </a:xfrm>
            <a:prstGeom prst="rect">
              <a:avLst/>
            </a:prstGeom>
          </p:spPr>
        </p:pic>
        <p:pic>
          <p:nvPicPr>
            <p:cNvPr id="35" name="Imagen 34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3034A11F-AF19-AA0A-342F-6349B5625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1499" y="5570053"/>
              <a:ext cx="1000411" cy="628524"/>
            </a:xfrm>
            <a:prstGeom prst="rect">
              <a:avLst/>
            </a:prstGeom>
          </p:spPr>
        </p:pic>
        <p:pic>
          <p:nvPicPr>
            <p:cNvPr id="51" name="Imagen 50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91E063D6-B2B1-E859-1948-AF30E1FAD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9410" y="5669436"/>
              <a:ext cx="1042095" cy="429758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76B1D42-C277-1EC2-A9D4-BA5C7B106814}"/>
              </a:ext>
            </a:extLst>
          </p:cNvPr>
          <p:cNvGrpSpPr/>
          <p:nvPr/>
        </p:nvGrpSpPr>
        <p:grpSpPr>
          <a:xfrm>
            <a:off x="1452956" y="1290614"/>
            <a:ext cx="6450222" cy="1122891"/>
            <a:chOff x="3203371" y="1290614"/>
            <a:chExt cx="6450222" cy="1122891"/>
          </a:xfrm>
        </p:grpSpPr>
        <p:pic>
          <p:nvPicPr>
            <p:cNvPr id="4" name="Imagen 3" descr="Imagen en blanco y negro de una cámara fotográfica&#10;&#10;Descripción generada automáticamente con confianza baja">
              <a:extLst>
                <a:ext uri="{FF2B5EF4-FFF2-40B4-BE49-F238E27FC236}">
                  <a16:creationId xmlns:a16="http://schemas.microsoft.com/office/drawing/2014/main" id="{32244B2C-562D-B595-7BF8-5BD16DEEC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617" y="1502872"/>
              <a:ext cx="714976" cy="698375"/>
            </a:xfrm>
            <a:prstGeom prst="rect">
              <a:avLst/>
            </a:prstGeom>
          </p:spPr>
        </p:pic>
        <p:pic>
          <p:nvPicPr>
            <p:cNvPr id="10" name="Imagen 9" descr="Una pantalla de un celular&#10;&#10;Descripción generada automáticamente">
              <a:extLst>
                <a:ext uri="{FF2B5EF4-FFF2-40B4-BE49-F238E27FC236}">
                  <a16:creationId xmlns:a16="http://schemas.microsoft.com/office/drawing/2014/main" id="{EEAEE1C9-E835-8104-EAE3-A4B159095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371" y="1462977"/>
              <a:ext cx="796666" cy="778165"/>
            </a:xfrm>
            <a:prstGeom prst="rect">
              <a:avLst/>
            </a:prstGeom>
          </p:spPr>
        </p:pic>
        <p:pic>
          <p:nvPicPr>
            <p:cNvPr id="13" name="Imagen 12" descr="Un celular encima de una computadora&#10;&#10;Descripción generada automáticamente con confianza media">
              <a:extLst>
                <a:ext uri="{FF2B5EF4-FFF2-40B4-BE49-F238E27FC236}">
                  <a16:creationId xmlns:a16="http://schemas.microsoft.com/office/drawing/2014/main" id="{A0B4007C-EA05-732E-7EC0-E681DAEAF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436" y="1462977"/>
              <a:ext cx="796666" cy="778165"/>
            </a:xfrm>
            <a:prstGeom prst="rect">
              <a:avLst/>
            </a:prstGeom>
          </p:spPr>
        </p:pic>
        <p:pic>
          <p:nvPicPr>
            <p:cNvPr id="19" name="Imagen 18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88B6C452-DB71-B67D-CAEA-79A3109D8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792" y="1290614"/>
              <a:ext cx="1149586" cy="1122891"/>
            </a:xfrm>
            <a:prstGeom prst="rect">
              <a:avLst/>
            </a:prstGeom>
          </p:spPr>
        </p:pic>
        <p:pic>
          <p:nvPicPr>
            <p:cNvPr id="21" name="Imagen 20" descr="Imagen digital de un barco&#10;&#10;Descripción generada automáticamente con confianza media">
              <a:extLst>
                <a:ext uri="{FF2B5EF4-FFF2-40B4-BE49-F238E27FC236}">
                  <a16:creationId xmlns:a16="http://schemas.microsoft.com/office/drawing/2014/main" id="{0F3C1623-EF9E-942D-BFB4-4236116B0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82" y="1561559"/>
              <a:ext cx="964351" cy="580998"/>
            </a:xfrm>
            <a:prstGeom prst="rect">
              <a:avLst/>
            </a:prstGeom>
          </p:spPr>
        </p:pic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B6DF3C8-9B85-EF7F-5B98-162ED00230E9}"/>
              </a:ext>
            </a:extLst>
          </p:cNvPr>
          <p:cNvSpPr txBox="1"/>
          <p:nvPr/>
        </p:nvSpPr>
        <p:spPr>
          <a:xfrm>
            <a:off x="8215546" y="3986227"/>
            <a:ext cx="3506088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>
                <a:solidFill>
                  <a:srgbClr val="EF4C6E"/>
                </a:solidFill>
                <a:latin typeface="+mj-lt"/>
              </a:rPr>
              <a:t>PRÓXIMAMENTE</a:t>
            </a:r>
          </a:p>
          <a:p>
            <a:r>
              <a:rPr lang="es-MX" sz="2800" dirty="0"/>
              <a:t>Más </a:t>
            </a:r>
            <a:r>
              <a:rPr lang="es-MX" sz="2800" dirty="0">
                <a:solidFill>
                  <a:srgbClr val="00B0F0"/>
                </a:solidFill>
              </a:rPr>
              <a:t>servicios</a:t>
            </a:r>
          </a:p>
          <a:p>
            <a:r>
              <a:rPr lang="es-MX" sz="2800" dirty="0"/>
              <a:t>Más </a:t>
            </a:r>
            <a:r>
              <a:rPr lang="es-MX" sz="2800" dirty="0">
                <a:solidFill>
                  <a:srgbClr val="00B0F0"/>
                </a:solidFill>
              </a:rPr>
              <a:t>tecnología</a:t>
            </a:r>
          </a:p>
          <a:p>
            <a:r>
              <a:rPr lang="es-MX" sz="2800" dirty="0"/>
              <a:t>Más </a:t>
            </a:r>
            <a:r>
              <a:rPr lang="es-MX" sz="2800" dirty="0">
                <a:solidFill>
                  <a:srgbClr val="00B0F0"/>
                </a:solidFill>
              </a:rPr>
              <a:t>países</a:t>
            </a:r>
          </a:p>
        </p:txBody>
      </p:sp>
      <p:pic>
        <p:nvPicPr>
          <p:cNvPr id="14" name="Imagen 13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19608FF0-2A26-F9B2-B6D2-2BE6A04236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4783" y="5990026"/>
            <a:ext cx="586911" cy="586911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A103E9BD-8A03-8D6A-921B-1876AF5E37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3895" y="5990026"/>
            <a:ext cx="586911" cy="586911"/>
          </a:xfrm>
          <a:prstGeom prst="rect">
            <a:avLst/>
          </a:prstGeom>
        </p:spPr>
      </p:pic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CAA23457-3D79-010D-A75F-8528748FDE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66A1899F-49C6-E27D-5DC8-48916164A4D9}"/>
              </a:ext>
            </a:extLst>
          </p:cNvPr>
          <p:cNvGrpSpPr/>
          <p:nvPr/>
        </p:nvGrpSpPr>
        <p:grpSpPr>
          <a:xfrm>
            <a:off x="386136" y="2523476"/>
            <a:ext cx="7480603" cy="1020457"/>
            <a:chOff x="386136" y="2523476"/>
            <a:chExt cx="7480603" cy="1020457"/>
          </a:xfrm>
        </p:grpSpPr>
        <p:pic>
          <p:nvPicPr>
            <p:cNvPr id="11" name="Imagen 10" descr="Logotipo, Icono&#10;&#10;Descripción generada automáticamente">
              <a:extLst>
                <a:ext uri="{FF2B5EF4-FFF2-40B4-BE49-F238E27FC236}">
                  <a16:creationId xmlns:a16="http://schemas.microsoft.com/office/drawing/2014/main" id="{93F80509-A4BC-7565-A6F4-5C643F670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6136" y="2626547"/>
              <a:ext cx="833676" cy="814317"/>
            </a:xfrm>
            <a:prstGeom prst="rect">
              <a:avLst/>
            </a:prstGeom>
          </p:spPr>
        </p:pic>
        <p:pic>
          <p:nvPicPr>
            <p:cNvPr id="26" name="Imagen 25" descr="Imagen que contiene Icono&#10;&#10;Descripción generada automáticamente">
              <a:extLst>
                <a:ext uri="{FF2B5EF4-FFF2-40B4-BE49-F238E27FC236}">
                  <a16:creationId xmlns:a16="http://schemas.microsoft.com/office/drawing/2014/main" id="{D4D80EF6-72C0-26D1-A589-05F1F8119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683516" y="2933178"/>
              <a:ext cx="833676" cy="201055"/>
            </a:xfrm>
            <a:prstGeom prst="rect">
              <a:avLst/>
            </a:prstGeom>
          </p:spPr>
        </p:pic>
        <p:pic>
          <p:nvPicPr>
            <p:cNvPr id="49" name="Imagen 48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75F233B8-FC5A-1FCC-3BED-53988B343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8995" y="2818826"/>
              <a:ext cx="1042095" cy="429758"/>
            </a:xfrm>
            <a:prstGeom prst="rect">
              <a:avLst/>
            </a:prstGeom>
          </p:spPr>
        </p:pic>
        <p:pic>
          <p:nvPicPr>
            <p:cNvPr id="5" name="Imagen 4" descr="Imagen que contiene firmar, parada, señal, dibujo&#10;&#10;Descripción generada automáticamente">
              <a:extLst>
                <a:ext uri="{FF2B5EF4-FFF2-40B4-BE49-F238E27FC236}">
                  <a16:creationId xmlns:a16="http://schemas.microsoft.com/office/drawing/2014/main" id="{238B3CC2-63BB-A278-5E1A-A1E9EC24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224642" y="2712657"/>
              <a:ext cx="642097" cy="642097"/>
            </a:xfrm>
            <a:prstGeom prst="rect">
              <a:avLst/>
            </a:prstGeom>
          </p:spPr>
        </p:pic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5DBE4C08-58C2-FCEB-C181-CB7A66AC7FE5}"/>
                </a:ext>
              </a:extLst>
            </p:cNvPr>
            <p:cNvGrpSpPr/>
            <p:nvPr/>
          </p:nvGrpSpPr>
          <p:grpSpPr>
            <a:xfrm>
              <a:off x="1351084" y="2523476"/>
              <a:ext cx="1026529" cy="1020457"/>
              <a:chOff x="1351084" y="2599709"/>
              <a:chExt cx="1026529" cy="1020457"/>
            </a:xfrm>
          </p:grpSpPr>
          <p:pic>
            <p:nvPicPr>
              <p:cNvPr id="29" name="Imagen 28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A89BBCD6-8ED5-C285-5CB4-779A486A9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51084" y="2599709"/>
                <a:ext cx="1000411" cy="628524"/>
              </a:xfrm>
              <a:prstGeom prst="rect">
                <a:avLst/>
              </a:prstGeom>
            </p:spPr>
          </p:pic>
          <p:pic>
            <p:nvPicPr>
              <p:cNvPr id="20" name="Imagen 19" descr="Logotipo&#10;&#10;Descripción generada automáticamente">
                <a:extLst>
                  <a:ext uri="{FF2B5EF4-FFF2-40B4-BE49-F238E27FC236}">
                    <a16:creationId xmlns:a16="http://schemas.microsoft.com/office/drawing/2014/main" id="{1BD5E207-057B-BBB9-0826-AA585B03FA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t="18502" b="15613"/>
              <a:stretch/>
            </p:blipFill>
            <p:spPr>
              <a:xfrm>
                <a:off x="1354984" y="3171442"/>
                <a:ext cx="1022629" cy="4487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544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0EDE0-2D22-1084-7899-CBF4A9D0B774}"/>
              </a:ext>
            </a:extLst>
          </p:cNvPr>
          <p:cNvSpPr txBox="1">
            <a:spLocks/>
          </p:cNvSpPr>
          <p:nvPr/>
        </p:nvSpPr>
        <p:spPr>
          <a:xfrm>
            <a:off x="292231" y="3365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spc="300" dirty="0">
                <a:latin typeface="+mn-lt"/>
              </a:rPr>
              <a:t>CRECE TAMBIEN EN </a:t>
            </a:r>
            <a:r>
              <a:rPr lang="es-MX" sz="3200" spc="300" dirty="0">
                <a:solidFill>
                  <a:srgbClr val="EF4C6E"/>
                </a:solidFill>
                <a:latin typeface="+mn-lt"/>
              </a:rPr>
              <a:t>NORTEAMÉRICA</a:t>
            </a:r>
            <a:endParaRPr lang="es-MX" sz="3200" spc="300" dirty="0">
              <a:solidFill>
                <a:srgbClr val="EF4C6E"/>
              </a:solidFill>
            </a:endParaRPr>
          </a:p>
        </p:txBody>
      </p:sp>
      <p:pic>
        <p:nvPicPr>
          <p:cNvPr id="4" name="Imagen 3" descr="Logotipo, Icono, nombre de la empresa&#10;&#10;Descripción generada automáticamente">
            <a:extLst>
              <a:ext uri="{FF2B5EF4-FFF2-40B4-BE49-F238E27FC236}">
                <a16:creationId xmlns:a16="http://schemas.microsoft.com/office/drawing/2014/main" id="{5EBADA35-C509-16BF-A755-3947F015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554" y="1162591"/>
            <a:ext cx="1567543" cy="1567543"/>
          </a:xfrm>
          <a:prstGeom prst="rect">
            <a:avLst/>
          </a:prstGeom>
        </p:spPr>
      </p:pic>
      <p:pic>
        <p:nvPicPr>
          <p:cNvPr id="6" name="Imagen 5" descr="Logotipo, Icono&#10;&#10;Descripción generada automáticamente">
            <a:extLst>
              <a:ext uri="{FF2B5EF4-FFF2-40B4-BE49-F238E27FC236}">
                <a16:creationId xmlns:a16="http://schemas.microsoft.com/office/drawing/2014/main" id="{BD5609DB-65DB-D7C0-73FA-51E753D7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55" y="1162591"/>
            <a:ext cx="1567543" cy="156754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94F461D-7BDC-B913-9722-F20AC27E664A}"/>
              </a:ext>
            </a:extLst>
          </p:cNvPr>
          <p:cNvSpPr txBox="1"/>
          <p:nvPr/>
        </p:nvSpPr>
        <p:spPr>
          <a:xfrm>
            <a:off x="407988" y="3054699"/>
            <a:ext cx="5688012" cy="67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Adicionalmente podrás crear distribución en Estados Unidos y Canadá donde ofrecemos:</a:t>
            </a:r>
          </a:p>
        </p:txBody>
      </p:sp>
      <p:pic>
        <p:nvPicPr>
          <p:cNvPr id="9" name="Imagen 11" descr="Imagen 11">
            <a:extLst>
              <a:ext uri="{FF2B5EF4-FFF2-40B4-BE49-F238E27FC236}">
                <a16:creationId xmlns:a16="http://schemas.microsoft.com/office/drawing/2014/main" id="{C052BB05-3BD3-48D7-3CD6-D3AD92855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376" y="4504228"/>
            <a:ext cx="782149" cy="82718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Imagen 13" descr="Imagen 13">
            <a:extLst>
              <a:ext uri="{FF2B5EF4-FFF2-40B4-BE49-F238E27FC236}">
                <a16:creationId xmlns:a16="http://schemas.microsoft.com/office/drawing/2014/main" id="{4588BC3F-15C0-4898-C33D-4718A6639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3266" y="4456975"/>
            <a:ext cx="871510" cy="9216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Imagen 15" descr="Imagen 15">
            <a:extLst>
              <a:ext uri="{FF2B5EF4-FFF2-40B4-BE49-F238E27FC236}">
                <a16:creationId xmlns:a16="http://schemas.microsoft.com/office/drawing/2014/main" id="{917EB4EA-8BAB-1A5F-0BD0-CE62AB54E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749" y="4456974"/>
            <a:ext cx="871510" cy="9216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Imagen 17" descr="Imagen 17">
            <a:extLst>
              <a:ext uri="{FF2B5EF4-FFF2-40B4-BE49-F238E27FC236}">
                <a16:creationId xmlns:a16="http://schemas.microsoft.com/office/drawing/2014/main" id="{6F37EA8B-39E4-FD0A-9F3B-97C5FE96C2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7346"/>
          <a:stretch>
            <a:fillRect/>
          </a:stretch>
        </p:blipFill>
        <p:spPr>
          <a:xfrm>
            <a:off x="4496593" y="4629079"/>
            <a:ext cx="871510" cy="5774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Imagen 19" descr="Imagen 19">
            <a:extLst>
              <a:ext uri="{FF2B5EF4-FFF2-40B4-BE49-F238E27FC236}">
                <a16:creationId xmlns:a16="http://schemas.microsoft.com/office/drawing/2014/main" id="{E1817AA6-C970-483A-8FC1-F51EE99D18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143" y="4456974"/>
            <a:ext cx="871510" cy="9216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Imagen 21" descr="Imagen 21">
            <a:extLst>
              <a:ext uri="{FF2B5EF4-FFF2-40B4-BE49-F238E27FC236}">
                <a16:creationId xmlns:a16="http://schemas.microsoft.com/office/drawing/2014/main" id="{A118796E-BE09-E6E3-FD64-E24AF9D388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5171" y="4456974"/>
            <a:ext cx="871510" cy="9216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Imagen 25" descr="Imagen 25">
            <a:extLst>
              <a:ext uri="{FF2B5EF4-FFF2-40B4-BE49-F238E27FC236}">
                <a16:creationId xmlns:a16="http://schemas.microsoft.com/office/drawing/2014/main" id="{476FAA4C-3CA1-78F8-9715-8E59AEB6BA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2327" y="4569569"/>
            <a:ext cx="1171851" cy="6965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" name="Imagen 27" descr="Imagen 27">
            <a:extLst>
              <a:ext uri="{FF2B5EF4-FFF2-40B4-BE49-F238E27FC236}">
                <a16:creationId xmlns:a16="http://schemas.microsoft.com/office/drawing/2014/main" id="{D8D1EB3C-1EC3-CB03-A4CE-908225AEE8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2721" y="4252820"/>
            <a:ext cx="1257587" cy="13300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Imagen 2" descr="Imagen 2">
            <a:extLst>
              <a:ext uri="{FF2B5EF4-FFF2-40B4-BE49-F238E27FC236}">
                <a16:creationId xmlns:a16="http://schemas.microsoft.com/office/drawing/2014/main" id="{3D866245-6B61-1C73-9AE5-BD2775F8C9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1246" y="4573740"/>
            <a:ext cx="1054949" cy="6881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07052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E81C8EA-BE36-7A1B-6F63-6BE8AAB488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5" t="9923" r="19506" b="6482"/>
          <a:stretch/>
        </p:blipFill>
        <p:spPr>
          <a:xfrm>
            <a:off x="5054500" y="2709482"/>
            <a:ext cx="2082998" cy="1482269"/>
          </a:xfrm>
          <a:prstGeom prst="rect">
            <a:avLst/>
          </a:prstGeom>
        </p:spPr>
      </p:pic>
      <p:sp>
        <p:nvSpPr>
          <p:cNvPr id="26" name="Rectangle 40">
            <a:extLst>
              <a:ext uri="{FF2B5EF4-FFF2-40B4-BE49-F238E27FC236}">
                <a16:creationId xmlns:a16="http://schemas.microsoft.com/office/drawing/2014/main" id="{C7B30A5E-B7A6-CF84-C691-371A869392ED}"/>
              </a:ext>
            </a:extLst>
          </p:cNvPr>
          <p:cNvSpPr/>
          <p:nvPr/>
        </p:nvSpPr>
        <p:spPr>
          <a:xfrm>
            <a:off x="4539889" y="4224091"/>
            <a:ext cx="3112222" cy="668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55621">
              <a:defRPr/>
            </a:pPr>
            <a:r>
              <a:rPr lang="es-US" sz="1871" dirty="0">
                <a:solidFill>
                  <a:schemeClr val="tx1">
                    <a:lumMod val="85000"/>
                    <a:lumOff val="15000"/>
                  </a:schemeClr>
                </a:solidFill>
                <a:ea typeface="Kigelia" panose="020B0502040204020203" pitchFamily="34" charset="0"/>
                <a:cs typeface="Kigelia" panose="020B0502040204020203" pitchFamily="34" charset="0"/>
              </a:rPr>
              <a:t>Tu tienda de </a:t>
            </a:r>
            <a:r>
              <a:rPr lang="es-US" sz="1871" b="1" dirty="0">
                <a:solidFill>
                  <a:schemeClr val="tx1">
                    <a:lumMod val="85000"/>
                    <a:lumOff val="15000"/>
                  </a:schemeClr>
                </a:solidFill>
                <a:ea typeface="Kigelia" panose="020B0502040204020203" pitchFamily="34" charset="0"/>
                <a:cs typeface="Kigelia" panose="020B0502040204020203" pitchFamily="34" charset="0"/>
              </a:rPr>
              <a:t>distribución en línea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0AADD8-9086-2182-CE51-05532C495535}"/>
              </a:ext>
            </a:extLst>
          </p:cNvPr>
          <p:cNvSpPr txBox="1"/>
          <p:nvPr/>
        </p:nvSpPr>
        <p:spPr>
          <a:xfrm>
            <a:off x="282071" y="328693"/>
            <a:ext cx="5495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spc="300" dirty="0">
                <a:solidFill>
                  <a:schemeClr val="bg2">
                    <a:lumMod val="10000"/>
                  </a:schemeClr>
                </a:solidFill>
              </a:rPr>
              <a:t>MODELO DE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NEGOCIO</a:t>
            </a:r>
          </a:p>
        </p:txBody>
      </p:sp>
      <p:sp>
        <p:nvSpPr>
          <p:cNvPr id="5" name="Rectángulo: esquinas superiores, una redondeada y la otra cortada 4">
            <a:extLst>
              <a:ext uri="{FF2B5EF4-FFF2-40B4-BE49-F238E27FC236}">
                <a16:creationId xmlns:a16="http://schemas.microsoft.com/office/drawing/2014/main" id="{FD511CE7-B2F6-B571-4BD0-90D8992FD09B}"/>
              </a:ext>
            </a:extLst>
          </p:cNvPr>
          <p:cNvSpPr/>
          <p:nvPr/>
        </p:nvSpPr>
        <p:spPr>
          <a:xfrm>
            <a:off x="493572" y="1665748"/>
            <a:ext cx="3112223" cy="703384"/>
          </a:xfrm>
          <a:prstGeom prst="snipRoundRect">
            <a:avLst/>
          </a:prstGeom>
          <a:solidFill>
            <a:srgbClr val="EF4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Proveedores de servicios</a:t>
            </a:r>
          </a:p>
        </p:txBody>
      </p:sp>
      <p:sp>
        <p:nvSpPr>
          <p:cNvPr id="6" name="Rectángulo: esquinas superiores, una redondeada y la otra cortada 5">
            <a:extLst>
              <a:ext uri="{FF2B5EF4-FFF2-40B4-BE49-F238E27FC236}">
                <a16:creationId xmlns:a16="http://schemas.microsoft.com/office/drawing/2014/main" id="{EE87C1CD-3070-A1F0-22AC-56A776FC8DCB}"/>
              </a:ext>
            </a:extLst>
          </p:cNvPr>
          <p:cNvSpPr/>
          <p:nvPr/>
        </p:nvSpPr>
        <p:spPr>
          <a:xfrm>
            <a:off x="4539888" y="1665748"/>
            <a:ext cx="3112223" cy="703384"/>
          </a:xfrm>
          <a:prstGeom prst="snipRoundRect">
            <a:avLst/>
          </a:prstGeom>
          <a:solidFill>
            <a:srgbClr val="71CEF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Tiendas y publicidad</a:t>
            </a:r>
          </a:p>
        </p:txBody>
      </p:sp>
      <p:sp>
        <p:nvSpPr>
          <p:cNvPr id="24" name="Rectángulo: esquinas superiores, una redondeada y la otra cortada 23">
            <a:extLst>
              <a:ext uri="{FF2B5EF4-FFF2-40B4-BE49-F238E27FC236}">
                <a16:creationId xmlns:a16="http://schemas.microsoft.com/office/drawing/2014/main" id="{16DB551C-9042-468D-F84D-D6DE6D2DEF41}"/>
              </a:ext>
            </a:extLst>
          </p:cNvPr>
          <p:cNvSpPr/>
          <p:nvPr/>
        </p:nvSpPr>
        <p:spPr>
          <a:xfrm>
            <a:off x="8586205" y="1665748"/>
            <a:ext cx="3112223" cy="703384"/>
          </a:xfrm>
          <a:prstGeom prst="snipRoundRect">
            <a:avLst/>
          </a:prstGeom>
          <a:solidFill>
            <a:srgbClr val="71CEF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Clientes</a:t>
            </a:r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EC9A54C9-922F-4A0A-7FEF-49A67941E5B3}"/>
              </a:ext>
            </a:extLst>
          </p:cNvPr>
          <p:cNvSpPr/>
          <p:nvPr/>
        </p:nvSpPr>
        <p:spPr>
          <a:xfrm>
            <a:off x="3778180" y="1861690"/>
            <a:ext cx="653143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05E9E0BA-9FF2-23DA-D0F1-826A3A1C0070}"/>
              </a:ext>
            </a:extLst>
          </p:cNvPr>
          <p:cNvSpPr/>
          <p:nvPr/>
        </p:nvSpPr>
        <p:spPr>
          <a:xfrm>
            <a:off x="7792586" y="1861690"/>
            <a:ext cx="653143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6B402FAA-FE04-5D5E-974B-BC23F71AC54C}"/>
              </a:ext>
            </a:extLst>
          </p:cNvPr>
          <p:cNvSpPr/>
          <p:nvPr/>
        </p:nvSpPr>
        <p:spPr>
          <a:xfrm rot="5400000">
            <a:off x="1838449" y="2583382"/>
            <a:ext cx="422467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Flecha: a la derecha 30">
            <a:extLst>
              <a:ext uri="{FF2B5EF4-FFF2-40B4-BE49-F238E27FC236}">
                <a16:creationId xmlns:a16="http://schemas.microsoft.com/office/drawing/2014/main" id="{A22EF96A-E63D-87E5-D9CC-BA02385F8C5E}"/>
              </a:ext>
            </a:extLst>
          </p:cNvPr>
          <p:cNvSpPr/>
          <p:nvPr/>
        </p:nvSpPr>
        <p:spPr>
          <a:xfrm>
            <a:off x="3778180" y="3294867"/>
            <a:ext cx="653143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Flecha: a la derecha 31">
            <a:extLst>
              <a:ext uri="{FF2B5EF4-FFF2-40B4-BE49-F238E27FC236}">
                <a16:creationId xmlns:a16="http://schemas.microsoft.com/office/drawing/2014/main" id="{0066D100-D9CF-2611-FB06-0626210CBA70}"/>
              </a:ext>
            </a:extLst>
          </p:cNvPr>
          <p:cNvSpPr/>
          <p:nvPr/>
        </p:nvSpPr>
        <p:spPr>
          <a:xfrm>
            <a:off x="7798891" y="3294867"/>
            <a:ext cx="653143" cy="31149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: esquinas superiores, una redondeada y la otra cortada 32">
            <a:extLst>
              <a:ext uri="{FF2B5EF4-FFF2-40B4-BE49-F238E27FC236}">
                <a16:creationId xmlns:a16="http://schemas.microsoft.com/office/drawing/2014/main" id="{309BC5CD-2A1F-6001-689B-6F08637FADEE}"/>
              </a:ext>
            </a:extLst>
          </p:cNvPr>
          <p:cNvSpPr/>
          <p:nvPr/>
        </p:nvSpPr>
        <p:spPr>
          <a:xfrm>
            <a:off x="8586205" y="3098924"/>
            <a:ext cx="3112223" cy="703384"/>
          </a:xfrm>
          <a:prstGeom prst="snip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Clientes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811DE3F-D739-BE10-CCBD-70CD25BC6C91}"/>
              </a:ext>
            </a:extLst>
          </p:cNvPr>
          <p:cNvSpPr/>
          <p:nvPr/>
        </p:nvSpPr>
        <p:spPr>
          <a:xfrm>
            <a:off x="3689499" y="1174335"/>
            <a:ext cx="8200103" cy="1475185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83BD6BA-9F9D-B921-DF02-787E1EC99B41}"/>
              </a:ext>
            </a:extLst>
          </p:cNvPr>
          <p:cNvGrpSpPr/>
          <p:nvPr/>
        </p:nvGrpSpPr>
        <p:grpSpPr>
          <a:xfrm>
            <a:off x="711060" y="5245722"/>
            <a:ext cx="1574940" cy="1345140"/>
            <a:chOff x="3711559" y="1231964"/>
            <a:chExt cx="2278743" cy="194625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7DB3DF4-88A4-1D4E-CBD0-6EC091566E30}"/>
                </a:ext>
              </a:extLst>
            </p:cNvPr>
            <p:cNvSpPr txBox="1"/>
            <p:nvPr/>
          </p:nvSpPr>
          <p:spPr>
            <a:xfrm>
              <a:off x="3711559" y="2332118"/>
              <a:ext cx="2278743" cy="84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+mj-lt"/>
                </a:rPr>
                <a:t>Promociones</a:t>
              </a:r>
            </a:p>
            <a:p>
              <a:pPr algn="ctr"/>
              <a:r>
                <a:rPr lang="es-MX" sz="1600" dirty="0">
                  <a:latin typeface="+mj-lt"/>
                </a:rPr>
                <a:t>exclusivas</a:t>
              </a:r>
            </a:p>
          </p:txBody>
        </p:sp>
        <p:pic>
          <p:nvPicPr>
            <p:cNvPr id="8" name="Imagen 7" descr="Icono&#10;&#10;Descripción generada automáticamente">
              <a:extLst>
                <a:ext uri="{FF2B5EF4-FFF2-40B4-BE49-F238E27FC236}">
                  <a16:creationId xmlns:a16="http://schemas.microsoft.com/office/drawing/2014/main" id="{4F75B68F-C6F2-6334-5C2E-3D8245AB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2930" y="1231964"/>
              <a:ext cx="936000" cy="936000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3CEC8AE-F0FA-B906-4463-929B86694146}"/>
              </a:ext>
            </a:extLst>
          </p:cNvPr>
          <p:cNvGrpSpPr/>
          <p:nvPr/>
        </p:nvGrpSpPr>
        <p:grpSpPr>
          <a:xfrm>
            <a:off x="3411377" y="5234276"/>
            <a:ext cx="1462026" cy="1345140"/>
            <a:chOff x="6229109" y="1231964"/>
            <a:chExt cx="2115371" cy="1946251"/>
          </a:xfrm>
        </p:grpSpPr>
        <p:sp>
          <p:nvSpPr>
            <p:cNvPr id="14" name="CuadroTexto 3">
              <a:extLst>
                <a:ext uri="{FF2B5EF4-FFF2-40B4-BE49-F238E27FC236}">
                  <a16:creationId xmlns:a16="http://schemas.microsoft.com/office/drawing/2014/main" id="{CC0A5CE3-3C21-24BB-E2B7-6FF96EB9AA54}"/>
                </a:ext>
              </a:extLst>
            </p:cNvPr>
            <p:cNvSpPr txBox="1"/>
            <p:nvPr/>
          </p:nvSpPr>
          <p:spPr>
            <a:xfrm>
              <a:off x="6229109" y="2332118"/>
              <a:ext cx="2115371" cy="84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+mj-lt"/>
                </a:rPr>
                <a:t>Ahorros</a:t>
              </a:r>
              <a:r>
                <a:rPr lang="es-MX" sz="1600" dirty="0">
                  <a:latin typeface="+mj-lt"/>
                </a:rPr>
                <a:t> en sus servicios</a:t>
              </a:r>
            </a:p>
          </p:txBody>
        </p:sp>
        <p:pic>
          <p:nvPicPr>
            <p:cNvPr id="15" name="Imagen 14" descr="Icono&#10;&#10;Descripción generada automáticamente">
              <a:extLst>
                <a:ext uri="{FF2B5EF4-FFF2-40B4-BE49-F238E27FC236}">
                  <a16:creationId xmlns:a16="http://schemas.microsoft.com/office/drawing/2014/main" id="{31510E70-41AE-D709-596B-701B22F62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5438" y="1231964"/>
              <a:ext cx="936000" cy="93600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4011B3E9-20E1-7C78-DE5F-5ED90E1622FE}"/>
              </a:ext>
            </a:extLst>
          </p:cNvPr>
          <p:cNvGrpSpPr/>
          <p:nvPr/>
        </p:nvGrpSpPr>
        <p:grpSpPr>
          <a:xfrm>
            <a:off x="5998780" y="5238852"/>
            <a:ext cx="1837765" cy="1345139"/>
            <a:chOff x="8561294" y="1231964"/>
            <a:chExt cx="2659018" cy="1946249"/>
          </a:xfrm>
        </p:grpSpPr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98B091C-2AAF-D445-D891-AFB6EA44722F}"/>
                </a:ext>
              </a:extLst>
            </p:cNvPr>
            <p:cNvSpPr txBox="1"/>
            <p:nvPr/>
          </p:nvSpPr>
          <p:spPr>
            <a:xfrm>
              <a:off x="8561294" y="2332116"/>
              <a:ext cx="2659018" cy="846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+mj-lt"/>
                </a:rPr>
                <a:t>Saldo </a:t>
              </a:r>
              <a:r>
                <a:rPr lang="es-MX" sz="1600" dirty="0">
                  <a:latin typeface="+mj-lt"/>
                </a:rPr>
                <a:t>GRATIS promocional</a:t>
              </a:r>
            </a:p>
          </p:txBody>
        </p: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8572FD8C-5C96-E2D7-98F4-2B442C157DA8}"/>
                </a:ext>
              </a:extLst>
            </p:cNvPr>
            <p:cNvGrpSpPr/>
            <p:nvPr/>
          </p:nvGrpSpPr>
          <p:grpSpPr>
            <a:xfrm>
              <a:off x="8638090" y="1231964"/>
              <a:ext cx="2458512" cy="891401"/>
              <a:chOff x="8638090" y="1321683"/>
              <a:chExt cx="2458512" cy="891401"/>
            </a:xfrm>
          </p:grpSpPr>
          <p:pic>
            <p:nvPicPr>
              <p:cNvPr id="21" name="Picture 8">
                <a:extLst>
                  <a:ext uri="{FF2B5EF4-FFF2-40B4-BE49-F238E27FC236}">
                    <a16:creationId xmlns:a16="http://schemas.microsoft.com/office/drawing/2014/main" id="{3F3FE014-43FA-3F31-11DA-FE549AEA5E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5186"/>
              <a:stretch/>
            </p:blipFill>
            <p:spPr>
              <a:xfrm>
                <a:off x="8638090" y="1321683"/>
                <a:ext cx="936000" cy="891401"/>
              </a:xfrm>
              <a:prstGeom prst="rect">
                <a:avLst/>
              </a:prstGeom>
            </p:spPr>
          </p:pic>
          <p:pic>
            <p:nvPicPr>
              <p:cNvPr id="22" name="Imagen 21" descr="Icono&#10;&#10;Descripción generada automáticamente">
                <a:extLst>
                  <a:ext uri="{FF2B5EF4-FFF2-40B4-BE49-F238E27FC236}">
                    <a16:creationId xmlns:a16="http://schemas.microsoft.com/office/drawing/2014/main" id="{B60589A9-3B29-8E41-2A64-9FD699A5B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25013" y="1443844"/>
                <a:ext cx="1471589" cy="616731"/>
              </a:xfrm>
              <a:prstGeom prst="rect">
                <a:avLst/>
              </a:prstGeom>
            </p:spPr>
          </p:pic>
        </p:grp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B62515D6-51EC-2E30-C98C-57CF12D7C2F3}"/>
              </a:ext>
            </a:extLst>
          </p:cNvPr>
          <p:cNvGrpSpPr/>
          <p:nvPr/>
        </p:nvGrpSpPr>
        <p:grpSpPr>
          <a:xfrm>
            <a:off x="8961921" y="5157159"/>
            <a:ext cx="2232001" cy="1420623"/>
            <a:chOff x="6021498" y="5172633"/>
            <a:chExt cx="2232001" cy="1420623"/>
          </a:xfrm>
        </p:grpSpPr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51ABA00D-ECD0-2456-0990-237627AAE90A}"/>
                </a:ext>
              </a:extLst>
            </p:cNvPr>
            <p:cNvGrpSpPr/>
            <p:nvPr/>
          </p:nvGrpSpPr>
          <p:grpSpPr>
            <a:xfrm>
              <a:off x="6021498" y="5172633"/>
              <a:ext cx="2232000" cy="720000"/>
              <a:chOff x="6004978" y="5111307"/>
              <a:chExt cx="2327649" cy="802132"/>
            </a:xfrm>
          </p:grpSpPr>
          <p:pic>
            <p:nvPicPr>
              <p:cNvPr id="28" name="Imagen 27" descr="Imagen que contiene firmar, alimentos, dibujo, parada&#10;&#10;Descripción generada automáticamente">
                <a:extLst>
                  <a:ext uri="{FF2B5EF4-FFF2-40B4-BE49-F238E27FC236}">
                    <a16:creationId xmlns:a16="http://schemas.microsoft.com/office/drawing/2014/main" id="{32FF60AE-E5B8-C8AB-24F1-FF1BD3CEF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04290" y="5542563"/>
                <a:ext cx="1028337" cy="370876"/>
              </a:xfrm>
              <a:prstGeom prst="rect">
                <a:avLst/>
              </a:prstGeom>
            </p:spPr>
          </p:pic>
          <p:pic>
            <p:nvPicPr>
              <p:cNvPr id="36" name="Imagen 35" descr="Logotipo&#10;&#10;Descripción generada automáticamente">
                <a:extLst>
                  <a:ext uri="{FF2B5EF4-FFF2-40B4-BE49-F238E27FC236}">
                    <a16:creationId xmlns:a16="http://schemas.microsoft.com/office/drawing/2014/main" id="{947DCA78-A623-08DA-8244-BB431BEF42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6807" b="19545"/>
              <a:stretch/>
            </p:blipFill>
            <p:spPr>
              <a:xfrm>
                <a:off x="6742987" y="5111307"/>
                <a:ext cx="955815" cy="393403"/>
              </a:xfrm>
              <a:prstGeom prst="rect">
                <a:avLst/>
              </a:prstGeom>
            </p:spPr>
          </p:pic>
          <p:pic>
            <p:nvPicPr>
              <p:cNvPr id="38" name="Imagen 37" descr="Logotipo&#10;&#10;Descripción generada automáticamente">
                <a:extLst>
                  <a:ext uri="{FF2B5EF4-FFF2-40B4-BE49-F238E27FC236}">
                    <a16:creationId xmlns:a16="http://schemas.microsoft.com/office/drawing/2014/main" id="{42BBEB3E-858C-2D30-D2A7-59CEE0B0F4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04978" y="5439399"/>
                <a:ext cx="1132520" cy="453234"/>
              </a:xfrm>
              <a:prstGeom prst="rect">
                <a:avLst/>
              </a:prstGeom>
            </p:spPr>
          </p:pic>
        </p:grp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7D3841FD-1B26-5A56-61BE-646BB2CD8676}"/>
                </a:ext>
              </a:extLst>
            </p:cNvPr>
            <p:cNvSpPr txBox="1"/>
            <p:nvPr/>
          </p:nvSpPr>
          <p:spPr>
            <a:xfrm>
              <a:off x="6021499" y="6008481"/>
              <a:ext cx="223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>
                  <a:latin typeface="+mj-lt"/>
                </a:rPr>
                <a:t>Alimentamos </a:t>
              </a:r>
              <a:r>
                <a:rPr lang="es-MX" sz="1600" dirty="0">
                  <a:latin typeface="+mj-lt"/>
                </a:rPr>
                <a:t>niños y adultos mayores</a:t>
              </a:r>
            </a:p>
          </p:txBody>
        </p:sp>
      </p:grp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250A452C-E613-E0AE-1A06-9673F41B51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235" y="3069168"/>
            <a:ext cx="2153048" cy="868406"/>
          </a:xfrm>
          <a:prstGeom prst="rect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1BB8D8A1-A8DA-A7E4-E349-CE3E8350BC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  <p:bldP spid="6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0">
            <a:extLst>
              <a:ext uri="{FF2B5EF4-FFF2-40B4-BE49-F238E27FC236}">
                <a16:creationId xmlns:a16="http://schemas.microsoft.com/office/drawing/2014/main" id="{FB68BD1F-E281-0913-CC1B-FAF9D5C7E0CB}"/>
              </a:ext>
            </a:extLst>
          </p:cNvPr>
          <p:cNvSpPr/>
          <p:nvPr/>
        </p:nvSpPr>
        <p:spPr>
          <a:xfrm>
            <a:off x="7517724" y="3533001"/>
            <a:ext cx="3856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5621">
              <a:defRPr/>
            </a:pPr>
            <a:r>
              <a:rPr lang="es-US" sz="2000" dirty="0">
                <a:solidFill>
                  <a:schemeClr val="tx1">
                    <a:lumMod val="85000"/>
                    <a:lumOff val="15000"/>
                  </a:schemeClr>
                </a:solidFill>
                <a:ea typeface="Kigelia" panose="020B0502040204020203" pitchFamily="34" charset="0"/>
                <a:cs typeface="Kigelia" panose="020B0502040204020203" pitchFamily="34" charset="0"/>
              </a:rPr>
              <a:t>Del pago mensual de todos los servicios que tú personalmente comercialices… </a:t>
            </a:r>
            <a:r>
              <a:rPr lang="es-US" sz="2000" b="1" dirty="0">
                <a:solidFill>
                  <a:srgbClr val="00B0F0"/>
                </a:solidFill>
                <a:ea typeface="Kigelia" panose="020B0502040204020203" pitchFamily="34" charset="0"/>
                <a:cs typeface="Kigelia" panose="020B0502040204020203" pitchFamily="34" charset="0"/>
              </a:rPr>
              <a:t>SIN LÍMITE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06C4175-BC2C-7EC1-B602-B40CC91E0DAA}"/>
              </a:ext>
            </a:extLst>
          </p:cNvPr>
          <p:cNvSpPr txBox="1"/>
          <p:nvPr/>
        </p:nvSpPr>
        <p:spPr>
          <a:xfrm>
            <a:off x="7591430" y="2110862"/>
            <a:ext cx="34567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9800" b="1" dirty="0">
                <a:solidFill>
                  <a:srgbClr val="EF4C6E"/>
                </a:solidFill>
                <a:ea typeface="Kigelia" panose="020B0502040204020203" pitchFamily="34" charset="0"/>
                <a:cs typeface="Kigelia" panose="020B0502040204020203" pitchFamily="34" charset="0"/>
              </a:rPr>
              <a:t>15%</a:t>
            </a:r>
            <a:endParaRPr lang="es-MX" sz="9800" dirty="0">
              <a:solidFill>
                <a:srgbClr val="EF4C6E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B27BD56-F969-A8BF-8209-B134BDC3578E}"/>
              </a:ext>
            </a:extLst>
          </p:cNvPr>
          <p:cNvSpPr txBox="1"/>
          <p:nvPr/>
        </p:nvSpPr>
        <p:spPr>
          <a:xfrm>
            <a:off x="2737534" y="5647132"/>
            <a:ext cx="5312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rgbClr val="00B0F0"/>
                </a:solidFill>
              </a:rPr>
              <a:t>¡Tu relación es tu </a:t>
            </a:r>
            <a:r>
              <a:rPr lang="es-MX" sz="3200" b="1" dirty="0">
                <a:solidFill>
                  <a:srgbClr val="EF4C6E"/>
                </a:solidFill>
              </a:rPr>
              <a:t>ventaja</a:t>
            </a:r>
            <a:r>
              <a:rPr lang="es-MX" sz="3200" dirty="0">
                <a:solidFill>
                  <a:srgbClr val="00B0F0"/>
                </a:solidFill>
              </a:rPr>
              <a:t>!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72A81BB-BF67-42D9-275F-9B07D0026D11}"/>
              </a:ext>
            </a:extLst>
          </p:cNvPr>
          <p:cNvSpPr txBox="1"/>
          <p:nvPr/>
        </p:nvSpPr>
        <p:spPr>
          <a:xfrm>
            <a:off x="292061" y="340147"/>
            <a:ext cx="5802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spc="300" dirty="0"/>
              <a:t>DISTRIBUCIÓN </a:t>
            </a:r>
            <a:r>
              <a:rPr lang="es-MX" sz="3200" spc="300" dirty="0">
                <a:solidFill>
                  <a:srgbClr val="EF4C6E"/>
                </a:solidFill>
                <a:latin typeface="+mj-lt"/>
              </a:rPr>
              <a:t>EN LÍNEA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E78B0AA-0CDD-76C7-6685-E5C2A268541D}"/>
              </a:ext>
            </a:extLst>
          </p:cNvPr>
          <p:cNvSpPr txBox="1"/>
          <p:nvPr/>
        </p:nvSpPr>
        <p:spPr>
          <a:xfrm>
            <a:off x="318338" y="855153"/>
            <a:ext cx="548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/>
              <a:t>Para crear un </a:t>
            </a:r>
            <a:r>
              <a:rPr lang="es-MX" sz="2000" dirty="0">
                <a:latin typeface="+mj-lt"/>
              </a:rPr>
              <a:t>INGRESO RESIDUAL MENSUAL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F76F3B8-31C8-1559-E5CB-EC84CC0D9AED}"/>
              </a:ext>
            </a:extLst>
          </p:cNvPr>
          <p:cNvGrpSpPr/>
          <p:nvPr/>
        </p:nvGrpSpPr>
        <p:grpSpPr>
          <a:xfrm>
            <a:off x="407988" y="1832073"/>
            <a:ext cx="5153515" cy="2988864"/>
            <a:chOff x="2618885" y="1547277"/>
            <a:chExt cx="4778354" cy="2768463"/>
          </a:xfrm>
        </p:grpSpPr>
        <p:pic>
          <p:nvPicPr>
            <p:cNvPr id="26" name="Imagen 25" descr="Interfaz de usuario gráfica, Teams&#10;&#10;Descripción generada automáticamente">
              <a:extLst>
                <a:ext uri="{FF2B5EF4-FFF2-40B4-BE49-F238E27FC236}">
                  <a16:creationId xmlns:a16="http://schemas.microsoft.com/office/drawing/2014/main" id="{840D7191-9555-ECD6-08F4-F1EB74FB6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9" t="7058" r="6340" b="5482"/>
            <a:stretch/>
          </p:blipFill>
          <p:spPr>
            <a:xfrm>
              <a:off x="2618885" y="1547277"/>
              <a:ext cx="4319924" cy="2768463"/>
            </a:xfrm>
            <a:prstGeom prst="rect">
              <a:avLst/>
            </a:prstGeom>
          </p:spPr>
        </p:pic>
        <p:pic>
          <p:nvPicPr>
            <p:cNvPr id="24" name="Imagen 23" descr="Imagen de la pantalla de un teléfono celular&#10;&#10;Descripción generada automáticamente">
              <a:extLst>
                <a:ext uri="{FF2B5EF4-FFF2-40B4-BE49-F238E27FC236}">
                  <a16:creationId xmlns:a16="http://schemas.microsoft.com/office/drawing/2014/main" id="{BD63A30D-28D8-AA4C-68CF-EF62B5823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197" t="7711" r="28431" b="11111"/>
            <a:stretch/>
          </p:blipFill>
          <p:spPr>
            <a:xfrm>
              <a:off x="6410730" y="2330824"/>
              <a:ext cx="986509" cy="1889979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ABDF09CA-3660-10DE-67A8-5DAE557740FA}"/>
              </a:ext>
            </a:extLst>
          </p:cNvPr>
          <p:cNvGrpSpPr/>
          <p:nvPr/>
        </p:nvGrpSpPr>
        <p:grpSpPr>
          <a:xfrm>
            <a:off x="6072864" y="1559753"/>
            <a:ext cx="804598" cy="3541084"/>
            <a:chOff x="10551831" y="1559753"/>
            <a:chExt cx="804598" cy="3541084"/>
          </a:xfrm>
        </p:grpSpPr>
        <p:pic>
          <p:nvPicPr>
            <p:cNvPr id="28" name="Imagen 27" descr="Imagen en blanco y negro de una cámara fotográfica&#10;&#10;Descripción generada automáticamente con confianza baja">
              <a:extLst>
                <a:ext uri="{FF2B5EF4-FFF2-40B4-BE49-F238E27FC236}">
                  <a16:creationId xmlns:a16="http://schemas.microsoft.com/office/drawing/2014/main" id="{53B2559C-0DB0-61B9-BF19-41ED5862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3924" y="4612043"/>
              <a:ext cx="500413" cy="488794"/>
            </a:xfrm>
            <a:prstGeom prst="rect">
              <a:avLst/>
            </a:prstGeom>
          </p:spPr>
        </p:pic>
        <p:pic>
          <p:nvPicPr>
            <p:cNvPr id="29" name="Imagen 28" descr="Una pantalla de un celular&#10;&#10;Descripción generada automáticamente">
              <a:extLst>
                <a:ext uri="{FF2B5EF4-FFF2-40B4-BE49-F238E27FC236}">
                  <a16:creationId xmlns:a16="http://schemas.microsoft.com/office/drawing/2014/main" id="{24EBA66A-C5E8-2F8D-5F22-B47222BBA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5254" y="1559753"/>
              <a:ext cx="557588" cy="544639"/>
            </a:xfrm>
            <a:prstGeom prst="rect">
              <a:avLst/>
            </a:prstGeom>
          </p:spPr>
        </p:pic>
        <p:pic>
          <p:nvPicPr>
            <p:cNvPr id="30" name="Imagen 29" descr="Un celular encima de una computadora&#10;&#10;Descripción generada automáticamente con confianza media">
              <a:extLst>
                <a:ext uri="{FF2B5EF4-FFF2-40B4-BE49-F238E27FC236}">
                  <a16:creationId xmlns:a16="http://schemas.microsoft.com/office/drawing/2014/main" id="{2773AD5A-1A7C-A051-E5DB-2506E3264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336" y="2297006"/>
              <a:ext cx="557588" cy="544639"/>
            </a:xfrm>
            <a:prstGeom prst="rect">
              <a:avLst/>
            </a:prstGeom>
          </p:spPr>
        </p:pic>
        <p:pic>
          <p:nvPicPr>
            <p:cNvPr id="31" name="Imagen 30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67A53A4C-C1E6-1BC7-2F9D-CA1996648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831" y="3034259"/>
              <a:ext cx="804598" cy="785914"/>
            </a:xfrm>
            <a:prstGeom prst="rect">
              <a:avLst/>
            </a:prstGeom>
          </p:spPr>
        </p:pic>
        <p:pic>
          <p:nvPicPr>
            <p:cNvPr id="32" name="Imagen 31" descr="Imagen digital de un barco&#10;&#10;Descripción generada automáticamente con confianza media">
              <a:extLst>
                <a:ext uri="{FF2B5EF4-FFF2-40B4-BE49-F238E27FC236}">
                  <a16:creationId xmlns:a16="http://schemas.microsoft.com/office/drawing/2014/main" id="{00D8EC05-3C6A-9045-0174-516EF2195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6654" y="4012787"/>
              <a:ext cx="674952" cy="406642"/>
            </a:xfrm>
            <a:prstGeom prst="rect">
              <a:avLst/>
            </a:prstGeom>
          </p:spPr>
        </p:pic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5B491E23-4D5B-294F-2F77-B4CCA1F8DE82}"/>
              </a:ext>
            </a:extLst>
          </p:cNvPr>
          <p:cNvGrpSpPr/>
          <p:nvPr/>
        </p:nvGrpSpPr>
        <p:grpSpPr>
          <a:xfrm>
            <a:off x="8393445" y="4948518"/>
            <a:ext cx="2543495" cy="1714274"/>
            <a:chOff x="7969631" y="4114801"/>
            <a:chExt cx="3351277" cy="2317784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47D36F29-25C7-EF47-E709-B90D9CD5D286}"/>
                </a:ext>
              </a:extLst>
            </p:cNvPr>
            <p:cNvSpPr txBox="1"/>
            <p:nvPr/>
          </p:nvSpPr>
          <p:spPr>
            <a:xfrm>
              <a:off x="7969631" y="5528218"/>
              <a:ext cx="3351277" cy="90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800" dirty="0"/>
                <a:t>Pueden </a:t>
              </a:r>
              <a:r>
                <a:rPr lang="es-MX" sz="1800" b="1" dirty="0"/>
                <a:t>integrarse</a:t>
              </a:r>
            </a:p>
            <a:p>
              <a:pPr algn="ctr"/>
              <a:r>
                <a:rPr lang="es-MX" sz="1800" dirty="0"/>
                <a:t>al negocio</a:t>
              </a:r>
            </a:p>
          </p:txBody>
        </p:sp>
        <p:pic>
          <p:nvPicPr>
            <p:cNvPr id="39" name="Imagen 38" descr="Un dibujo de un perro&#10;&#10;Descripción generada automáticamente con confianza media">
              <a:extLst>
                <a:ext uri="{FF2B5EF4-FFF2-40B4-BE49-F238E27FC236}">
                  <a16:creationId xmlns:a16="http://schemas.microsoft.com/office/drawing/2014/main" id="{5FA4A96B-7A1B-3F67-72C4-B73230B9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8225" y="4114801"/>
              <a:ext cx="1194091" cy="1199228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A2439133-7978-50EF-D7C0-04D9EE70EE86}"/>
              </a:ext>
            </a:extLst>
          </p:cNvPr>
          <p:cNvSpPr txBox="1"/>
          <p:nvPr/>
        </p:nvSpPr>
        <p:spPr>
          <a:xfrm>
            <a:off x="7985267" y="2047537"/>
            <a:ext cx="814647" cy="381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EF4C6E"/>
                </a:solidFill>
              </a:rPr>
              <a:t>Hasta</a:t>
            </a: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A2E3D3D5-40D9-4FC6-59EF-3EA39D6F29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6332" y="6436372"/>
            <a:ext cx="798998" cy="2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E7E4EC2D6B3D469D3AF4BD89171536" ma:contentTypeVersion="3" ma:contentTypeDescription="Create a new document." ma:contentTypeScope="" ma:versionID="fd9772c066c35a6de3276cb78127becc">
  <xsd:schema xmlns:xsd="http://www.w3.org/2001/XMLSchema" xmlns:xs="http://www.w3.org/2001/XMLSchema" xmlns:p="http://schemas.microsoft.com/office/2006/metadata/properties" xmlns:ns3="fdf75472-ae7a-42c9-b5ec-68c3d4aea28c" targetNamespace="http://schemas.microsoft.com/office/2006/metadata/properties" ma:root="true" ma:fieldsID="ed375c42c36b5001809bbe4df21ada68" ns3:_="">
    <xsd:import namespace="fdf75472-ae7a-42c9-b5ec-68c3d4aea2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75472-ae7a-42c9-b5ec-68c3d4aea2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ACACC5-BCCC-4436-B4AD-BDDF0653AF4C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fdf75472-ae7a-42c9-b5ec-68c3d4aea28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ECD15A-F222-473A-83E6-2A29F984C2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f75472-ae7a-42c9-b5ec-68c3d4aea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9EDC36-CC9F-4492-A292-B76B9FE312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39648</TotalTime>
  <Words>937</Words>
  <Application>Microsoft Office PowerPoint</Application>
  <PresentationFormat>Widescreen</PresentationFormat>
  <Paragraphs>164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Next LT Pro</vt:lpstr>
      <vt:lpstr>Avenir Next LT Pro Demi</vt:lpstr>
      <vt:lpstr>Calibri</vt:lpstr>
      <vt:lpstr>Kigelia</vt:lpstr>
      <vt:lpstr>Diseño personalizado</vt:lpstr>
      <vt:lpstr>PowerPoint Presentation</vt:lpstr>
      <vt:lpstr>PowerPoint Presentation</vt:lpstr>
      <vt:lpstr>HAY TRES TIPOS DE INGRESOS: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BONO DE INICIO</vt:lpstr>
      <vt:lpstr>PRÓXIMOS EVENTOS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Romero</dc:creator>
  <cp:lastModifiedBy>Alfonso Lobato</cp:lastModifiedBy>
  <cp:revision>517</cp:revision>
  <cp:lastPrinted>2019-09-04T21:06:52Z</cp:lastPrinted>
  <dcterms:created xsi:type="dcterms:W3CDTF">2019-09-04T16:43:39Z</dcterms:created>
  <dcterms:modified xsi:type="dcterms:W3CDTF">2024-04-03T15:52:57Z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0x010100E2E7E4EC2D6B3D469D3AF4BD89171536</vt:lpwstr>
  </property>
</Properties>
</file>