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Lst>
  <p:notesMasterIdLst>
    <p:notesMasterId r:id="rId51"/>
  </p:notesMasterIdLst>
  <p:sldIdLst>
    <p:sldId id="1443" r:id="rId5"/>
    <p:sldId id="1460" r:id="rId6"/>
    <p:sldId id="1439" r:id="rId7"/>
    <p:sldId id="1434" r:id="rId8"/>
    <p:sldId id="1458" r:id="rId9"/>
    <p:sldId id="1428" r:id="rId10"/>
    <p:sldId id="1445" r:id="rId11"/>
    <p:sldId id="812" r:id="rId12"/>
    <p:sldId id="577" r:id="rId13"/>
    <p:sldId id="1446" r:id="rId14"/>
    <p:sldId id="1459" r:id="rId15"/>
    <p:sldId id="1447" r:id="rId16"/>
    <p:sldId id="805" r:id="rId17"/>
    <p:sldId id="275" r:id="rId18"/>
    <p:sldId id="276" r:id="rId19"/>
    <p:sldId id="1448" r:id="rId20"/>
    <p:sldId id="1449" r:id="rId21"/>
    <p:sldId id="806" r:id="rId22"/>
    <p:sldId id="733" r:id="rId23"/>
    <p:sldId id="1464" r:id="rId24"/>
    <p:sldId id="1454" r:id="rId25"/>
    <p:sldId id="1455" r:id="rId26"/>
    <p:sldId id="1456" r:id="rId27"/>
    <p:sldId id="973" r:id="rId28"/>
    <p:sldId id="1450" r:id="rId29"/>
    <p:sldId id="711" r:id="rId30"/>
    <p:sldId id="1451" r:id="rId31"/>
    <p:sldId id="746" r:id="rId32"/>
    <p:sldId id="1465" r:id="rId33"/>
    <p:sldId id="694" r:id="rId34"/>
    <p:sldId id="756" r:id="rId35"/>
    <p:sldId id="801" r:id="rId36"/>
    <p:sldId id="1452" r:id="rId37"/>
    <p:sldId id="850" r:id="rId38"/>
    <p:sldId id="802" r:id="rId39"/>
    <p:sldId id="587" r:id="rId40"/>
    <p:sldId id="588" r:id="rId41"/>
    <p:sldId id="803" r:id="rId42"/>
    <p:sldId id="1453" r:id="rId43"/>
    <p:sldId id="332" r:id="rId44"/>
    <p:sldId id="282" r:id="rId45"/>
    <p:sldId id="1461" r:id="rId46"/>
    <p:sldId id="1463" r:id="rId47"/>
    <p:sldId id="743" r:id="rId48"/>
    <p:sldId id="744" r:id="rId49"/>
    <p:sldId id="1457" r:id="rId50"/>
  </p:sldIdLst>
  <p:sldSz cx="12192000" cy="6858000"/>
  <p:notesSz cx="6858000" cy="9144000"/>
  <p:defaultTextStyle>
    <a:defPPr>
      <a:defRPr lang="es-CO"/>
    </a:defPPr>
    <a:lvl1pPr marL="0" algn="l" defTabSz="953811" rtl="0" eaLnBrk="1" latinLnBrk="0" hangingPunct="1">
      <a:defRPr sz="1878" kern="1200">
        <a:solidFill>
          <a:schemeClr val="tx1"/>
        </a:solidFill>
        <a:latin typeface="+mn-lt"/>
        <a:ea typeface="+mn-ea"/>
        <a:cs typeface="+mn-cs"/>
      </a:defRPr>
    </a:lvl1pPr>
    <a:lvl2pPr marL="476903" algn="l" defTabSz="953811" rtl="0" eaLnBrk="1" latinLnBrk="0" hangingPunct="1">
      <a:defRPr sz="1878" kern="1200">
        <a:solidFill>
          <a:schemeClr val="tx1"/>
        </a:solidFill>
        <a:latin typeface="+mn-lt"/>
        <a:ea typeface="+mn-ea"/>
        <a:cs typeface="+mn-cs"/>
      </a:defRPr>
    </a:lvl2pPr>
    <a:lvl3pPr marL="953811" algn="l" defTabSz="953811" rtl="0" eaLnBrk="1" latinLnBrk="0" hangingPunct="1">
      <a:defRPr sz="1878" kern="1200">
        <a:solidFill>
          <a:schemeClr val="tx1"/>
        </a:solidFill>
        <a:latin typeface="+mn-lt"/>
        <a:ea typeface="+mn-ea"/>
        <a:cs typeface="+mn-cs"/>
      </a:defRPr>
    </a:lvl3pPr>
    <a:lvl4pPr marL="1430715" algn="l" defTabSz="953811" rtl="0" eaLnBrk="1" latinLnBrk="0" hangingPunct="1">
      <a:defRPr sz="1878" kern="1200">
        <a:solidFill>
          <a:schemeClr val="tx1"/>
        </a:solidFill>
        <a:latin typeface="+mn-lt"/>
        <a:ea typeface="+mn-ea"/>
        <a:cs typeface="+mn-cs"/>
      </a:defRPr>
    </a:lvl4pPr>
    <a:lvl5pPr marL="1907622" algn="l" defTabSz="953811" rtl="0" eaLnBrk="1" latinLnBrk="0" hangingPunct="1">
      <a:defRPr sz="1878" kern="1200">
        <a:solidFill>
          <a:schemeClr val="tx1"/>
        </a:solidFill>
        <a:latin typeface="+mn-lt"/>
        <a:ea typeface="+mn-ea"/>
        <a:cs typeface="+mn-cs"/>
      </a:defRPr>
    </a:lvl5pPr>
    <a:lvl6pPr marL="2384526" algn="l" defTabSz="953811" rtl="0" eaLnBrk="1" latinLnBrk="0" hangingPunct="1">
      <a:defRPr sz="1878" kern="1200">
        <a:solidFill>
          <a:schemeClr val="tx1"/>
        </a:solidFill>
        <a:latin typeface="+mn-lt"/>
        <a:ea typeface="+mn-ea"/>
        <a:cs typeface="+mn-cs"/>
      </a:defRPr>
    </a:lvl6pPr>
    <a:lvl7pPr marL="2861433" algn="l" defTabSz="953811" rtl="0" eaLnBrk="1" latinLnBrk="0" hangingPunct="1">
      <a:defRPr sz="1878" kern="1200">
        <a:solidFill>
          <a:schemeClr val="tx1"/>
        </a:solidFill>
        <a:latin typeface="+mn-lt"/>
        <a:ea typeface="+mn-ea"/>
        <a:cs typeface="+mn-cs"/>
      </a:defRPr>
    </a:lvl7pPr>
    <a:lvl8pPr marL="3338339" algn="l" defTabSz="953811" rtl="0" eaLnBrk="1" latinLnBrk="0" hangingPunct="1">
      <a:defRPr sz="1878" kern="1200">
        <a:solidFill>
          <a:schemeClr val="tx1"/>
        </a:solidFill>
        <a:latin typeface="+mn-lt"/>
        <a:ea typeface="+mn-ea"/>
        <a:cs typeface="+mn-cs"/>
      </a:defRPr>
    </a:lvl8pPr>
    <a:lvl9pPr marL="3815242" algn="l" defTabSz="953811" rtl="0" eaLnBrk="1" latinLnBrk="0" hangingPunct="1">
      <a:defRPr sz="1878"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700D1F-B970-4433-A617-BA85EB77084D}">
          <p14:sldIdLst>
            <p14:sldId id="1443"/>
            <p14:sldId id="1460"/>
            <p14:sldId id="1439"/>
            <p14:sldId id="1434"/>
            <p14:sldId id="1458"/>
            <p14:sldId id="1428"/>
            <p14:sldId id="1445"/>
            <p14:sldId id="812"/>
            <p14:sldId id="577"/>
            <p14:sldId id="1446"/>
            <p14:sldId id="1459"/>
            <p14:sldId id="1447"/>
            <p14:sldId id="805"/>
            <p14:sldId id="275"/>
            <p14:sldId id="276"/>
            <p14:sldId id="1448"/>
            <p14:sldId id="1449"/>
            <p14:sldId id="806"/>
            <p14:sldId id="733"/>
            <p14:sldId id="1464"/>
            <p14:sldId id="1454"/>
            <p14:sldId id="1455"/>
            <p14:sldId id="1456"/>
            <p14:sldId id="973"/>
            <p14:sldId id="1450"/>
            <p14:sldId id="711"/>
            <p14:sldId id="1451"/>
            <p14:sldId id="746"/>
            <p14:sldId id="1465"/>
            <p14:sldId id="694"/>
            <p14:sldId id="756"/>
            <p14:sldId id="801"/>
            <p14:sldId id="1452"/>
            <p14:sldId id="850"/>
            <p14:sldId id="802"/>
            <p14:sldId id="587"/>
            <p14:sldId id="588"/>
            <p14:sldId id="803"/>
            <p14:sldId id="1453"/>
            <p14:sldId id="332"/>
            <p14:sldId id="282"/>
            <p14:sldId id="1461"/>
            <p14:sldId id="1463"/>
            <p14:sldId id="743"/>
            <p14:sldId id="744"/>
            <p14:sldId id="1457"/>
          </p14:sldIdLst>
        </p14:section>
      </p14:sectionLst>
    </p:ext>
    <p:ext uri="{EFAFB233-063F-42B5-8137-9DF3F51BA10A}">
      <p15:sldGuideLst xmlns:p15="http://schemas.microsoft.com/office/powerpoint/2012/main">
        <p15:guide id="1" orient="horz" pos="2364" userDrawn="1">
          <p15:clr>
            <a:srgbClr val="A4A3A4"/>
          </p15:clr>
        </p15:guide>
        <p15:guide id="2" pos="6063" userDrawn="1">
          <p15:clr>
            <a:srgbClr val="A4A3A4"/>
          </p15:clr>
        </p15:guide>
        <p15:guide id="3" orient="horz" pos="2704" userDrawn="1">
          <p15:clr>
            <a:srgbClr val="A4A3A4"/>
          </p15:clr>
        </p15:guide>
        <p15:guide id="4" orient="horz" pos="3770" userDrawn="1">
          <p15:clr>
            <a:srgbClr val="A4A3A4"/>
          </p15:clr>
        </p15:guide>
        <p15:guide id="5" orient="horz" pos="482" userDrawn="1">
          <p15:clr>
            <a:srgbClr val="A4A3A4"/>
          </p15:clr>
        </p15:guide>
        <p15:guide id="6" pos="257" userDrawn="1">
          <p15:clr>
            <a:srgbClr val="A4A3A4"/>
          </p15:clr>
        </p15:guide>
        <p15:guide id="7" pos="44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C6E"/>
    <a:srgbClr val="00B0F0"/>
    <a:srgbClr val="183159"/>
    <a:srgbClr val="71CEF0"/>
    <a:srgbClr val="FF7C1B"/>
    <a:srgbClr val="FFFFFF"/>
    <a:srgbClr val="0070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1063B-9059-417E-A107-A96E35E903A5}" v="2" dt="2024-04-06T00:00:34.11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5521" autoAdjust="0"/>
  </p:normalViewPr>
  <p:slideViewPr>
    <p:cSldViewPr snapToGrid="0" snapToObjects="1">
      <p:cViewPr varScale="1">
        <p:scale>
          <a:sx n="98" d="100"/>
          <a:sy n="98" d="100"/>
        </p:scale>
        <p:origin x="110" y="91"/>
      </p:cViewPr>
      <p:guideLst>
        <p:guide orient="horz" pos="2364"/>
        <p:guide pos="6063"/>
        <p:guide orient="horz" pos="2704"/>
        <p:guide orient="horz" pos="3770"/>
        <p:guide orient="horz" pos="482"/>
        <p:guide pos="257"/>
        <p:guide pos="4430"/>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1777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onso Lobato" userId="59a2fab16695f606" providerId="LiveId" clId="{34B1063B-9059-417E-A107-A96E35E903A5}"/>
    <pc:docChg chg="undo custSel addSld delSld modSld sldOrd modSection">
      <pc:chgData name="Alfonso Lobato" userId="59a2fab16695f606" providerId="LiveId" clId="{34B1063B-9059-417E-A107-A96E35E903A5}" dt="2024-04-06T00:01:35.757" v="8" actId="47"/>
      <pc:docMkLst>
        <pc:docMk/>
      </pc:docMkLst>
      <pc:sldChg chg="del ord">
        <pc:chgData name="Alfonso Lobato" userId="59a2fab16695f606" providerId="LiveId" clId="{34B1063B-9059-417E-A107-A96E35E903A5}" dt="2024-04-06T00:01:35.757" v="8" actId="47"/>
        <pc:sldMkLst>
          <pc:docMk/>
          <pc:sldMk cId="4048695437" sldId="274"/>
        </pc:sldMkLst>
      </pc:sldChg>
      <pc:sldChg chg="add del">
        <pc:chgData name="Alfonso Lobato" userId="59a2fab16695f606" providerId="LiveId" clId="{34B1063B-9059-417E-A107-A96E35E903A5}" dt="2024-04-06T00:00:37.878" v="5" actId="47"/>
        <pc:sldMkLst>
          <pc:docMk/>
          <pc:sldMk cId="950053957" sldId="710"/>
        </pc:sldMkLst>
      </pc:sldChg>
      <pc:sldChg chg="del">
        <pc:chgData name="Alfonso Lobato" userId="59a2fab16695f606" providerId="LiveId" clId="{34B1063B-9059-417E-A107-A96E35E903A5}" dt="2024-04-05T23:59:21.720" v="1" actId="47"/>
        <pc:sldMkLst>
          <pc:docMk/>
          <pc:sldMk cId="3333473558" sldId="972"/>
        </pc:sldMkLst>
      </pc:sldChg>
      <pc:sldChg chg="add">
        <pc:chgData name="Alfonso Lobato" userId="59a2fab16695f606" providerId="LiveId" clId="{34B1063B-9059-417E-A107-A96E35E903A5}" dt="2024-04-05T23:59:16.399" v="0"/>
        <pc:sldMkLst>
          <pc:docMk/>
          <pc:sldMk cId="2779974500" sldId="1464"/>
        </pc:sldMkLst>
      </pc:sldChg>
      <pc:sldChg chg="add">
        <pc:chgData name="Alfonso Lobato" userId="59a2fab16695f606" providerId="LiveId" clId="{34B1063B-9059-417E-A107-A96E35E903A5}" dt="2024-04-06T00:00:34.111" v="4"/>
        <pc:sldMkLst>
          <pc:docMk/>
          <pc:sldMk cId="701574698" sldId="14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A8322-2D1F-3A4F-B997-DCD20390A864}" type="datetimeFigureOut">
              <a:rPr lang="es-CO" smtClean="0"/>
              <a:t>5/04/2024</a:t>
            </a:fld>
            <a:endParaRPr lang="es-CO"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612AD-2BC5-374B-8E13-A03CCEB8D1D9}" type="slidenum">
              <a:rPr lang="es-CO" smtClean="0"/>
              <a:t>‹#›</a:t>
            </a:fld>
            <a:endParaRPr lang="es-CO" dirty="0"/>
          </a:p>
        </p:txBody>
      </p:sp>
    </p:spTree>
    <p:extLst>
      <p:ext uri="{BB962C8B-B14F-4D97-AF65-F5344CB8AC3E}">
        <p14:creationId xmlns:p14="http://schemas.microsoft.com/office/powerpoint/2010/main" val="226701192"/>
      </p:ext>
    </p:extLst>
  </p:cSld>
  <p:clrMap bg1="lt1" tx1="dk1" bg2="lt2" tx2="dk2" accent1="accent1" accent2="accent2" accent3="accent3" accent4="accent4" accent5="accent5" accent6="accent6" hlink="hlink" folHlink="folHlink"/>
  <p:notesStyle>
    <a:lvl1pPr marL="0" algn="l" defTabSz="953811" rtl="0" eaLnBrk="1" latinLnBrk="0" hangingPunct="1">
      <a:defRPr sz="1251" kern="1200">
        <a:solidFill>
          <a:schemeClr val="tx1"/>
        </a:solidFill>
        <a:latin typeface="+mn-lt"/>
        <a:ea typeface="+mn-ea"/>
        <a:cs typeface="+mn-cs"/>
      </a:defRPr>
    </a:lvl1pPr>
    <a:lvl2pPr marL="476903" algn="l" defTabSz="953811" rtl="0" eaLnBrk="1" latinLnBrk="0" hangingPunct="1">
      <a:defRPr sz="1251" kern="1200">
        <a:solidFill>
          <a:schemeClr val="tx1"/>
        </a:solidFill>
        <a:latin typeface="+mn-lt"/>
        <a:ea typeface="+mn-ea"/>
        <a:cs typeface="+mn-cs"/>
      </a:defRPr>
    </a:lvl2pPr>
    <a:lvl3pPr marL="953811" algn="l" defTabSz="953811" rtl="0" eaLnBrk="1" latinLnBrk="0" hangingPunct="1">
      <a:defRPr sz="1251" kern="1200">
        <a:solidFill>
          <a:schemeClr val="tx1"/>
        </a:solidFill>
        <a:latin typeface="+mn-lt"/>
        <a:ea typeface="+mn-ea"/>
        <a:cs typeface="+mn-cs"/>
      </a:defRPr>
    </a:lvl3pPr>
    <a:lvl4pPr marL="1430715" algn="l" defTabSz="953811" rtl="0" eaLnBrk="1" latinLnBrk="0" hangingPunct="1">
      <a:defRPr sz="1251" kern="1200">
        <a:solidFill>
          <a:schemeClr val="tx1"/>
        </a:solidFill>
        <a:latin typeface="+mn-lt"/>
        <a:ea typeface="+mn-ea"/>
        <a:cs typeface="+mn-cs"/>
      </a:defRPr>
    </a:lvl4pPr>
    <a:lvl5pPr marL="1907622" algn="l" defTabSz="953811" rtl="0" eaLnBrk="1" latinLnBrk="0" hangingPunct="1">
      <a:defRPr sz="1251" kern="1200">
        <a:solidFill>
          <a:schemeClr val="tx1"/>
        </a:solidFill>
        <a:latin typeface="+mn-lt"/>
        <a:ea typeface="+mn-ea"/>
        <a:cs typeface="+mn-cs"/>
      </a:defRPr>
    </a:lvl5pPr>
    <a:lvl6pPr marL="2384526" algn="l" defTabSz="953811" rtl="0" eaLnBrk="1" latinLnBrk="0" hangingPunct="1">
      <a:defRPr sz="1251" kern="1200">
        <a:solidFill>
          <a:schemeClr val="tx1"/>
        </a:solidFill>
        <a:latin typeface="+mn-lt"/>
        <a:ea typeface="+mn-ea"/>
        <a:cs typeface="+mn-cs"/>
      </a:defRPr>
    </a:lvl6pPr>
    <a:lvl7pPr marL="2861433" algn="l" defTabSz="953811" rtl="0" eaLnBrk="1" latinLnBrk="0" hangingPunct="1">
      <a:defRPr sz="1251" kern="1200">
        <a:solidFill>
          <a:schemeClr val="tx1"/>
        </a:solidFill>
        <a:latin typeface="+mn-lt"/>
        <a:ea typeface="+mn-ea"/>
        <a:cs typeface="+mn-cs"/>
      </a:defRPr>
    </a:lvl7pPr>
    <a:lvl8pPr marL="3338339" algn="l" defTabSz="953811" rtl="0" eaLnBrk="1" latinLnBrk="0" hangingPunct="1">
      <a:defRPr sz="1251" kern="1200">
        <a:solidFill>
          <a:schemeClr val="tx1"/>
        </a:solidFill>
        <a:latin typeface="+mn-lt"/>
        <a:ea typeface="+mn-ea"/>
        <a:cs typeface="+mn-cs"/>
      </a:defRPr>
    </a:lvl8pPr>
    <a:lvl9pPr marL="3815242" algn="l" defTabSz="953811" rtl="0" eaLnBrk="1" latinLnBrk="0" hangingPunct="1">
      <a:defRPr sz="125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C3C612AD-2BC5-374B-8E13-A03CCEB8D1D9}" type="slidenum">
              <a:rPr lang="es-CO" smtClean="0"/>
              <a:t>4</a:t>
            </a:fld>
            <a:endParaRPr lang="es-CO" dirty="0"/>
          </a:p>
        </p:txBody>
      </p:sp>
    </p:spTree>
    <p:extLst>
      <p:ext uri="{BB962C8B-B14F-4D97-AF65-F5344CB8AC3E}">
        <p14:creationId xmlns:p14="http://schemas.microsoft.com/office/powerpoint/2010/main" val="115330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45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45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Y para lo que estamos aquí el día de hoy, les queremos presentar el NEGOCIO MULTINACIONAL EN LÍNEA DE XXXXXXX</a:t>
            </a:r>
          </a:p>
          <a:p>
            <a:r>
              <a:rPr lang="es-ES_tradnl" dirty="0"/>
              <a:t>Así es como se ve su navegador multinacional, como pueden ver, así está su nombre y actualmente ofrecemos estos servicios</a:t>
            </a:r>
          </a:p>
          <a:p>
            <a:r>
              <a:rPr lang="es-ES_tradnl" dirty="0"/>
              <a:t>Esta página es sumamente poderosa ya que le permite a XXXX hacer clientes SIN LÍMITE por los 29 países en los cuales tenemos servicios, sabiendo también que estamos en plena expansión a Latinoamérica y seguirá siendo abierta año con año.</a:t>
            </a:r>
          </a:p>
          <a:p>
            <a:r>
              <a:rPr lang="es-ES_tradnl" dirty="0"/>
              <a:t>Vamos a explorar el primer servicio muy rápidamente</a:t>
            </a: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5D689-BC4B-46A0-B3F2-AF076275C417}"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734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dirty="0"/>
              <a:t>4</a:t>
            </a:r>
          </a:p>
        </p:txBody>
      </p:sp>
      <p:sp>
        <p:nvSpPr>
          <p:cNvPr id="4" name="Marcador de número de diapositiva 3"/>
          <p:cNvSpPr>
            <a:spLocks noGrp="1"/>
          </p:cNvSpPr>
          <p:nvPr>
            <p:ph type="sldNum" sz="quarter" idx="5"/>
          </p:nvPr>
        </p:nvSpPr>
        <p:spPr/>
        <p:txBody>
          <a:bodyPr/>
          <a:lstStyle/>
          <a:p>
            <a:fld id="{C3C612AD-2BC5-374B-8E13-A03CCEB8D1D9}" type="slidenum">
              <a:rPr lang="es-CO" smtClean="0"/>
              <a:t>11</a:t>
            </a:fld>
            <a:endParaRPr lang="es-CO" dirty="0"/>
          </a:p>
        </p:txBody>
      </p:sp>
    </p:spTree>
    <p:extLst>
      <p:ext uri="{BB962C8B-B14F-4D97-AF65-F5344CB8AC3E}">
        <p14:creationId xmlns:p14="http://schemas.microsoft.com/office/powerpoint/2010/main" val="202519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19</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4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24</a:t>
            </a:fld>
            <a:endParaRPr lang="es-CO"/>
          </a:p>
        </p:txBody>
      </p:sp>
    </p:spTree>
    <p:extLst>
      <p:ext uri="{BB962C8B-B14F-4D97-AF65-F5344CB8AC3E}">
        <p14:creationId xmlns:p14="http://schemas.microsoft.com/office/powerpoint/2010/main" val="253614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dirty="0"/>
              <a:t>4</a:t>
            </a:r>
          </a:p>
        </p:txBody>
      </p:sp>
      <p:sp>
        <p:nvSpPr>
          <p:cNvPr id="4" name="Marcador de número de diapositiva 3"/>
          <p:cNvSpPr>
            <a:spLocks noGrp="1"/>
          </p:cNvSpPr>
          <p:nvPr>
            <p:ph type="sldNum" sz="quarter" idx="5"/>
          </p:nvPr>
        </p:nvSpPr>
        <p:spPr/>
        <p:txBody>
          <a:bodyPr/>
          <a:lstStyle/>
          <a:p>
            <a:fld id="{C3C612AD-2BC5-374B-8E13-A03CCEB8D1D9}" type="slidenum">
              <a:rPr lang="es-CO" smtClean="0"/>
              <a:t>34</a:t>
            </a:fld>
            <a:endParaRPr lang="es-CO" dirty="0"/>
          </a:p>
        </p:txBody>
      </p:sp>
    </p:spTree>
    <p:extLst>
      <p:ext uri="{BB962C8B-B14F-4D97-AF65-F5344CB8AC3E}">
        <p14:creationId xmlns:p14="http://schemas.microsoft.com/office/powerpoint/2010/main" val="374703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Marcador de imagen de diapositiva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Tx/>
              <a:buChar char="•"/>
            </a:pPr>
            <a:endParaRPr lang="es-ES_tradnl" altLang="es-MX" dirty="0"/>
          </a:p>
        </p:txBody>
      </p:sp>
      <p:sp>
        <p:nvSpPr>
          <p:cNvPr id="41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A4E2A6-5FF4-4C2A-A391-49896F4EC1A1}" type="slidenum">
              <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s-ES_tradnl"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505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Shape 1479"/>
          <p:cNvSpPr>
            <a:spLocks noGrp="1" noRot="1" noChangeAspect="1"/>
          </p:cNvSpPr>
          <p:nvPr>
            <p:ph type="sldImg"/>
          </p:nvPr>
        </p:nvSpPr>
        <p:spPr>
          <a:xfrm>
            <a:off x="685800" y="1143000"/>
            <a:ext cx="5486400" cy="3086100"/>
          </a:xfrm>
          <a:prstGeom prst="rect">
            <a:avLst/>
          </a:prstGeom>
        </p:spPr>
        <p:txBody>
          <a:bodyPr/>
          <a:lstStyle/>
          <a:p>
            <a:endParaRPr/>
          </a:p>
        </p:txBody>
      </p:sp>
      <p:sp>
        <p:nvSpPr>
          <p:cNvPr id="1480" name="Shape 1480"/>
          <p:cNvSpPr>
            <a:spLocks noGrp="1"/>
          </p:cNvSpPr>
          <p:nvPr>
            <p:ph type="body" sz="quarter" idx="1"/>
          </p:nvPr>
        </p:nvSpPr>
        <p:spPr>
          <a:prstGeom prst="rect">
            <a:avLst/>
          </a:prstGeom>
        </p:spPr>
        <p:txBody>
          <a:bodyPr/>
          <a:lstStyle/>
          <a:p>
            <a:r>
              <a:t>Uno de los componentes clave en Flash Mobile es la forma como ¡TU GANAS DINERO!</a:t>
            </a:r>
          </a:p>
          <a:p>
            <a:endParaRPr/>
          </a:p>
          <a:p>
            <a:r>
              <a:t>Cada que vez que adquieres un cliente a través de tu tienda en línea, ganas un porcentaje del uso mensual del servicio de tu cliente, mes tras mes, año tras año, durante el tiempo que ellos permanezcan como clientes de Flash Mobile. </a:t>
            </a:r>
          </a:p>
          <a:p>
            <a:endParaRPr/>
          </a:p>
          <a:p>
            <a:r>
              <a:t>Esto se conoce como ingreso residual. Cada vez que los clientes se suscriben en los servicios a través de tu tienda en línea, tu podrás ganar hasta un 10% de sus facturas cada mes. Mientras más clientes adquieres, mayor porcentaje podrás ganar y tu ingreso residual crecerá. </a:t>
            </a:r>
          </a:p>
        </p:txBody>
      </p:sp>
    </p:spTree>
    <p:extLst>
      <p:ext uri="{BB962C8B-B14F-4D97-AF65-F5344CB8AC3E}">
        <p14:creationId xmlns:p14="http://schemas.microsoft.com/office/powerpoint/2010/main" val="939655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500767" rtl="0" eaLnBrk="1" fontAlgn="auto" latinLnBrk="0" hangingPunct="1">
              <a:lnSpc>
                <a:spcPct val="100000"/>
              </a:lnSpc>
              <a:spcBef>
                <a:spcPts val="0"/>
              </a:spcBef>
              <a:spcAft>
                <a:spcPts val="0"/>
              </a:spcAft>
              <a:buClrTx/>
              <a:buSzTx/>
              <a:buFontTx/>
              <a:buNone/>
              <a:tabLst/>
              <a:defRPr/>
            </a:pPr>
            <a:fld id="{C3C612AD-2BC5-374B-8E13-A03CCEB8D1D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0767" rtl="0" eaLnBrk="1" fontAlgn="auto" latinLnBrk="0" hangingPunct="1">
                <a:lnSpc>
                  <a:spcPct val="100000"/>
                </a:lnSpc>
                <a:spcBef>
                  <a:spcPts val="0"/>
                </a:spcBef>
                <a:spcAft>
                  <a:spcPts val="0"/>
                </a:spcAft>
                <a:buClrTx/>
                <a:buSzTx/>
                <a:buFontTx/>
                <a:buNone/>
                <a:tabLst/>
                <a:defRPr/>
              </a:pPr>
              <a:t>44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53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BE33AE-813F-763E-8C5C-5AD6089F6C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1B204C5-0451-D3B3-799F-37F57FE8D4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7716A31-F75B-0AC3-B59B-32792FB5495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0916D28A-FF67-1501-C276-12632CEE83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66E231B-0FC2-19EC-F6D3-14D919B532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7C606D8C-BD28-2D25-E78B-1EA57F729E7E}"/>
              </a:ext>
            </a:extLst>
          </p:cNvPr>
          <p:cNvSpPr>
            <a:spLocks noGrp="1"/>
          </p:cNvSpPr>
          <p:nvPr>
            <p:ph type="dt" sz="half" idx="10"/>
          </p:nvPr>
        </p:nvSpPr>
        <p:spPr/>
        <p:txBody>
          <a:bodyPr/>
          <a:lstStyle/>
          <a:p>
            <a:fld id="{3AD851B6-1D32-407C-92E6-99CF35692D53}" type="datetimeFigureOut">
              <a:rPr lang="es-MX" smtClean="0"/>
              <a:t>05/04/2024</a:t>
            </a:fld>
            <a:endParaRPr lang="es-MX"/>
          </a:p>
        </p:txBody>
      </p:sp>
      <p:sp>
        <p:nvSpPr>
          <p:cNvPr id="8" name="Marcador de pie de página 7">
            <a:extLst>
              <a:ext uri="{FF2B5EF4-FFF2-40B4-BE49-F238E27FC236}">
                <a16:creationId xmlns:a16="http://schemas.microsoft.com/office/drawing/2014/main" id="{7F30FDD8-DFC8-97D3-1331-353FAA0C7034}"/>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37D0E257-25C9-60BB-33E6-CD63CF3F6B38}"/>
              </a:ext>
            </a:extLst>
          </p:cNvPr>
          <p:cNvSpPr>
            <a:spLocks noGrp="1"/>
          </p:cNvSpPr>
          <p:nvPr>
            <p:ph type="sldNum" sz="quarter" idx="12"/>
          </p:nvPr>
        </p:nvSpPr>
        <p:spPr/>
        <p:txBody>
          <a:bodyPr/>
          <a:lstStyle/>
          <a:p>
            <a:fld id="{02F5DFF1-5FDB-4FAC-88EA-8E5B31FF2FA6}" type="slidenum">
              <a:rPr lang="es-MX" smtClean="0"/>
              <a:t>‹#›</a:t>
            </a:fld>
            <a:endParaRPr lang="es-MX"/>
          </a:p>
        </p:txBody>
      </p:sp>
    </p:spTree>
    <p:extLst>
      <p:ext uri="{BB962C8B-B14F-4D97-AF65-F5344CB8AC3E}">
        <p14:creationId xmlns:p14="http://schemas.microsoft.com/office/powerpoint/2010/main" val="1271068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B49DE27-B6F7-6F53-D396-A8DAA889D80E}"/>
              </a:ext>
            </a:extLst>
          </p:cNvPr>
          <p:cNvSpPr>
            <a:spLocks noGrp="1"/>
          </p:cNvSpPr>
          <p:nvPr>
            <p:ph type="dt" sz="half" idx="10"/>
          </p:nvPr>
        </p:nvSpPr>
        <p:spPr/>
        <p:txBody>
          <a:bodyPr/>
          <a:lstStyle/>
          <a:p>
            <a:fld id="{3AD851B6-1D32-407C-92E6-99CF35692D53}" type="datetimeFigureOut">
              <a:rPr lang="es-MX" smtClean="0"/>
              <a:t>05/04/2024</a:t>
            </a:fld>
            <a:endParaRPr lang="es-MX"/>
          </a:p>
        </p:txBody>
      </p:sp>
      <p:sp>
        <p:nvSpPr>
          <p:cNvPr id="3" name="Marcador de pie de página 2">
            <a:extLst>
              <a:ext uri="{FF2B5EF4-FFF2-40B4-BE49-F238E27FC236}">
                <a16:creationId xmlns:a16="http://schemas.microsoft.com/office/drawing/2014/main" id="{9253147C-3BA7-289A-F75C-24D5CA0EE705}"/>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9280411-C7A8-1219-E0B0-A4DBF5341472}"/>
              </a:ext>
            </a:extLst>
          </p:cNvPr>
          <p:cNvSpPr>
            <a:spLocks noGrp="1"/>
          </p:cNvSpPr>
          <p:nvPr>
            <p:ph type="sldNum" sz="quarter" idx="12"/>
          </p:nvPr>
        </p:nvSpPr>
        <p:spPr/>
        <p:txBody>
          <a:bodyPr/>
          <a:lstStyle/>
          <a:p>
            <a:fld id="{02F5DFF1-5FDB-4FAC-88EA-8E5B31FF2FA6}" type="slidenum">
              <a:rPr lang="es-MX" smtClean="0"/>
              <a:t>‹#›</a:t>
            </a:fld>
            <a:endParaRPr lang="es-MX"/>
          </a:p>
        </p:txBody>
      </p:sp>
    </p:spTree>
    <p:extLst>
      <p:ext uri="{BB962C8B-B14F-4D97-AF65-F5344CB8AC3E}">
        <p14:creationId xmlns:p14="http://schemas.microsoft.com/office/powerpoint/2010/main" val="3019536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3C556-FAD8-6C58-9345-81BFFEBB8A5D}"/>
              </a:ext>
            </a:extLst>
          </p:cNvPr>
          <p:cNvSpPr>
            <a:spLocks noGrp="1"/>
          </p:cNvSpPr>
          <p:nvPr>
            <p:ph type="title"/>
          </p:nvPr>
        </p:nvSpPr>
        <p:spPr>
          <a:xfrm>
            <a:off x="371475" y="368300"/>
            <a:ext cx="10515600" cy="1325563"/>
          </a:xfrm>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8F7DAC32-52CA-2DB7-78DF-8AF73F8101D6}"/>
              </a:ext>
            </a:extLst>
          </p:cNvPr>
          <p:cNvSpPr>
            <a:spLocks noGrp="1"/>
          </p:cNvSpPr>
          <p:nvPr>
            <p:ph type="dt" sz="half" idx="10"/>
          </p:nvPr>
        </p:nvSpPr>
        <p:spPr/>
        <p:txBody>
          <a:bodyPr/>
          <a:lstStyle/>
          <a:p>
            <a:fld id="{3AD851B6-1D32-407C-92E6-99CF35692D53}" type="datetimeFigureOut">
              <a:rPr lang="es-MX" smtClean="0"/>
              <a:t>05/04/2024</a:t>
            </a:fld>
            <a:endParaRPr lang="es-MX"/>
          </a:p>
        </p:txBody>
      </p:sp>
      <p:sp>
        <p:nvSpPr>
          <p:cNvPr id="4" name="Marcador de pie de página 3">
            <a:extLst>
              <a:ext uri="{FF2B5EF4-FFF2-40B4-BE49-F238E27FC236}">
                <a16:creationId xmlns:a16="http://schemas.microsoft.com/office/drawing/2014/main" id="{A4A57036-785E-6F44-1EC9-98FEAD816F5F}"/>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2DD434B-BE69-5D87-0220-4FE48A72007E}"/>
              </a:ext>
            </a:extLst>
          </p:cNvPr>
          <p:cNvSpPr>
            <a:spLocks noGrp="1"/>
          </p:cNvSpPr>
          <p:nvPr>
            <p:ph type="sldNum" sz="quarter" idx="12"/>
          </p:nvPr>
        </p:nvSpPr>
        <p:spPr/>
        <p:txBody>
          <a:bodyPr/>
          <a:lstStyle/>
          <a:p>
            <a:fld id="{02F5DFF1-5FDB-4FAC-88EA-8E5B31FF2FA6}" type="slidenum">
              <a:rPr lang="es-MX" smtClean="0"/>
              <a:t>‹#›</a:t>
            </a:fld>
            <a:endParaRPr lang="es-MX"/>
          </a:p>
        </p:txBody>
      </p:sp>
    </p:spTree>
    <p:extLst>
      <p:ext uri="{BB962C8B-B14F-4D97-AF65-F5344CB8AC3E}">
        <p14:creationId xmlns:p14="http://schemas.microsoft.com/office/powerpoint/2010/main" val="139130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41"/>
            <a:ext cx="9144000" cy="1655762"/>
          </a:xfrm>
        </p:spPr>
        <p:txBody>
          <a:bodyPr/>
          <a:lstStyle>
            <a:lvl1pPr marL="0" indent="0" algn="ctr">
              <a:buNone/>
              <a:defRPr sz="2400"/>
            </a:lvl1pPr>
            <a:lvl2pPr marL="457219" indent="0" algn="ctr">
              <a:buNone/>
              <a:defRPr sz="2000"/>
            </a:lvl2pPr>
            <a:lvl3pPr marL="914437" indent="0" algn="ctr">
              <a:buNone/>
              <a:defRPr sz="1800"/>
            </a:lvl3pPr>
            <a:lvl4pPr marL="1371656" indent="0" algn="ctr">
              <a:buNone/>
              <a:defRPr sz="1600"/>
            </a:lvl4pPr>
            <a:lvl5pPr marL="1828873" indent="0" algn="ctr">
              <a:buNone/>
              <a:defRPr sz="1600"/>
            </a:lvl5pPr>
            <a:lvl6pPr marL="2286091" indent="0" algn="ctr">
              <a:buNone/>
              <a:defRPr sz="1600"/>
            </a:lvl6pPr>
            <a:lvl7pPr marL="2743310" indent="0" algn="ctr">
              <a:buNone/>
              <a:defRPr sz="1600"/>
            </a:lvl7pPr>
            <a:lvl8pPr marL="3200529" indent="0" algn="ctr">
              <a:buNone/>
              <a:defRPr sz="1600"/>
            </a:lvl8pPr>
            <a:lvl9pPr marL="3657747"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EF147BF-64F8-B843-82F6-5C656DFCB4CC}" type="datetimeFigureOut">
              <a:rPr lang="es-CO" smtClean="0"/>
              <a:t>5/04/2024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1DD75D9-30EE-604E-B070-2A75A21BB979}" type="slidenum">
              <a:rPr lang="es-CO" smtClean="0"/>
              <a:t>‹#›</a:t>
            </a:fld>
            <a:endParaRPr lang="es-CO"/>
          </a:p>
        </p:txBody>
      </p:sp>
    </p:spTree>
    <p:extLst>
      <p:ext uri="{BB962C8B-B14F-4D97-AF65-F5344CB8AC3E}">
        <p14:creationId xmlns:p14="http://schemas.microsoft.com/office/powerpoint/2010/main" val="110854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4185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CFEC6E-435D-BE0E-C513-AD964BCE6D9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D1D888B6-1399-6F20-8661-F671230368D6}"/>
              </a:ext>
            </a:extLst>
          </p:cNvPr>
          <p:cNvSpPr>
            <a:spLocks noGrp="1"/>
          </p:cNvSpPr>
          <p:nvPr>
            <p:ph type="dt" sz="half" idx="10"/>
          </p:nvPr>
        </p:nvSpPr>
        <p:spPr/>
        <p:txBody>
          <a:bodyPr/>
          <a:lstStyle/>
          <a:p>
            <a:fld id="{6BEB2F76-B425-454C-96CB-69A6814EDB5F}" type="datetimeFigureOut">
              <a:rPr lang="es-MX" smtClean="0"/>
              <a:t>05/04/2024</a:t>
            </a:fld>
            <a:endParaRPr lang="es-MX"/>
          </a:p>
        </p:txBody>
      </p:sp>
      <p:sp>
        <p:nvSpPr>
          <p:cNvPr id="4" name="Marcador de pie de página 3">
            <a:extLst>
              <a:ext uri="{FF2B5EF4-FFF2-40B4-BE49-F238E27FC236}">
                <a16:creationId xmlns:a16="http://schemas.microsoft.com/office/drawing/2014/main" id="{92A8530D-4071-0B2A-2215-A403DBA3DE96}"/>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3E11C93F-4E6E-A29A-6BF8-05A77CF44393}"/>
              </a:ext>
            </a:extLst>
          </p:cNvPr>
          <p:cNvSpPr>
            <a:spLocks noGrp="1"/>
          </p:cNvSpPr>
          <p:nvPr>
            <p:ph type="sldNum" sz="quarter" idx="12"/>
          </p:nvPr>
        </p:nvSpPr>
        <p:spPr/>
        <p:txBody>
          <a:bodyPr/>
          <a:lstStyle/>
          <a:p>
            <a:fld id="{441558FC-357D-4921-8EA1-D4A269D1251F}" type="slidenum">
              <a:rPr lang="es-MX" smtClean="0"/>
              <a:t>‹#›</a:t>
            </a:fld>
            <a:endParaRPr lang="es-MX"/>
          </a:p>
        </p:txBody>
      </p:sp>
    </p:spTree>
    <p:extLst>
      <p:ext uri="{BB962C8B-B14F-4D97-AF65-F5344CB8AC3E}">
        <p14:creationId xmlns:p14="http://schemas.microsoft.com/office/powerpoint/2010/main" val="4043619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C14E11-9D36-0B13-78DB-654B2D670D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AC177E0-F600-30F1-8C2C-5B240D9C1E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00FEE04-026B-4D97-1373-62C4CE62D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D851B6-1D32-407C-92E6-99CF35692D53}" type="datetimeFigureOut">
              <a:rPr lang="es-MX" smtClean="0"/>
              <a:t>05/04/2024</a:t>
            </a:fld>
            <a:endParaRPr lang="es-MX"/>
          </a:p>
        </p:txBody>
      </p:sp>
      <p:sp>
        <p:nvSpPr>
          <p:cNvPr id="5" name="Marcador de pie de página 4">
            <a:extLst>
              <a:ext uri="{FF2B5EF4-FFF2-40B4-BE49-F238E27FC236}">
                <a16:creationId xmlns:a16="http://schemas.microsoft.com/office/drawing/2014/main" id="{F3773839-B23D-7C60-0877-C0F442E75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DE79ADDB-2409-D723-063E-6B6DB3921F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5DFF1-5FDB-4FAC-88EA-8E5B31FF2FA6}" type="slidenum">
              <a:rPr lang="es-MX" smtClean="0"/>
              <a:t>‹#›</a:t>
            </a:fld>
            <a:endParaRPr lang="es-MX"/>
          </a:p>
        </p:txBody>
      </p:sp>
    </p:spTree>
    <p:extLst>
      <p:ext uri="{BB962C8B-B14F-4D97-AF65-F5344CB8AC3E}">
        <p14:creationId xmlns:p14="http://schemas.microsoft.com/office/powerpoint/2010/main" val="74218852"/>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6" r:id="rId3"/>
    <p:sldLayoutId id="2147483697" r:id="rId4"/>
    <p:sldLayoutId id="2147483698" r:id="rId5"/>
    <p:sldLayoutId id="214748369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56.svg"/><Relationship Id="rId2" Type="http://schemas.openxmlformats.org/officeDocument/2006/relationships/image" Target="../media/image32.png"/><Relationship Id="rId16"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55.png"/><Relationship Id="rId5" Type="http://schemas.openxmlformats.org/officeDocument/2006/relationships/image" Target="../media/image69.png"/><Relationship Id="rId15" Type="http://schemas.openxmlformats.org/officeDocument/2006/relationships/image" Target="../media/image51.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58.svg"/></Relationships>
</file>

<file path=ppt/slides/_rels/slide1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1.png"/><Relationship Id="rId7"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g"/></Relationships>
</file>

<file path=ppt/slides/_rels/slide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pn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image" Target="../media/image13.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7.png"/><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4.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265EF-F45C-697B-731F-E972C098B1F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AE91A87C-EF4C-A546-2FAC-51B8A681C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537" y="802805"/>
            <a:ext cx="5533753" cy="5699766"/>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BBB28FD-A499-65BD-D3BB-E081D327D4B7}"/>
              </a:ext>
            </a:extLst>
          </p:cNvPr>
          <p:cNvSpPr txBox="1"/>
          <p:nvPr/>
        </p:nvSpPr>
        <p:spPr>
          <a:xfrm>
            <a:off x="991720" y="3907879"/>
            <a:ext cx="46414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300" normalizeH="0" baseline="0" noProof="0" dirty="0">
                <a:ln>
                  <a:noFill/>
                </a:ln>
                <a:solidFill>
                  <a:prstClr val="black"/>
                </a:solidFill>
                <a:effectLst/>
                <a:uLnTx/>
                <a:uFillTx/>
                <a:latin typeface="Avenir Next LT Pro" panose="020B0504020202020204" pitchFamily="34" charset="0"/>
              </a:rPr>
              <a:t>BIENVENIDOS</a:t>
            </a:r>
            <a:endParaRPr kumimoji="0" lang="es-MX" sz="4400" b="0" i="0" u="none" strike="noStrike" kern="1200" cap="none" spc="300" normalizeH="0" baseline="0" noProof="0" dirty="0">
              <a:ln>
                <a:noFill/>
              </a:ln>
              <a:solidFill>
                <a:prstClr val="black"/>
              </a:solidFill>
              <a:effectLst/>
              <a:uLnTx/>
              <a:uFillTx/>
              <a:latin typeface="Avenir Next LT Pro" panose="020B0504020202020204" pitchFamily="34" charset="0"/>
            </a:endParaRPr>
          </a:p>
        </p:txBody>
      </p:sp>
      <p:pic>
        <p:nvPicPr>
          <p:cNvPr id="4" name="Imagen 3" descr="Imagen en blanco y negro de una cámara fotográfica&#10;&#10;Descripción generada automáticamente con confianza baja">
            <a:extLst>
              <a:ext uri="{FF2B5EF4-FFF2-40B4-BE49-F238E27FC236}">
                <a16:creationId xmlns:a16="http://schemas.microsoft.com/office/drawing/2014/main" id="{466CF848-6E5D-7B55-5157-2094105BD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851" y="2382604"/>
            <a:ext cx="863506" cy="863506"/>
          </a:xfrm>
          <a:prstGeom prst="rect">
            <a:avLst/>
          </a:prstGeom>
        </p:spPr>
      </p:pic>
      <p:pic>
        <p:nvPicPr>
          <p:cNvPr id="5" name="Imagen 4" descr="Una pantalla de un celular&#10;&#10;Descripción generada automáticamente">
            <a:extLst>
              <a:ext uri="{FF2B5EF4-FFF2-40B4-BE49-F238E27FC236}">
                <a16:creationId xmlns:a16="http://schemas.microsoft.com/office/drawing/2014/main" id="{E5E13BFE-D556-D6F0-DDC4-CFD548758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394" y="3171606"/>
            <a:ext cx="962165" cy="962163"/>
          </a:xfrm>
          <a:prstGeom prst="rect">
            <a:avLst/>
          </a:prstGeom>
        </p:spPr>
      </p:pic>
      <p:pic>
        <p:nvPicPr>
          <p:cNvPr id="6" name="Imagen 5" descr="Un celular encima de una computadora&#10;&#10;Descripción generada automáticamente con confianza media">
            <a:extLst>
              <a:ext uri="{FF2B5EF4-FFF2-40B4-BE49-F238E27FC236}">
                <a16:creationId xmlns:a16="http://schemas.microsoft.com/office/drawing/2014/main" id="{B09085CB-4109-DFFF-D5CC-D197FE7D9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2264" y="4618739"/>
            <a:ext cx="1071910" cy="1071908"/>
          </a:xfrm>
          <a:prstGeom prst="rect">
            <a:avLst/>
          </a:prstGeom>
        </p:spPr>
      </p:pic>
      <p:pic>
        <p:nvPicPr>
          <p:cNvPr id="7" name="Imagen 6" descr="Un florero de cerámica&#10;&#10;Descripción generada automáticamente con confianza baja">
            <a:extLst>
              <a:ext uri="{FF2B5EF4-FFF2-40B4-BE49-F238E27FC236}">
                <a16:creationId xmlns:a16="http://schemas.microsoft.com/office/drawing/2014/main" id="{DB9EF4CE-9048-335B-9B89-E7C91C6693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8357" y="4951275"/>
            <a:ext cx="962165" cy="962163"/>
          </a:xfrm>
          <a:prstGeom prst="rect">
            <a:avLst/>
          </a:prstGeom>
        </p:spPr>
      </p:pic>
      <p:pic>
        <p:nvPicPr>
          <p:cNvPr id="8" name="Imagen 7" descr="Captura de pantalla de un celular&#10;&#10;Descripción generada automáticamente">
            <a:extLst>
              <a:ext uri="{FF2B5EF4-FFF2-40B4-BE49-F238E27FC236}">
                <a16:creationId xmlns:a16="http://schemas.microsoft.com/office/drawing/2014/main" id="{FD0BF6CA-E9B6-5A1B-EB31-6153F5581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4112" y="802805"/>
            <a:ext cx="1388401" cy="1388401"/>
          </a:xfrm>
          <a:prstGeom prst="rect">
            <a:avLst/>
          </a:prstGeom>
        </p:spPr>
      </p:pic>
      <p:pic>
        <p:nvPicPr>
          <p:cNvPr id="9" name="Imagen 8" descr="Imagen digital de un barco&#10;&#10;Descripción generada automáticamente con confianza media">
            <a:extLst>
              <a:ext uri="{FF2B5EF4-FFF2-40B4-BE49-F238E27FC236}">
                <a16:creationId xmlns:a16="http://schemas.microsoft.com/office/drawing/2014/main" id="{6BBCC007-2FF1-1B30-0EB7-E46D6BCDD8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1167" y="1952083"/>
            <a:ext cx="1164685" cy="718376"/>
          </a:xfrm>
          <a:prstGeom prst="rect">
            <a:avLst/>
          </a:prstGeom>
        </p:spPr>
      </p:pic>
    </p:spTree>
    <p:extLst>
      <p:ext uri="{BB962C8B-B14F-4D97-AF65-F5344CB8AC3E}">
        <p14:creationId xmlns:p14="http://schemas.microsoft.com/office/powerpoint/2010/main" val="250452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6768491B-2C8C-83C1-D93B-58A617ECC59A}"/>
              </a:ext>
            </a:extLst>
          </p:cNvPr>
          <p:cNvGrpSpPr/>
          <p:nvPr/>
        </p:nvGrpSpPr>
        <p:grpSpPr>
          <a:xfrm>
            <a:off x="407988" y="2505670"/>
            <a:ext cx="5607330" cy="1846660"/>
            <a:chOff x="407988" y="2213727"/>
            <a:chExt cx="5607330" cy="1846660"/>
          </a:xfrm>
        </p:grpSpPr>
        <p:sp>
          <p:nvSpPr>
            <p:cNvPr id="2" name="object 19">
              <a:extLst>
                <a:ext uri="{FF2B5EF4-FFF2-40B4-BE49-F238E27FC236}">
                  <a16:creationId xmlns:a16="http://schemas.microsoft.com/office/drawing/2014/main" id="{30F18232-D589-0772-5FE2-C98313D41A5B}"/>
                </a:ext>
              </a:extLst>
            </p:cNvPr>
            <p:cNvSpPr txBox="1"/>
            <p:nvPr/>
          </p:nvSpPr>
          <p:spPr>
            <a:xfrm>
              <a:off x="477910" y="2213727"/>
              <a:ext cx="5537408" cy="1015663"/>
            </a:xfrm>
            <a:prstGeom prst="rect">
              <a:avLst/>
            </a:prstGeom>
          </p:spPr>
          <p:txBody>
            <a:bodyPr vert="horz" wrap="square" lIns="0" tIns="0" rIns="0" bIns="0" rtlCol="0">
              <a:spAutoFit/>
            </a:bodyPr>
            <a:lstStyle/>
            <a:p>
              <a:pPr defTabSz="608429"/>
              <a:r>
                <a:rPr lang="es-MX" sz="6600" dirty="0">
                  <a:solidFill>
                    <a:srgbClr val="EF4C6E"/>
                  </a:solidFill>
                  <a:latin typeface="+mj-lt"/>
                </a:rPr>
                <a:t>MENTALIDAD</a:t>
              </a:r>
            </a:p>
          </p:txBody>
        </p:sp>
        <p:sp>
          <p:nvSpPr>
            <p:cNvPr id="3" name="CuadroTexto 2">
              <a:extLst>
                <a:ext uri="{FF2B5EF4-FFF2-40B4-BE49-F238E27FC236}">
                  <a16:creationId xmlns:a16="http://schemas.microsoft.com/office/drawing/2014/main" id="{2BDF3DDF-E376-EEBB-A902-21C41830ACD6}"/>
                </a:ext>
              </a:extLst>
            </p:cNvPr>
            <p:cNvSpPr txBox="1"/>
            <p:nvPr/>
          </p:nvSpPr>
          <p:spPr>
            <a:xfrm>
              <a:off x="407988" y="3229390"/>
              <a:ext cx="5537408" cy="830997"/>
            </a:xfrm>
            <a:prstGeom prst="rect">
              <a:avLst/>
            </a:prstGeom>
            <a:noFill/>
          </p:spPr>
          <p:txBody>
            <a:bodyPr wrap="square">
              <a:spAutoFit/>
            </a:bodyPr>
            <a:lstStyle/>
            <a:p>
              <a:pPr marL="0" algn="l" rtl="0" eaLnBrk="1" latinLnBrk="0" hangingPunct="1">
                <a:spcBef>
                  <a:spcPts val="0"/>
                </a:spcBef>
                <a:spcAft>
                  <a:spcPts val="0"/>
                </a:spcAft>
              </a:pPr>
              <a:r>
                <a:rPr lang="es-MX" sz="2400" kern="1200" dirty="0">
                  <a:solidFill>
                    <a:srgbClr val="000000"/>
                  </a:solidFill>
                  <a:effectLst/>
                  <a:latin typeface="Avenir Next LT Pro" panose="020B0504020202020204" pitchFamily="34" charset="0"/>
                  <a:ea typeface="+mn-ea"/>
                  <a:cs typeface="+mn-cs"/>
                </a:rPr>
                <a:t>El tamaño de la oportunidad depende del tamaño de TU MENTALIDAD</a:t>
              </a:r>
              <a:endParaRPr lang="es-MX" sz="2400" dirty="0">
                <a:effectLst/>
              </a:endParaRPr>
            </a:p>
          </p:txBody>
        </p:sp>
      </p:grpSp>
      <p:pic>
        <p:nvPicPr>
          <p:cNvPr id="6" name="Imagen 5" descr="Una caricatura de una persona&#10;&#10;Descripción generada automáticamente con confianza baja">
            <a:extLst>
              <a:ext uri="{FF2B5EF4-FFF2-40B4-BE49-F238E27FC236}">
                <a16:creationId xmlns:a16="http://schemas.microsoft.com/office/drawing/2014/main" id="{BBE4ECF8-DDDC-E9ED-7C06-D427DD2D2964}"/>
              </a:ext>
            </a:extLst>
          </p:cNvPr>
          <p:cNvPicPr>
            <a:picLocks noChangeAspect="1"/>
          </p:cNvPicPr>
          <p:nvPr/>
        </p:nvPicPr>
        <p:blipFill rotWithShape="1">
          <a:blip r:embed="rId2">
            <a:grayscl/>
          </a:blip>
          <a:srcRect l="11357" r="12185"/>
          <a:stretch/>
        </p:blipFill>
        <p:spPr>
          <a:xfrm>
            <a:off x="7063872" y="0"/>
            <a:ext cx="5128128" cy="6858000"/>
          </a:xfrm>
          <a:prstGeom prst="rect">
            <a:avLst/>
          </a:prstGeom>
        </p:spPr>
      </p:pic>
    </p:spTree>
    <p:extLst>
      <p:ext uri="{BB962C8B-B14F-4D97-AF65-F5344CB8AC3E}">
        <p14:creationId xmlns:p14="http://schemas.microsoft.com/office/powerpoint/2010/main" val="295030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F87BC8-93F7-A695-26CB-CC42BE73D362}"/>
              </a:ext>
            </a:extLst>
          </p:cNvPr>
          <p:cNvSpPr>
            <a:spLocks noGrp="1"/>
          </p:cNvSpPr>
          <p:nvPr>
            <p:ph type="title" idx="4294967295"/>
          </p:nvPr>
        </p:nvSpPr>
        <p:spPr>
          <a:xfrm>
            <a:off x="299990" y="342314"/>
            <a:ext cx="10515600" cy="585787"/>
          </a:xfrm>
        </p:spPr>
        <p:txBody>
          <a:bodyPr>
            <a:normAutofit/>
          </a:bodyPr>
          <a:lstStyle/>
          <a:p>
            <a:r>
              <a:rPr lang="es-MX" sz="3200" spc="300" dirty="0"/>
              <a:t>HAY TRES TIPOS DE </a:t>
            </a:r>
            <a:r>
              <a:rPr lang="es-MX" sz="3200" b="1" spc="300" dirty="0">
                <a:solidFill>
                  <a:srgbClr val="EF4C6E"/>
                </a:solidFill>
              </a:rPr>
              <a:t>INGRESOS:</a:t>
            </a:r>
          </a:p>
        </p:txBody>
      </p:sp>
      <p:sp>
        <p:nvSpPr>
          <p:cNvPr id="12" name="CuadroTexto 11">
            <a:extLst>
              <a:ext uri="{FF2B5EF4-FFF2-40B4-BE49-F238E27FC236}">
                <a16:creationId xmlns:a16="http://schemas.microsoft.com/office/drawing/2014/main" id="{C811D2B5-930A-B73A-35DC-688158C92611}"/>
              </a:ext>
            </a:extLst>
          </p:cNvPr>
          <p:cNvSpPr txBox="1"/>
          <p:nvPr/>
        </p:nvSpPr>
        <p:spPr>
          <a:xfrm>
            <a:off x="596922" y="4486136"/>
            <a:ext cx="3480582" cy="1138773"/>
          </a:xfrm>
          <a:prstGeom prst="rect">
            <a:avLst/>
          </a:prstGeom>
          <a:noFill/>
        </p:spPr>
        <p:txBody>
          <a:bodyPr wrap="square" rtlCol="0">
            <a:spAutoFit/>
          </a:bodyPr>
          <a:lstStyle/>
          <a:p>
            <a:r>
              <a:rPr lang="es-MX" sz="1800" b="1" dirty="0">
                <a:latin typeface="+mj-lt"/>
              </a:rPr>
              <a:t>1.Ingreso Lineal:</a:t>
            </a:r>
          </a:p>
          <a:p>
            <a:r>
              <a:rPr lang="es-MX" sz="1800" dirty="0"/>
              <a:t>Intercambio de Tiempo y esfuerzo por Dinero.</a:t>
            </a:r>
          </a:p>
          <a:p>
            <a:r>
              <a:rPr lang="es-MX" sz="1400" dirty="0"/>
              <a:t>(Empleados)</a:t>
            </a:r>
          </a:p>
        </p:txBody>
      </p:sp>
      <p:sp>
        <p:nvSpPr>
          <p:cNvPr id="13" name="CuadroTexto 12">
            <a:extLst>
              <a:ext uri="{FF2B5EF4-FFF2-40B4-BE49-F238E27FC236}">
                <a16:creationId xmlns:a16="http://schemas.microsoft.com/office/drawing/2014/main" id="{B00E923F-790E-937E-B203-F1C827BB1098}"/>
              </a:ext>
            </a:extLst>
          </p:cNvPr>
          <p:cNvSpPr txBox="1"/>
          <p:nvPr/>
        </p:nvSpPr>
        <p:spPr>
          <a:xfrm>
            <a:off x="8159519" y="4565266"/>
            <a:ext cx="3356206" cy="1138773"/>
          </a:xfrm>
          <a:prstGeom prst="rect">
            <a:avLst/>
          </a:prstGeom>
          <a:noFill/>
        </p:spPr>
        <p:txBody>
          <a:bodyPr wrap="square" rtlCol="0">
            <a:spAutoFit/>
          </a:bodyPr>
          <a:lstStyle/>
          <a:p>
            <a:r>
              <a:rPr lang="es-MX" sz="1800" b="1" dirty="0">
                <a:latin typeface="+mj-lt"/>
              </a:rPr>
              <a:t>3. Ingreso Residual:</a:t>
            </a:r>
          </a:p>
          <a:p>
            <a:r>
              <a:rPr lang="es-MX" sz="1800" dirty="0"/>
              <a:t>Ingreso recurrente por 1 solo esfuerzo o inversión.</a:t>
            </a:r>
          </a:p>
          <a:p>
            <a:r>
              <a:rPr lang="es-MX" sz="1400" dirty="0"/>
              <a:t>(Rentas, regalías, dividendos o residuales).</a:t>
            </a:r>
          </a:p>
        </p:txBody>
      </p:sp>
      <p:sp>
        <p:nvSpPr>
          <p:cNvPr id="4" name="CuadroTexto 13">
            <a:extLst>
              <a:ext uri="{FF2B5EF4-FFF2-40B4-BE49-F238E27FC236}">
                <a16:creationId xmlns:a16="http://schemas.microsoft.com/office/drawing/2014/main" id="{852F0D26-7610-9848-6458-1D90EC5C0F3A}"/>
              </a:ext>
            </a:extLst>
          </p:cNvPr>
          <p:cNvSpPr txBox="1"/>
          <p:nvPr/>
        </p:nvSpPr>
        <p:spPr>
          <a:xfrm>
            <a:off x="4410860" y="4486136"/>
            <a:ext cx="3416771" cy="1354217"/>
          </a:xfrm>
          <a:prstGeom prst="rect">
            <a:avLst/>
          </a:prstGeom>
          <a:noFill/>
        </p:spPr>
        <p:txBody>
          <a:bodyPr wrap="square" rtlCol="0">
            <a:spAutoFit/>
          </a:bodyPr>
          <a:lstStyle/>
          <a:p>
            <a:r>
              <a:rPr lang="es-MX" sz="1800" b="1" dirty="0">
                <a:latin typeface="+mj-lt"/>
              </a:rPr>
              <a:t>2. Ingreso Transaccional: </a:t>
            </a:r>
          </a:p>
          <a:p>
            <a:r>
              <a:rPr lang="es-MX" sz="1800" dirty="0"/>
              <a:t>Intercambio de mercancía o talento por dinero.</a:t>
            </a:r>
          </a:p>
          <a:p>
            <a:r>
              <a:rPr lang="es-MX" sz="1400" dirty="0"/>
              <a:t>(Vendedores, consultores, </a:t>
            </a:r>
            <a:r>
              <a:rPr lang="es-MX" sz="1400" dirty="0" err="1"/>
              <a:t>coaches</a:t>
            </a:r>
            <a:r>
              <a:rPr lang="es-MX" sz="1400" dirty="0"/>
              <a:t>, especialistas, etc.)</a:t>
            </a:r>
          </a:p>
        </p:txBody>
      </p:sp>
      <p:sp>
        <p:nvSpPr>
          <p:cNvPr id="6" name="AutoShape 2" descr="Monitoreo transaccional y alertas para la gestión de riesgos LAFT">
            <a:extLst>
              <a:ext uri="{FF2B5EF4-FFF2-40B4-BE49-F238E27FC236}">
                <a16:creationId xmlns:a16="http://schemas.microsoft.com/office/drawing/2014/main" id="{FFE595E2-817E-3E60-5587-3AE0E28E6B59}"/>
              </a:ext>
            </a:extLst>
          </p:cNvPr>
          <p:cNvSpPr>
            <a:spLocks noChangeAspect="1" noChangeArrowheads="1"/>
          </p:cNvSpPr>
          <p:nvPr/>
        </p:nvSpPr>
        <p:spPr bwMode="auto">
          <a:xfrm>
            <a:off x="5943600" y="2749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4" descr="Monitoreo transaccional y alertas para la gestión de riesgos LAFT">
            <a:extLst>
              <a:ext uri="{FF2B5EF4-FFF2-40B4-BE49-F238E27FC236}">
                <a16:creationId xmlns:a16="http://schemas.microsoft.com/office/drawing/2014/main" id="{A3E00CD3-506C-49D9-8D55-71B16708D9DD}"/>
              </a:ext>
            </a:extLst>
          </p:cNvPr>
          <p:cNvSpPr>
            <a:spLocks noChangeAspect="1" noChangeArrowheads="1"/>
          </p:cNvSpPr>
          <p:nvPr/>
        </p:nvSpPr>
        <p:spPr bwMode="auto">
          <a:xfrm>
            <a:off x="6096000" y="29014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 name="Imagen 9">
            <a:extLst>
              <a:ext uri="{FF2B5EF4-FFF2-40B4-BE49-F238E27FC236}">
                <a16:creationId xmlns:a16="http://schemas.microsoft.com/office/drawing/2014/main" id="{B349B2A1-B22E-9DDB-82CA-26AE0E88F2EE}"/>
              </a:ext>
            </a:extLst>
          </p:cNvPr>
          <p:cNvPicPr>
            <a:picLocks noChangeAspect="1"/>
          </p:cNvPicPr>
          <p:nvPr/>
        </p:nvPicPr>
        <p:blipFill>
          <a:blip r:embed="rId3"/>
          <a:stretch>
            <a:fillRect/>
          </a:stretch>
        </p:blipFill>
        <p:spPr>
          <a:xfrm>
            <a:off x="575090" y="2247546"/>
            <a:ext cx="3480581" cy="2088349"/>
          </a:xfrm>
          <a:prstGeom prst="rect">
            <a:avLst/>
          </a:prstGeom>
        </p:spPr>
      </p:pic>
      <p:pic>
        <p:nvPicPr>
          <p:cNvPr id="11" name="Imagen 10">
            <a:extLst>
              <a:ext uri="{FF2B5EF4-FFF2-40B4-BE49-F238E27FC236}">
                <a16:creationId xmlns:a16="http://schemas.microsoft.com/office/drawing/2014/main" id="{D7357434-8712-8308-A187-481D90893505}"/>
              </a:ext>
            </a:extLst>
          </p:cNvPr>
          <p:cNvPicPr>
            <a:picLocks noChangeAspect="1"/>
          </p:cNvPicPr>
          <p:nvPr/>
        </p:nvPicPr>
        <p:blipFill>
          <a:blip r:embed="rId4"/>
          <a:stretch>
            <a:fillRect/>
          </a:stretch>
        </p:blipFill>
        <p:spPr>
          <a:xfrm>
            <a:off x="4410860" y="2247546"/>
            <a:ext cx="3416771" cy="2088349"/>
          </a:xfrm>
          <a:prstGeom prst="rect">
            <a:avLst/>
          </a:prstGeom>
        </p:spPr>
      </p:pic>
      <p:pic>
        <p:nvPicPr>
          <p:cNvPr id="14" name="Imagen 13">
            <a:extLst>
              <a:ext uri="{FF2B5EF4-FFF2-40B4-BE49-F238E27FC236}">
                <a16:creationId xmlns:a16="http://schemas.microsoft.com/office/drawing/2014/main" id="{13162CAB-0BA0-0FC7-0D53-038C89EBC7DC}"/>
              </a:ext>
            </a:extLst>
          </p:cNvPr>
          <p:cNvPicPr>
            <a:picLocks noChangeAspect="1"/>
          </p:cNvPicPr>
          <p:nvPr/>
        </p:nvPicPr>
        <p:blipFill>
          <a:blip r:embed="rId5"/>
          <a:stretch>
            <a:fillRect/>
          </a:stretch>
        </p:blipFill>
        <p:spPr>
          <a:xfrm>
            <a:off x="8159518" y="2247546"/>
            <a:ext cx="3356207" cy="2238590"/>
          </a:xfrm>
          <a:prstGeom prst="rect">
            <a:avLst/>
          </a:prstGeom>
        </p:spPr>
      </p:pic>
    </p:spTree>
    <p:extLst>
      <p:ext uri="{BB962C8B-B14F-4D97-AF65-F5344CB8AC3E}">
        <p14:creationId xmlns:p14="http://schemas.microsoft.com/office/powerpoint/2010/main" val="9882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87E988-D1ED-006D-9A4F-3EA394D00F3E}"/>
              </a:ext>
            </a:extLst>
          </p:cNvPr>
          <p:cNvPicPr>
            <a:picLocks noChangeAspect="1"/>
          </p:cNvPicPr>
          <p:nvPr/>
        </p:nvPicPr>
        <p:blipFill>
          <a:blip r:embed="rId2"/>
          <a:stretch>
            <a:fillRect/>
          </a:stretch>
        </p:blipFill>
        <p:spPr>
          <a:xfrm>
            <a:off x="407988" y="234060"/>
            <a:ext cx="2305972" cy="930086"/>
          </a:xfrm>
          <a:prstGeom prst="rect">
            <a:avLst/>
          </a:prstGeom>
        </p:spPr>
      </p:pic>
      <p:sp>
        <p:nvSpPr>
          <p:cNvPr id="4" name="Título 1">
            <a:extLst>
              <a:ext uri="{FF2B5EF4-FFF2-40B4-BE49-F238E27FC236}">
                <a16:creationId xmlns:a16="http://schemas.microsoft.com/office/drawing/2014/main" id="{D0A3C950-2496-F048-DCB7-A5BB19959D73}"/>
              </a:ext>
            </a:extLst>
          </p:cNvPr>
          <p:cNvSpPr txBox="1">
            <a:spLocks/>
          </p:cNvSpPr>
          <p:nvPr/>
        </p:nvSpPr>
        <p:spPr>
          <a:xfrm>
            <a:off x="2788024" y="493560"/>
            <a:ext cx="8040298" cy="616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spc="300" dirty="0">
                <a:latin typeface="+mn-lt"/>
              </a:rPr>
              <a:t>ES ÚNICO</a:t>
            </a:r>
            <a:endParaRPr lang="es-MX" sz="3200" spc="300" dirty="0">
              <a:solidFill>
                <a:srgbClr val="EF4C6E"/>
              </a:solidFill>
            </a:endParaRPr>
          </a:p>
        </p:txBody>
      </p:sp>
      <p:grpSp>
        <p:nvGrpSpPr>
          <p:cNvPr id="5" name="Group 20">
            <a:extLst>
              <a:ext uri="{FF2B5EF4-FFF2-40B4-BE49-F238E27FC236}">
                <a16:creationId xmlns:a16="http://schemas.microsoft.com/office/drawing/2014/main" id="{31641916-85C8-812A-DA47-9C9CF1948A66}"/>
              </a:ext>
            </a:extLst>
          </p:cNvPr>
          <p:cNvGrpSpPr/>
          <p:nvPr/>
        </p:nvGrpSpPr>
        <p:grpSpPr>
          <a:xfrm>
            <a:off x="1536661" y="1857550"/>
            <a:ext cx="1922670" cy="1998406"/>
            <a:chOff x="1339343" y="2211598"/>
            <a:chExt cx="1922670" cy="1998406"/>
          </a:xfrm>
        </p:grpSpPr>
        <p:sp>
          <p:nvSpPr>
            <p:cNvPr id="6" name="CuadroTexto 47">
              <a:extLst>
                <a:ext uri="{FF2B5EF4-FFF2-40B4-BE49-F238E27FC236}">
                  <a16:creationId xmlns:a16="http://schemas.microsoft.com/office/drawing/2014/main" id="{C1AF4002-0400-1341-3CA8-E65991D98313}"/>
                </a:ext>
              </a:extLst>
            </p:cNvPr>
            <p:cNvSpPr txBox="1"/>
            <p:nvPr/>
          </p:nvSpPr>
          <p:spPr>
            <a:xfrm>
              <a:off x="1339343" y="3502118"/>
              <a:ext cx="1922670" cy="707886"/>
            </a:xfrm>
            <a:prstGeom prst="rect">
              <a:avLst/>
            </a:prstGeom>
            <a:noFill/>
          </p:spPr>
          <p:txBody>
            <a:bodyPr wrap="square" rtlCol="0">
              <a:spAutoFit/>
            </a:bodyPr>
            <a:lstStyle/>
            <a:p>
              <a:pPr algn="ctr" defTabSz="427810">
                <a:defRPr/>
              </a:pPr>
              <a:r>
                <a:rPr lang="es-MX" sz="2000" dirty="0">
                  <a:solidFill>
                    <a:srgbClr val="000000"/>
                  </a:solidFill>
                  <a:latin typeface="Avenir Next LT Pro" panose="020B0504020202020204" pitchFamily="34" charset="0"/>
                </a:rPr>
                <a:t>Servicios Esenciales</a:t>
              </a:r>
            </a:p>
          </p:txBody>
        </p:sp>
        <p:grpSp>
          <p:nvGrpSpPr>
            <p:cNvPr id="7" name="Group 18">
              <a:extLst>
                <a:ext uri="{FF2B5EF4-FFF2-40B4-BE49-F238E27FC236}">
                  <a16:creationId xmlns:a16="http://schemas.microsoft.com/office/drawing/2014/main" id="{F6E82176-C543-F27F-FD42-5A789CE7C25B}"/>
                </a:ext>
              </a:extLst>
            </p:cNvPr>
            <p:cNvGrpSpPr/>
            <p:nvPr/>
          </p:nvGrpSpPr>
          <p:grpSpPr>
            <a:xfrm>
              <a:off x="1545338" y="2211598"/>
              <a:ext cx="1341627" cy="1236773"/>
              <a:chOff x="383915" y="1942117"/>
              <a:chExt cx="1341627" cy="1236773"/>
            </a:xfrm>
          </p:grpSpPr>
          <p:pic>
            <p:nvPicPr>
              <p:cNvPr id="8" name="Gráfico 7" descr="Marca de escudo con relleno sólido">
                <a:extLst>
                  <a:ext uri="{FF2B5EF4-FFF2-40B4-BE49-F238E27FC236}">
                    <a16:creationId xmlns:a16="http://schemas.microsoft.com/office/drawing/2014/main" id="{E275BC7B-9A7A-0605-64C4-B141689388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9255" y="2556651"/>
                <a:ext cx="586287" cy="586287"/>
              </a:xfrm>
              <a:prstGeom prst="rect">
                <a:avLst/>
              </a:prstGeom>
            </p:spPr>
          </p:pic>
          <p:pic>
            <p:nvPicPr>
              <p:cNvPr id="9" name="Gráfico 9" descr="Televisión con relleno sólido">
                <a:extLst>
                  <a:ext uri="{FF2B5EF4-FFF2-40B4-BE49-F238E27FC236}">
                    <a16:creationId xmlns:a16="http://schemas.microsoft.com/office/drawing/2014/main" id="{7F472A17-CDE4-3613-9E85-B2E1B278ED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291" y="2592603"/>
                <a:ext cx="586287" cy="586287"/>
              </a:xfrm>
              <a:prstGeom prst="rect">
                <a:avLst/>
              </a:prstGeom>
            </p:spPr>
          </p:pic>
          <p:pic>
            <p:nvPicPr>
              <p:cNvPr id="10" name="Gráfico 11" descr="Enrutador inalámbrico con relleno sólido">
                <a:extLst>
                  <a:ext uri="{FF2B5EF4-FFF2-40B4-BE49-F238E27FC236}">
                    <a16:creationId xmlns:a16="http://schemas.microsoft.com/office/drawing/2014/main" id="{65EDB59E-BE5E-5CD2-98CD-8310DC4D42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488" y="1942117"/>
                <a:ext cx="675986" cy="675986"/>
              </a:xfrm>
              <a:prstGeom prst="rect">
                <a:avLst/>
              </a:prstGeom>
            </p:spPr>
          </p:pic>
          <p:pic>
            <p:nvPicPr>
              <p:cNvPr id="11" name="Gráfico 13" descr="Smartphone con relleno sólido">
                <a:extLst>
                  <a:ext uri="{FF2B5EF4-FFF2-40B4-BE49-F238E27FC236}">
                    <a16:creationId xmlns:a16="http://schemas.microsoft.com/office/drawing/2014/main" id="{F840D3F4-A0D0-E460-0567-7D3BA72B06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915" y="2017026"/>
                <a:ext cx="586287" cy="586287"/>
              </a:xfrm>
              <a:prstGeom prst="rect">
                <a:avLst/>
              </a:prstGeom>
            </p:spPr>
          </p:pic>
        </p:grpSp>
      </p:grpSp>
      <p:grpSp>
        <p:nvGrpSpPr>
          <p:cNvPr id="12" name="Grupo 11">
            <a:extLst>
              <a:ext uri="{FF2B5EF4-FFF2-40B4-BE49-F238E27FC236}">
                <a16:creationId xmlns:a16="http://schemas.microsoft.com/office/drawing/2014/main" id="{61E18E4B-0C7B-DB96-C39E-A28602D38AA3}"/>
              </a:ext>
            </a:extLst>
          </p:cNvPr>
          <p:cNvGrpSpPr/>
          <p:nvPr/>
        </p:nvGrpSpPr>
        <p:grpSpPr>
          <a:xfrm>
            <a:off x="8260180" y="2035077"/>
            <a:ext cx="2250718" cy="2118491"/>
            <a:chOff x="1160688" y="3410000"/>
            <a:chExt cx="2250718" cy="2118491"/>
          </a:xfrm>
        </p:grpSpPr>
        <p:sp>
          <p:nvSpPr>
            <p:cNvPr id="13" name="CuadroTexto 12">
              <a:extLst>
                <a:ext uri="{FF2B5EF4-FFF2-40B4-BE49-F238E27FC236}">
                  <a16:creationId xmlns:a16="http://schemas.microsoft.com/office/drawing/2014/main" id="{2E4EEE60-B194-7E44-59E2-159C8096ADF8}"/>
                </a:ext>
              </a:extLst>
            </p:cNvPr>
            <p:cNvSpPr txBox="1"/>
            <p:nvPr/>
          </p:nvSpPr>
          <p:spPr>
            <a:xfrm>
              <a:off x="1160688" y="4512828"/>
              <a:ext cx="2250718" cy="1015663"/>
            </a:xfrm>
            <a:prstGeom prst="rect">
              <a:avLst/>
            </a:prstGeom>
            <a:noFill/>
          </p:spPr>
          <p:txBody>
            <a:bodyPr wrap="square" rtlCol="0">
              <a:spAutoFit/>
            </a:bodyPr>
            <a:lstStyle/>
            <a:p>
              <a:pPr algn="ctr" defTabSz="855621">
                <a:defRPr/>
              </a:pPr>
              <a:r>
                <a:rPr lang="es-MX" sz="2000" dirty="0">
                  <a:solidFill>
                    <a:srgbClr val="000000"/>
                  </a:solidFill>
                  <a:latin typeface="Avenir Next LT Pro" panose="020B0504020202020204" pitchFamily="34" charset="0"/>
                </a:rPr>
                <a:t>Formación empresarial y alto liderazgo</a:t>
              </a:r>
            </a:p>
          </p:txBody>
        </p:sp>
        <p:pic>
          <p:nvPicPr>
            <p:cNvPr id="14" name="Gráfico 13" descr="Aula de clases con relleno sólido">
              <a:extLst>
                <a:ext uri="{FF2B5EF4-FFF2-40B4-BE49-F238E27FC236}">
                  <a16:creationId xmlns:a16="http://schemas.microsoft.com/office/drawing/2014/main" id="{310C2103-632A-1E6B-8CC0-253E4E743F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80761" y="3410000"/>
              <a:ext cx="1010573" cy="1010574"/>
            </a:xfrm>
            <a:prstGeom prst="rect">
              <a:avLst/>
            </a:prstGeom>
          </p:spPr>
        </p:pic>
      </p:grpSp>
      <p:grpSp>
        <p:nvGrpSpPr>
          <p:cNvPr id="15" name="Grupo 14">
            <a:extLst>
              <a:ext uri="{FF2B5EF4-FFF2-40B4-BE49-F238E27FC236}">
                <a16:creationId xmlns:a16="http://schemas.microsoft.com/office/drawing/2014/main" id="{5C8BF7A7-3D94-A70C-36F9-BAD3C09A0AFB}"/>
              </a:ext>
            </a:extLst>
          </p:cNvPr>
          <p:cNvGrpSpPr/>
          <p:nvPr/>
        </p:nvGrpSpPr>
        <p:grpSpPr>
          <a:xfrm>
            <a:off x="6156919" y="4303692"/>
            <a:ext cx="3023530" cy="2100332"/>
            <a:chOff x="8624535" y="3111785"/>
            <a:chExt cx="3023530" cy="2100332"/>
          </a:xfrm>
        </p:grpSpPr>
        <p:pic>
          <p:nvPicPr>
            <p:cNvPr id="16" name="Gráfico 15" descr="Apretón de manos con relleno sólido">
              <a:extLst>
                <a:ext uri="{FF2B5EF4-FFF2-40B4-BE49-F238E27FC236}">
                  <a16:creationId xmlns:a16="http://schemas.microsoft.com/office/drawing/2014/main" id="{595E5A92-5B3C-1C38-36DC-CCD7E554BA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608196" y="3111785"/>
              <a:ext cx="1056207" cy="1056207"/>
            </a:xfrm>
            <a:prstGeom prst="rect">
              <a:avLst/>
            </a:prstGeom>
          </p:spPr>
        </p:pic>
        <p:sp>
          <p:nvSpPr>
            <p:cNvPr id="17" name="CuadroTexto 16">
              <a:extLst>
                <a:ext uri="{FF2B5EF4-FFF2-40B4-BE49-F238E27FC236}">
                  <a16:creationId xmlns:a16="http://schemas.microsoft.com/office/drawing/2014/main" id="{DC8A8ACE-0627-0E28-FB28-BB413CF5CDF8}"/>
                </a:ext>
              </a:extLst>
            </p:cNvPr>
            <p:cNvSpPr txBox="1"/>
            <p:nvPr/>
          </p:nvSpPr>
          <p:spPr>
            <a:xfrm>
              <a:off x="8624535" y="4196454"/>
              <a:ext cx="3023530" cy="1015663"/>
            </a:xfrm>
            <a:prstGeom prst="rect">
              <a:avLst/>
            </a:prstGeom>
            <a:noFill/>
          </p:spPr>
          <p:txBody>
            <a:bodyPr wrap="square" rtlCol="0">
              <a:spAutoFit/>
            </a:bodyPr>
            <a:lstStyle/>
            <a:p>
              <a:pPr algn="ctr"/>
              <a:r>
                <a:rPr lang="es-MX" sz="2000" dirty="0"/>
                <a:t>Negocio Internacional</a:t>
              </a:r>
            </a:p>
            <a:p>
              <a:pPr algn="ctr"/>
              <a:r>
                <a:rPr lang="es-MX" sz="2000" dirty="0"/>
                <a:t>Trasferible, vendible y </a:t>
              </a:r>
              <a:r>
                <a:rPr lang="es-MX" sz="2000" dirty="0">
                  <a:latin typeface="+mj-lt"/>
                </a:rPr>
                <a:t>heredable</a:t>
              </a:r>
            </a:p>
          </p:txBody>
        </p:sp>
      </p:grpSp>
      <p:grpSp>
        <p:nvGrpSpPr>
          <p:cNvPr id="18" name="Grupo 17">
            <a:extLst>
              <a:ext uri="{FF2B5EF4-FFF2-40B4-BE49-F238E27FC236}">
                <a16:creationId xmlns:a16="http://schemas.microsoft.com/office/drawing/2014/main" id="{96342CEC-B2FA-772A-0580-99D2C97D9B4F}"/>
              </a:ext>
            </a:extLst>
          </p:cNvPr>
          <p:cNvGrpSpPr/>
          <p:nvPr/>
        </p:nvGrpSpPr>
        <p:grpSpPr>
          <a:xfrm>
            <a:off x="2984215" y="4284225"/>
            <a:ext cx="2213390" cy="2119799"/>
            <a:chOff x="8991746" y="3431743"/>
            <a:chExt cx="2213390" cy="2119799"/>
          </a:xfrm>
        </p:grpSpPr>
        <p:sp>
          <p:nvSpPr>
            <p:cNvPr id="19" name="CuadroTexto 18">
              <a:extLst>
                <a:ext uri="{FF2B5EF4-FFF2-40B4-BE49-F238E27FC236}">
                  <a16:creationId xmlns:a16="http://schemas.microsoft.com/office/drawing/2014/main" id="{8D547664-FA7F-7162-69E9-8C1AD5CF0407}"/>
                </a:ext>
              </a:extLst>
            </p:cNvPr>
            <p:cNvSpPr txBox="1"/>
            <p:nvPr/>
          </p:nvSpPr>
          <p:spPr>
            <a:xfrm>
              <a:off x="8991746" y="4535879"/>
              <a:ext cx="2213390" cy="1015663"/>
            </a:xfrm>
            <a:prstGeom prst="rect">
              <a:avLst/>
            </a:prstGeom>
            <a:noFill/>
          </p:spPr>
          <p:txBody>
            <a:bodyPr wrap="square" rtlCol="0">
              <a:spAutoFit/>
            </a:bodyPr>
            <a:lstStyle/>
            <a:p>
              <a:pPr algn="ctr" defTabSz="855621">
                <a:defRPr/>
              </a:pPr>
              <a:r>
                <a:rPr lang="es-MX" sz="2000" dirty="0">
                  <a:solidFill>
                    <a:srgbClr val="000000"/>
                  </a:solidFill>
                  <a:latin typeface="Avenir Next LT Pro" panose="020B0504020202020204" pitchFamily="34" charset="0"/>
                </a:rPr>
                <a:t>Sistema probado y comprobado de éxito</a:t>
              </a:r>
            </a:p>
          </p:txBody>
        </p:sp>
        <p:pic>
          <p:nvPicPr>
            <p:cNvPr id="20" name="Gráfico 19" descr="Brújula con relleno sólido">
              <a:extLst>
                <a:ext uri="{FF2B5EF4-FFF2-40B4-BE49-F238E27FC236}">
                  <a16:creationId xmlns:a16="http://schemas.microsoft.com/office/drawing/2014/main" id="{7043BEF8-D76D-D438-0F96-9BE40F50F3A9}"/>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593154" y="3431743"/>
              <a:ext cx="1010573" cy="1010573"/>
            </a:xfrm>
            <a:prstGeom prst="rect">
              <a:avLst/>
            </a:prstGeom>
          </p:spPr>
        </p:pic>
      </p:grpSp>
      <p:grpSp>
        <p:nvGrpSpPr>
          <p:cNvPr id="24" name="Grupo 23">
            <a:extLst>
              <a:ext uri="{FF2B5EF4-FFF2-40B4-BE49-F238E27FC236}">
                <a16:creationId xmlns:a16="http://schemas.microsoft.com/office/drawing/2014/main" id="{8C3144CB-9CD4-C6A4-7B43-1BC5FF61F834}"/>
              </a:ext>
            </a:extLst>
          </p:cNvPr>
          <p:cNvGrpSpPr/>
          <p:nvPr/>
        </p:nvGrpSpPr>
        <p:grpSpPr>
          <a:xfrm>
            <a:off x="4974350" y="1920427"/>
            <a:ext cx="1770810" cy="2232487"/>
            <a:chOff x="4325190" y="1387600"/>
            <a:chExt cx="1770810" cy="2232487"/>
          </a:xfrm>
        </p:grpSpPr>
        <p:sp>
          <p:nvSpPr>
            <p:cNvPr id="22" name="CuadroTexto 21">
              <a:extLst>
                <a:ext uri="{FF2B5EF4-FFF2-40B4-BE49-F238E27FC236}">
                  <a16:creationId xmlns:a16="http://schemas.microsoft.com/office/drawing/2014/main" id="{7B0B41D8-E869-1570-9B2C-4794E61909D2}"/>
                </a:ext>
              </a:extLst>
            </p:cNvPr>
            <p:cNvSpPr txBox="1"/>
            <p:nvPr/>
          </p:nvSpPr>
          <p:spPr>
            <a:xfrm>
              <a:off x="4325190" y="2604424"/>
              <a:ext cx="1770810" cy="1015663"/>
            </a:xfrm>
            <a:prstGeom prst="rect">
              <a:avLst/>
            </a:prstGeom>
            <a:noFill/>
          </p:spPr>
          <p:txBody>
            <a:bodyPr wrap="square" rtlCol="0">
              <a:spAutoFit/>
            </a:bodyPr>
            <a:lstStyle/>
            <a:p>
              <a:pPr algn="ctr" defTabSz="855621">
                <a:defRPr/>
              </a:pPr>
              <a:r>
                <a:rPr lang="es-MX" sz="2000" dirty="0">
                  <a:solidFill>
                    <a:srgbClr val="000000"/>
                  </a:solidFill>
                  <a:latin typeface="Avenir Next LT Pro" panose="020B0504020202020204" pitchFamily="34" charset="0"/>
                </a:rPr>
                <a:t>Solidez y trayectoria de 30 años</a:t>
              </a:r>
            </a:p>
          </p:txBody>
        </p:sp>
        <p:pic>
          <p:nvPicPr>
            <p:cNvPr id="23" name="Gráfico 22" descr="Marca de escudo con relleno sólido">
              <a:extLst>
                <a:ext uri="{FF2B5EF4-FFF2-40B4-BE49-F238E27FC236}">
                  <a16:creationId xmlns:a16="http://schemas.microsoft.com/office/drawing/2014/main" id="{6CA6A3FC-F487-2D02-C0B1-E21FE428928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705309" y="1387600"/>
              <a:ext cx="1010573" cy="1010573"/>
            </a:xfrm>
            <a:prstGeom prst="rect">
              <a:avLst/>
            </a:prstGeom>
          </p:spPr>
        </p:pic>
      </p:grpSp>
    </p:spTree>
    <p:extLst>
      <p:ext uri="{BB962C8B-B14F-4D97-AF65-F5344CB8AC3E}">
        <p14:creationId xmlns:p14="http://schemas.microsoft.com/office/powerpoint/2010/main" val="206042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44309A-289B-4657-A181-9A17030C79C2}"/>
              </a:ext>
            </a:extLst>
          </p:cNvPr>
          <p:cNvSpPr txBox="1"/>
          <p:nvPr/>
        </p:nvSpPr>
        <p:spPr>
          <a:xfrm>
            <a:off x="324309" y="345423"/>
            <a:ext cx="6708316" cy="1077218"/>
          </a:xfrm>
          <a:prstGeom prst="rect">
            <a:avLst/>
          </a:prstGeom>
          <a:noFill/>
        </p:spPr>
        <p:txBody>
          <a:bodyPr wrap="square" rtlCol="0">
            <a:spAutoFit/>
          </a:bodyPr>
          <a:lstStyle/>
          <a:p>
            <a:r>
              <a:rPr lang="es-MX" sz="3200" spc="300" dirty="0">
                <a:solidFill>
                  <a:schemeClr val="tx1">
                    <a:lumMod val="95000"/>
                    <a:lumOff val="5000"/>
                  </a:schemeClr>
                </a:solidFill>
              </a:rPr>
              <a:t>CONCEPTOS QUE GENERAN </a:t>
            </a:r>
            <a:r>
              <a:rPr lang="es-MX" sz="3200" spc="300" dirty="0">
                <a:solidFill>
                  <a:srgbClr val="EF4C6E"/>
                </a:solidFill>
                <a:latin typeface="+mj-lt"/>
              </a:rPr>
              <a:t>RIQUEZA Y LIBERTAD</a:t>
            </a:r>
          </a:p>
        </p:txBody>
      </p:sp>
      <p:sp>
        <p:nvSpPr>
          <p:cNvPr id="7" name="CuadroTexto 6">
            <a:extLst>
              <a:ext uri="{FF2B5EF4-FFF2-40B4-BE49-F238E27FC236}">
                <a16:creationId xmlns:a16="http://schemas.microsoft.com/office/drawing/2014/main" id="{6497876A-C13B-47FC-9D0A-90F764B26160}"/>
              </a:ext>
            </a:extLst>
          </p:cNvPr>
          <p:cNvSpPr txBox="1"/>
          <p:nvPr/>
        </p:nvSpPr>
        <p:spPr>
          <a:xfrm>
            <a:off x="1816769" y="5637949"/>
            <a:ext cx="3231975" cy="523220"/>
          </a:xfrm>
          <a:prstGeom prst="rect">
            <a:avLst/>
          </a:prstGeom>
          <a:noFill/>
        </p:spPr>
        <p:txBody>
          <a:bodyPr wrap="square" rtlCol="0">
            <a:spAutoFit/>
          </a:bodyPr>
          <a:lstStyle/>
          <a:p>
            <a:pPr algn="ctr"/>
            <a:r>
              <a:rPr lang="es-MX" sz="2800" dirty="0"/>
              <a:t>Ingreso Residual</a:t>
            </a:r>
          </a:p>
        </p:txBody>
      </p:sp>
      <p:sp>
        <p:nvSpPr>
          <p:cNvPr id="8" name="CuadroTexto 7">
            <a:extLst>
              <a:ext uri="{FF2B5EF4-FFF2-40B4-BE49-F238E27FC236}">
                <a16:creationId xmlns:a16="http://schemas.microsoft.com/office/drawing/2014/main" id="{F75EE2E9-5BE4-4A37-8FB0-C6D8B0D934F6}"/>
              </a:ext>
            </a:extLst>
          </p:cNvPr>
          <p:cNvSpPr txBox="1"/>
          <p:nvPr/>
        </p:nvSpPr>
        <p:spPr>
          <a:xfrm>
            <a:off x="6944616" y="5637949"/>
            <a:ext cx="3231975" cy="523220"/>
          </a:xfrm>
          <a:prstGeom prst="rect">
            <a:avLst/>
          </a:prstGeom>
          <a:noFill/>
        </p:spPr>
        <p:txBody>
          <a:bodyPr wrap="none" rtlCol="0">
            <a:spAutoFit/>
          </a:bodyPr>
          <a:lstStyle/>
          <a:p>
            <a:pPr algn="ctr"/>
            <a:r>
              <a:rPr lang="es-MX" sz="2800" dirty="0"/>
              <a:t>Negocio escalable</a:t>
            </a:r>
          </a:p>
        </p:txBody>
      </p:sp>
      <p:pic>
        <p:nvPicPr>
          <p:cNvPr id="9" name="Imagen 8" descr="Interfaz de usuario gráfica&#10;&#10;Descripción generada automáticamente con confianza media">
            <a:extLst>
              <a:ext uri="{FF2B5EF4-FFF2-40B4-BE49-F238E27FC236}">
                <a16:creationId xmlns:a16="http://schemas.microsoft.com/office/drawing/2014/main" id="{7EBF009E-C370-00D4-2347-AAFD7DADDEF0}"/>
              </a:ext>
            </a:extLst>
          </p:cNvPr>
          <p:cNvPicPr>
            <a:picLocks noChangeAspect="1"/>
          </p:cNvPicPr>
          <p:nvPr/>
        </p:nvPicPr>
        <p:blipFill rotWithShape="1">
          <a:blip r:embed="rId2"/>
          <a:srcRect l="8516" r="8516"/>
          <a:stretch/>
        </p:blipFill>
        <p:spPr>
          <a:xfrm>
            <a:off x="6654189" y="2201780"/>
            <a:ext cx="3812828" cy="3066104"/>
          </a:xfrm>
          <a:prstGeom prst="rect">
            <a:avLst/>
          </a:prstGeom>
        </p:spPr>
      </p:pic>
      <p:pic>
        <p:nvPicPr>
          <p:cNvPr id="11" name="Imagen 10" descr="Dibujo de una persona&#10;&#10;Descripción generada automáticamente con confianza baja">
            <a:extLst>
              <a:ext uri="{FF2B5EF4-FFF2-40B4-BE49-F238E27FC236}">
                <a16:creationId xmlns:a16="http://schemas.microsoft.com/office/drawing/2014/main" id="{CA462C0B-35D1-5EC4-B1C0-314BC9F6EE2B}"/>
              </a:ext>
            </a:extLst>
          </p:cNvPr>
          <p:cNvPicPr>
            <a:picLocks noChangeAspect="1"/>
          </p:cNvPicPr>
          <p:nvPr/>
        </p:nvPicPr>
        <p:blipFill rotWithShape="1">
          <a:blip r:embed="rId3"/>
          <a:srcRect l="14917" r="15999"/>
          <a:stretch/>
        </p:blipFill>
        <p:spPr>
          <a:xfrm>
            <a:off x="1330627" y="2340171"/>
            <a:ext cx="4204258" cy="2789322"/>
          </a:xfrm>
          <a:prstGeom prst="rect">
            <a:avLst/>
          </a:prstGeom>
        </p:spPr>
      </p:pic>
    </p:spTree>
    <p:extLst>
      <p:ext uri="{BB962C8B-B14F-4D97-AF65-F5344CB8AC3E}">
        <p14:creationId xmlns:p14="http://schemas.microsoft.com/office/powerpoint/2010/main" val="97630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9EE979AB-4052-8ADB-BC73-44FB49F58F64}"/>
              </a:ext>
            </a:extLst>
          </p:cNvPr>
          <p:cNvGrpSpPr/>
          <p:nvPr/>
        </p:nvGrpSpPr>
        <p:grpSpPr>
          <a:xfrm>
            <a:off x="1202428" y="1396734"/>
            <a:ext cx="8985175" cy="4286052"/>
            <a:chOff x="1094852" y="1690688"/>
            <a:chExt cx="8985175" cy="4286052"/>
          </a:xfrm>
        </p:grpSpPr>
        <p:sp>
          <p:nvSpPr>
            <p:cNvPr id="5" name="Google Shape;524;p28">
              <a:extLst>
                <a:ext uri="{FF2B5EF4-FFF2-40B4-BE49-F238E27FC236}">
                  <a16:creationId xmlns:a16="http://schemas.microsoft.com/office/drawing/2014/main" id="{C7178C0E-4D26-C081-2DC5-6575F32AE585}"/>
                </a:ext>
              </a:extLst>
            </p:cNvPr>
            <p:cNvSpPr/>
            <p:nvPr/>
          </p:nvSpPr>
          <p:spPr>
            <a:xfrm>
              <a:off x="1094852" y="2086535"/>
              <a:ext cx="8985175" cy="3596251"/>
            </a:xfrm>
            <a:custGeom>
              <a:avLst/>
              <a:gdLst/>
              <a:ahLst/>
              <a:cxnLst/>
              <a:rect l="l" t="t" r="r" b="b"/>
              <a:pathLst>
                <a:path w="21595" h="20881" extrusionOk="0">
                  <a:moveTo>
                    <a:pt x="0" y="14051"/>
                  </a:moveTo>
                  <a:cubicBezTo>
                    <a:pt x="1182" y="8354"/>
                    <a:pt x="2363" y="2657"/>
                    <a:pt x="3266" y="2785"/>
                  </a:cubicBezTo>
                  <a:cubicBezTo>
                    <a:pt x="4169" y="2913"/>
                    <a:pt x="4502" y="15061"/>
                    <a:pt x="5418" y="14819"/>
                  </a:cubicBezTo>
                  <a:cubicBezTo>
                    <a:pt x="6333" y="14577"/>
                    <a:pt x="7774" y="324"/>
                    <a:pt x="8760" y="1334"/>
                  </a:cubicBezTo>
                  <a:cubicBezTo>
                    <a:pt x="9747" y="2344"/>
                    <a:pt x="10425" y="21099"/>
                    <a:pt x="11335" y="20879"/>
                  </a:cubicBezTo>
                  <a:cubicBezTo>
                    <a:pt x="12244" y="20658"/>
                    <a:pt x="13192" y="523"/>
                    <a:pt x="14216" y="11"/>
                  </a:cubicBezTo>
                  <a:cubicBezTo>
                    <a:pt x="15241" y="-501"/>
                    <a:pt x="16643" y="17479"/>
                    <a:pt x="17482" y="17806"/>
                  </a:cubicBezTo>
                  <a:cubicBezTo>
                    <a:pt x="18321" y="18133"/>
                    <a:pt x="18629" y="2756"/>
                    <a:pt x="19250" y="1974"/>
                  </a:cubicBezTo>
                  <a:cubicBezTo>
                    <a:pt x="19871" y="1192"/>
                    <a:pt x="20819" y="10936"/>
                    <a:pt x="21209" y="13112"/>
                  </a:cubicBezTo>
                  <a:cubicBezTo>
                    <a:pt x="21600" y="15288"/>
                    <a:pt x="21597" y="15160"/>
                    <a:pt x="21594" y="15032"/>
                  </a:cubicBezTo>
                </a:path>
              </a:pathLst>
            </a:custGeom>
            <a:noFill/>
            <a:ln w="73025" cap="rnd" cmpd="sng">
              <a:solidFill>
                <a:srgbClr val="000000"/>
              </a:solidFill>
              <a:prstDash val="solid"/>
              <a:round/>
              <a:headEnd type="none" w="sm" len="sm"/>
              <a:tailEnd type="none" w="sm" len="sm"/>
            </a:ln>
          </p:spPr>
          <p:txBody>
            <a:bodyPr spcFirstLastPara="1" wrap="square" lIns="37000" tIns="37000" rIns="37000" bIns="37000" anchor="ctr" anchorCtr="0">
              <a:noAutofit/>
            </a:bodyPr>
            <a:lstStyle/>
            <a:p>
              <a:pPr marL="0" marR="0" lvl="0" indent="0" algn="l" rtl="0">
                <a:spcBef>
                  <a:spcPts val="0"/>
                </a:spcBef>
                <a:spcAft>
                  <a:spcPts val="0"/>
                </a:spcAft>
                <a:buNone/>
              </a:pPr>
              <a:endParaRPr sz="900" dirty="0">
                <a:solidFill>
                  <a:srgbClr val="000000"/>
                </a:solidFill>
                <a:latin typeface="Arial"/>
                <a:ea typeface="Arial"/>
                <a:cs typeface="Arial"/>
                <a:sym typeface="Arial"/>
              </a:endParaRPr>
            </a:p>
          </p:txBody>
        </p:sp>
        <p:pic>
          <p:nvPicPr>
            <p:cNvPr id="6" name="Google Shape;525;p28">
              <a:extLst>
                <a:ext uri="{FF2B5EF4-FFF2-40B4-BE49-F238E27FC236}">
                  <a16:creationId xmlns:a16="http://schemas.microsoft.com/office/drawing/2014/main" id="{B5BC6304-A835-ACDA-6DA3-B38195096C2E}"/>
                </a:ext>
              </a:extLst>
            </p:cNvPr>
            <p:cNvPicPr preferRelativeResize="0"/>
            <p:nvPr/>
          </p:nvPicPr>
          <p:blipFill rotWithShape="1">
            <a:blip r:embed="rId2">
              <a:alphaModFix/>
            </a:blip>
            <a:srcRect/>
            <a:stretch/>
          </p:blipFill>
          <p:spPr>
            <a:xfrm>
              <a:off x="4178529" y="1972730"/>
              <a:ext cx="712883" cy="716467"/>
            </a:xfrm>
            <a:prstGeom prst="rect">
              <a:avLst/>
            </a:prstGeom>
            <a:noFill/>
            <a:ln>
              <a:noFill/>
            </a:ln>
            <a:effectLst>
              <a:outerShdw blurRad="292100" dist="139700" dir="2700000" algn="tl" rotWithShape="0">
                <a:srgbClr val="333333">
                  <a:alpha val="64705"/>
                </a:srgbClr>
              </a:outerShdw>
            </a:effectLst>
          </p:spPr>
        </p:pic>
        <p:pic>
          <p:nvPicPr>
            <p:cNvPr id="7" name="Google Shape;526;p28">
              <a:extLst>
                <a:ext uri="{FF2B5EF4-FFF2-40B4-BE49-F238E27FC236}">
                  <a16:creationId xmlns:a16="http://schemas.microsoft.com/office/drawing/2014/main" id="{CDDC3B79-61DB-C044-2571-958E86DA98A1}"/>
                </a:ext>
              </a:extLst>
            </p:cNvPr>
            <p:cNvPicPr preferRelativeResize="0"/>
            <p:nvPr/>
          </p:nvPicPr>
          <p:blipFill rotWithShape="1">
            <a:blip r:embed="rId2">
              <a:alphaModFix/>
            </a:blip>
            <a:srcRect/>
            <a:stretch/>
          </p:blipFill>
          <p:spPr>
            <a:xfrm>
              <a:off x="6571948" y="1690688"/>
              <a:ext cx="712883" cy="716467"/>
            </a:xfrm>
            <a:prstGeom prst="rect">
              <a:avLst/>
            </a:prstGeom>
            <a:noFill/>
            <a:ln>
              <a:noFill/>
            </a:ln>
            <a:effectLst>
              <a:outerShdw blurRad="292100" dist="139700" dir="2700000" algn="tl" rotWithShape="0">
                <a:srgbClr val="333333">
                  <a:alpha val="64705"/>
                </a:srgbClr>
              </a:outerShdw>
            </a:effectLst>
          </p:spPr>
        </p:pic>
        <p:pic>
          <p:nvPicPr>
            <p:cNvPr id="8" name="Google Shape;527;p28">
              <a:extLst>
                <a:ext uri="{FF2B5EF4-FFF2-40B4-BE49-F238E27FC236}">
                  <a16:creationId xmlns:a16="http://schemas.microsoft.com/office/drawing/2014/main" id="{2A473B24-E3D9-F9C6-1C45-4C2DFEDDA82E}"/>
                </a:ext>
              </a:extLst>
            </p:cNvPr>
            <p:cNvPicPr preferRelativeResize="0"/>
            <p:nvPr/>
          </p:nvPicPr>
          <p:blipFill rotWithShape="1">
            <a:blip r:embed="rId2">
              <a:alphaModFix/>
            </a:blip>
            <a:srcRect/>
            <a:stretch/>
          </p:blipFill>
          <p:spPr>
            <a:xfrm>
              <a:off x="1894794" y="2095626"/>
              <a:ext cx="712883" cy="716467"/>
            </a:xfrm>
            <a:prstGeom prst="rect">
              <a:avLst/>
            </a:prstGeom>
            <a:noFill/>
            <a:ln>
              <a:noFill/>
            </a:ln>
            <a:effectLst>
              <a:outerShdw blurRad="292100" dist="139700" dir="2700000" algn="tl" rotWithShape="0">
                <a:srgbClr val="333333">
                  <a:alpha val="64705"/>
                </a:srgbClr>
              </a:outerShdw>
            </a:effectLst>
          </p:spPr>
        </p:pic>
        <p:pic>
          <p:nvPicPr>
            <p:cNvPr id="9" name="Google Shape;528;p28">
              <a:extLst>
                <a:ext uri="{FF2B5EF4-FFF2-40B4-BE49-F238E27FC236}">
                  <a16:creationId xmlns:a16="http://schemas.microsoft.com/office/drawing/2014/main" id="{9BB9664B-F9BF-24D7-3969-C793F73451C3}"/>
                </a:ext>
              </a:extLst>
            </p:cNvPr>
            <p:cNvPicPr preferRelativeResize="0"/>
            <p:nvPr/>
          </p:nvPicPr>
          <p:blipFill rotWithShape="1">
            <a:blip r:embed="rId2">
              <a:alphaModFix/>
            </a:blip>
            <a:srcRect/>
            <a:stretch/>
          </p:blipFill>
          <p:spPr>
            <a:xfrm>
              <a:off x="8701605" y="2075013"/>
              <a:ext cx="712883" cy="716467"/>
            </a:xfrm>
            <a:prstGeom prst="rect">
              <a:avLst/>
            </a:prstGeom>
            <a:noFill/>
            <a:ln>
              <a:noFill/>
            </a:ln>
            <a:effectLst>
              <a:outerShdw blurRad="292100" dist="139700" dir="2700000" algn="tl" rotWithShape="0">
                <a:srgbClr val="333333">
                  <a:alpha val="64705"/>
                </a:srgbClr>
              </a:outerShdw>
            </a:effectLst>
          </p:spPr>
        </p:pic>
        <p:pic>
          <p:nvPicPr>
            <p:cNvPr id="10" name="Google Shape;529;p28">
              <a:extLst>
                <a:ext uri="{FF2B5EF4-FFF2-40B4-BE49-F238E27FC236}">
                  <a16:creationId xmlns:a16="http://schemas.microsoft.com/office/drawing/2014/main" id="{357B2662-5DAB-4AA0-7DB4-494C2BF50E63}"/>
                </a:ext>
              </a:extLst>
            </p:cNvPr>
            <p:cNvPicPr preferRelativeResize="0"/>
            <p:nvPr/>
          </p:nvPicPr>
          <p:blipFill rotWithShape="1">
            <a:blip r:embed="rId3">
              <a:alphaModFix/>
            </a:blip>
            <a:srcRect/>
            <a:stretch/>
          </p:blipFill>
          <p:spPr>
            <a:xfrm>
              <a:off x="2814240" y="4156385"/>
              <a:ext cx="797525" cy="829929"/>
            </a:xfrm>
            <a:prstGeom prst="rect">
              <a:avLst/>
            </a:prstGeom>
            <a:noFill/>
            <a:ln>
              <a:noFill/>
            </a:ln>
            <a:effectLst>
              <a:outerShdw blurRad="292100" dist="139700" dir="2700000" algn="tl" rotWithShape="0">
                <a:srgbClr val="333333">
                  <a:alpha val="64705"/>
                </a:srgbClr>
              </a:outerShdw>
            </a:effectLst>
          </p:spPr>
        </p:pic>
        <p:pic>
          <p:nvPicPr>
            <p:cNvPr id="11" name="Google Shape;530;p28">
              <a:extLst>
                <a:ext uri="{FF2B5EF4-FFF2-40B4-BE49-F238E27FC236}">
                  <a16:creationId xmlns:a16="http://schemas.microsoft.com/office/drawing/2014/main" id="{5BDA483D-4664-9A1F-FAC2-366E0B4B56CA}"/>
                </a:ext>
              </a:extLst>
            </p:cNvPr>
            <p:cNvPicPr preferRelativeResize="0"/>
            <p:nvPr/>
          </p:nvPicPr>
          <p:blipFill rotWithShape="1">
            <a:blip r:embed="rId3">
              <a:alphaModFix/>
            </a:blip>
            <a:srcRect/>
            <a:stretch/>
          </p:blipFill>
          <p:spPr>
            <a:xfrm>
              <a:off x="5270713" y="5146811"/>
              <a:ext cx="797525" cy="829929"/>
            </a:xfrm>
            <a:prstGeom prst="rect">
              <a:avLst/>
            </a:prstGeom>
            <a:noFill/>
            <a:ln>
              <a:noFill/>
            </a:ln>
            <a:effectLst>
              <a:outerShdw blurRad="292100" dist="139700" dir="2700000" algn="tl" rotWithShape="0">
                <a:srgbClr val="333333">
                  <a:alpha val="64705"/>
                </a:srgbClr>
              </a:outerShdw>
            </a:effectLst>
          </p:spPr>
        </p:pic>
        <p:pic>
          <p:nvPicPr>
            <p:cNvPr id="12" name="Google Shape;531;p28">
              <a:extLst>
                <a:ext uri="{FF2B5EF4-FFF2-40B4-BE49-F238E27FC236}">
                  <a16:creationId xmlns:a16="http://schemas.microsoft.com/office/drawing/2014/main" id="{A2171D21-6681-1CCE-8BFB-77CD9897CEE1}"/>
                </a:ext>
              </a:extLst>
            </p:cNvPr>
            <p:cNvPicPr preferRelativeResize="0"/>
            <p:nvPr/>
          </p:nvPicPr>
          <p:blipFill rotWithShape="1">
            <a:blip r:embed="rId3">
              <a:alphaModFix/>
            </a:blip>
            <a:srcRect/>
            <a:stretch/>
          </p:blipFill>
          <p:spPr>
            <a:xfrm>
              <a:off x="7849288" y="4647538"/>
              <a:ext cx="797525" cy="829929"/>
            </a:xfrm>
            <a:prstGeom prst="rect">
              <a:avLst/>
            </a:prstGeom>
            <a:noFill/>
            <a:ln>
              <a:noFill/>
            </a:ln>
            <a:effectLst>
              <a:outerShdw blurRad="292100" dist="139700" dir="2700000" algn="tl" rotWithShape="0">
                <a:srgbClr val="333333">
                  <a:alpha val="64705"/>
                </a:srgbClr>
              </a:outerShdw>
            </a:effectLst>
          </p:spPr>
        </p:pic>
      </p:grpSp>
      <p:sp>
        <p:nvSpPr>
          <p:cNvPr id="14" name="CuadroTexto 13">
            <a:extLst>
              <a:ext uri="{FF2B5EF4-FFF2-40B4-BE49-F238E27FC236}">
                <a16:creationId xmlns:a16="http://schemas.microsoft.com/office/drawing/2014/main" id="{7B4CC834-66F5-B5AF-348C-708C93B5ECE1}"/>
              </a:ext>
            </a:extLst>
          </p:cNvPr>
          <p:cNvSpPr txBox="1"/>
          <p:nvPr/>
        </p:nvSpPr>
        <p:spPr>
          <a:xfrm>
            <a:off x="3238391" y="6117726"/>
            <a:ext cx="5715219" cy="523220"/>
          </a:xfrm>
          <a:prstGeom prst="rect">
            <a:avLst/>
          </a:prstGeom>
          <a:noFill/>
        </p:spPr>
        <p:txBody>
          <a:bodyPr wrap="none" rtlCol="0">
            <a:spAutoFit/>
          </a:bodyPr>
          <a:lstStyle/>
          <a:p>
            <a:pPr algn="ctr"/>
            <a:r>
              <a:rPr lang="es-MX" sz="2800" dirty="0"/>
              <a:t>Es normal, enfócate en tu por qué</a:t>
            </a:r>
          </a:p>
        </p:txBody>
      </p:sp>
      <p:sp>
        <p:nvSpPr>
          <p:cNvPr id="13" name="CuadroTexto 12">
            <a:extLst>
              <a:ext uri="{FF2B5EF4-FFF2-40B4-BE49-F238E27FC236}">
                <a16:creationId xmlns:a16="http://schemas.microsoft.com/office/drawing/2014/main" id="{62D45AA6-11F7-E4BF-BF0F-27A4EA04E9DB}"/>
              </a:ext>
            </a:extLst>
          </p:cNvPr>
          <p:cNvSpPr txBox="1"/>
          <p:nvPr/>
        </p:nvSpPr>
        <p:spPr>
          <a:xfrm>
            <a:off x="324308" y="345423"/>
            <a:ext cx="9483079" cy="584775"/>
          </a:xfrm>
          <a:prstGeom prst="rect">
            <a:avLst/>
          </a:prstGeom>
          <a:noFill/>
        </p:spPr>
        <p:txBody>
          <a:bodyPr wrap="square" rtlCol="0">
            <a:spAutoFit/>
          </a:bodyPr>
          <a:lstStyle/>
          <a:p>
            <a:r>
              <a:rPr lang="es-MX" sz="3200" spc="300" dirty="0">
                <a:solidFill>
                  <a:schemeClr val="tx1">
                    <a:lumMod val="95000"/>
                    <a:lumOff val="5000"/>
                  </a:schemeClr>
                </a:solidFill>
              </a:rPr>
              <a:t>ES UNA MONTAÑA RUSA </a:t>
            </a:r>
            <a:r>
              <a:rPr lang="es-MX" sz="3200" spc="300" dirty="0">
                <a:solidFill>
                  <a:srgbClr val="EF4C6E"/>
                </a:solidFill>
                <a:latin typeface="+mj-lt"/>
              </a:rPr>
              <a:t>DE EMOCIONES</a:t>
            </a:r>
          </a:p>
        </p:txBody>
      </p:sp>
    </p:spTree>
    <p:extLst>
      <p:ext uri="{BB962C8B-B14F-4D97-AF65-F5344CB8AC3E}">
        <p14:creationId xmlns:p14="http://schemas.microsoft.com/office/powerpoint/2010/main" val="317082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552;p30">
            <a:extLst>
              <a:ext uri="{FF2B5EF4-FFF2-40B4-BE49-F238E27FC236}">
                <a16:creationId xmlns:a16="http://schemas.microsoft.com/office/drawing/2014/main" id="{A51D5F63-C196-E863-6D74-833D10E1B465}"/>
              </a:ext>
            </a:extLst>
          </p:cNvPr>
          <p:cNvGrpSpPr/>
          <p:nvPr/>
        </p:nvGrpSpPr>
        <p:grpSpPr>
          <a:xfrm>
            <a:off x="3707593" y="1427038"/>
            <a:ext cx="4507871" cy="3976083"/>
            <a:chOff x="3161917" y="2170682"/>
            <a:chExt cx="458870" cy="404737"/>
          </a:xfrm>
        </p:grpSpPr>
        <p:sp>
          <p:nvSpPr>
            <p:cNvPr id="4" name="Google Shape;553;p30">
              <a:extLst>
                <a:ext uri="{FF2B5EF4-FFF2-40B4-BE49-F238E27FC236}">
                  <a16:creationId xmlns:a16="http://schemas.microsoft.com/office/drawing/2014/main" id="{FEC39A70-5CA8-B132-3681-02AB2970E65C}"/>
                </a:ext>
              </a:extLst>
            </p:cNvPr>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rgbClr val="75BF43"/>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900" dirty="0">
                <a:solidFill>
                  <a:srgbClr val="75BF43"/>
                </a:solidFill>
                <a:latin typeface="Calibri"/>
                <a:ea typeface="Calibri"/>
                <a:cs typeface="Calibri"/>
                <a:sym typeface="Calibri"/>
              </a:endParaRPr>
            </a:p>
          </p:txBody>
        </p:sp>
        <p:sp>
          <p:nvSpPr>
            <p:cNvPr id="5" name="Google Shape;554;p30">
              <a:extLst>
                <a:ext uri="{FF2B5EF4-FFF2-40B4-BE49-F238E27FC236}">
                  <a16:creationId xmlns:a16="http://schemas.microsoft.com/office/drawing/2014/main" id="{6760024D-C958-41D8-7E1D-76E826618387}"/>
                </a:ext>
              </a:extLst>
            </p:cNvPr>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rgbClr val="052C4B"/>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900" dirty="0">
                <a:solidFill>
                  <a:srgbClr val="00457C"/>
                </a:solidFill>
                <a:latin typeface="Calibri"/>
                <a:ea typeface="Calibri"/>
                <a:cs typeface="Calibri"/>
                <a:sym typeface="Calibri"/>
              </a:endParaRPr>
            </a:p>
          </p:txBody>
        </p:sp>
        <p:sp>
          <p:nvSpPr>
            <p:cNvPr id="6" name="Google Shape;555;p30">
              <a:extLst>
                <a:ext uri="{FF2B5EF4-FFF2-40B4-BE49-F238E27FC236}">
                  <a16:creationId xmlns:a16="http://schemas.microsoft.com/office/drawing/2014/main" id="{07E3CF18-F4C4-4317-3424-B3EF470EBF71}"/>
                </a:ext>
              </a:extLst>
            </p:cNvPr>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rgbClr val="FF755A"/>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 name="CuadroTexto 6">
            <a:extLst>
              <a:ext uri="{FF2B5EF4-FFF2-40B4-BE49-F238E27FC236}">
                <a16:creationId xmlns:a16="http://schemas.microsoft.com/office/drawing/2014/main" id="{8AF1E5D8-4ED0-0A25-19BA-D14C33F7568A}"/>
              </a:ext>
            </a:extLst>
          </p:cNvPr>
          <p:cNvSpPr txBox="1"/>
          <p:nvPr/>
        </p:nvSpPr>
        <p:spPr>
          <a:xfrm>
            <a:off x="2135653" y="1748538"/>
            <a:ext cx="2276585" cy="523220"/>
          </a:xfrm>
          <a:prstGeom prst="rect">
            <a:avLst/>
          </a:prstGeom>
          <a:noFill/>
        </p:spPr>
        <p:txBody>
          <a:bodyPr wrap="none" rtlCol="0">
            <a:spAutoFit/>
          </a:bodyPr>
          <a:lstStyle/>
          <a:p>
            <a:r>
              <a:rPr lang="es-MX" sz="2800" dirty="0"/>
              <a:t>La compañía</a:t>
            </a:r>
          </a:p>
        </p:txBody>
      </p:sp>
      <p:sp>
        <p:nvSpPr>
          <p:cNvPr id="8" name="CuadroTexto 7">
            <a:extLst>
              <a:ext uri="{FF2B5EF4-FFF2-40B4-BE49-F238E27FC236}">
                <a16:creationId xmlns:a16="http://schemas.microsoft.com/office/drawing/2014/main" id="{C10CA5ED-DF1B-4059-E4EB-F8FFB8FE3493}"/>
              </a:ext>
            </a:extLst>
          </p:cNvPr>
          <p:cNvSpPr txBox="1"/>
          <p:nvPr/>
        </p:nvSpPr>
        <p:spPr>
          <a:xfrm>
            <a:off x="8339230" y="2457964"/>
            <a:ext cx="2234843" cy="523220"/>
          </a:xfrm>
          <a:prstGeom prst="rect">
            <a:avLst/>
          </a:prstGeom>
          <a:noFill/>
        </p:spPr>
        <p:txBody>
          <a:bodyPr wrap="none" rtlCol="0">
            <a:spAutoFit/>
          </a:bodyPr>
          <a:lstStyle/>
          <a:p>
            <a:r>
              <a:rPr lang="es-MX" sz="2800" dirty="0"/>
              <a:t>Los servicios</a:t>
            </a:r>
          </a:p>
        </p:txBody>
      </p:sp>
      <p:sp>
        <p:nvSpPr>
          <p:cNvPr id="9" name="CuadroTexto 8">
            <a:extLst>
              <a:ext uri="{FF2B5EF4-FFF2-40B4-BE49-F238E27FC236}">
                <a16:creationId xmlns:a16="http://schemas.microsoft.com/office/drawing/2014/main" id="{AC86CC45-B477-1C9C-457E-295AF89A51F5}"/>
              </a:ext>
            </a:extLst>
          </p:cNvPr>
          <p:cNvSpPr txBox="1"/>
          <p:nvPr/>
        </p:nvSpPr>
        <p:spPr>
          <a:xfrm>
            <a:off x="5719301" y="5611726"/>
            <a:ext cx="565989" cy="523220"/>
          </a:xfrm>
          <a:prstGeom prst="rect">
            <a:avLst/>
          </a:prstGeom>
          <a:noFill/>
        </p:spPr>
        <p:txBody>
          <a:bodyPr wrap="none" rtlCol="0">
            <a:spAutoFit/>
          </a:bodyPr>
          <a:lstStyle/>
          <a:p>
            <a:r>
              <a:rPr lang="es-MX" sz="2800" dirty="0"/>
              <a:t>Tú</a:t>
            </a:r>
          </a:p>
        </p:txBody>
      </p:sp>
      <p:sp>
        <p:nvSpPr>
          <p:cNvPr id="10" name="CuadroTexto 9">
            <a:extLst>
              <a:ext uri="{FF2B5EF4-FFF2-40B4-BE49-F238E27FC236}">
                <a16:creationId xmlns:a16="http://schemas.microsoft.com/office/drawing/2014/main" id="{7B72093A-1A59-2FCE-C03A-94C7D4E436CF}"/>
              </a:ext>
            </a:extLst>
          </p:cNvPr>
          <p:cNvSpPr txBox="1"/>
          <p:nvPr/>
        </p:nvSpPr>
        <p:spPr>
          <a:xfrm>
            <a:off x="7137945" y="5992820"/>
            <a:ext cx="2640916" cy="523220"/>
          </a:xfrm>
          <a:prstGeom prst="rect">
            <a:avLst/>
          </a:prstGeom>
          <a:noFill/>
        </p:spPr>
        <p:txBody>
          <a:bodyPr wrap="none" rtlCol="0">
            <a:spAutoFit/>
          </a:bodyPr>
          <a:lstStyle/>
          <a:p>
            <a:r>
              <a:rPr lang="es-MX" sz="2800" b="1" dirty="0"/>
              <a:t>¡Invierte en ti!</a:t>
            </a:r>
          </a:p>
        </p:txBody>
      </p:sp>
      <p:sp>
        <p:nvSpPr>
          <p:cNvPr id="13" name="CuadroTexto 12">
            <a:extLst>
              <a:ext uri="{FF2B5EF4-FFF2-40B4-BE49-F238E27FC236}">
                <a16:creationId xmlns:a16="http://schemas.microsoft.com/office/drawing/2014/main" id="{5599432B-B367-34D8-23A5-907918F41935}"/>
              </a:ext>
            </a:extLst>
          </p:cNvPr>
          <p:cNvSpPr txBox="1"/>
          <p:nvPr/>
        </p:nvSpPr>
        <p:spPr>
          <a:xfrm>
            <a:off x="324309" y="345423"/>
            <a:ext cx="9300704" cy="584775"/>
          </a:xfrm>
          <a:prstGeom prst="rect">
            <a:avLst/>
          </a:prstGeom>
          <a:noFill/>
        </p:spPr>
        <p:txBody>
          <a:bodyPr wrap="square" rtlCol="0">
            <a:spAutoFit/>
          </a:bodyPr>
          <a:lstStyle/>
          <a:p>
            <a:r>
              <a:rPr lang="es-MX" sz="3200" spc="300" dirty="0">
                <a:solidFill>
                  <a:schemeClr val="tx1">
                    <a:lumMod val="95000"/>
                    <a:lumOff val="5000"/>
                  </a:schemeClr>
                </a:solidFill>
              </a:rPr>
              <a:t>LA EMPRESA ES IGUAL </a:t>
            </a:r>
            <a:r>
              <a:rPr lang="es-MX" sz="3200" spc="300" dirty="0">
                <a:solidFill>
                  <a:srgbClr val="EF4C6E"/>
                </a:solidFill>
                <a:latin typeface="+mj-lt"/>
              </a:rPr>
              <a:t>PARA TODOS</a:t>
            </a:r>
          </a:p>
        </p:txBody>
      </p:sp>
    </p:spTree>
    <p:extLst>
      <p:ext uri="{BB962C8B-B14F-4D97-AF65-F5344CB8AC3E}">
        <p14:creationId xmlns:p14="http://schemas.microsoft.com/office/powerpoint/2010/main" val="1107486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9">
            <a:extLst>
              <a:ext uri="{FF2B5EF4-FFF2-40B4-BE49-F238E27FC236}">
                <a16:creationId xmlns:a16="http://schemas.microsoft.com/office/drawing/2014/main" id="{BFC97412-0D25-4163-7531-E0CC30A657DB}"/>
              </a:ext>
            </a:extLst>
          </p:cNvPr>
          <p:cNvSpPr txBox="1"/>
          <p:nvPr/>
        </p:nvSpPr>
        <p:spPr>
          <a:xfrm>
            <a:off x="867466" y="2143193"/>
            <a:ext cx="5862731" cy="1477328"/>
          </a:xfrm>
          <a:prstGeom prst="rect">
            <a:avLst/>
          </a:prstGeom>
        </p:spPr>
        <p:txBody>
          <a:bodyPr vert="horz" wrap="square" lIns="0" tIns="0" rIns="0" bIns="0" rtlCol="0">
            <a:spAutoFit/>
          </a:bodyPr>
          <a:lstStyle/>
          <a:p>
            <a:pPr defTabSz="608429"/>
            <a:r>
              <a:rPr lang="es-MX" sz="4800" dirty="0">
                <a:solidFill>
                  <a:srgbClr val="EF4C6E"/>
                </a:solidFill>
                <a:latin typeface="+mj-lt"/>
              </a:rPr>
              <a:t>PLAN DE COMPENSACIÓN</a:t>
            </a:r>
          </a:p>
        </p:txBody>
      </p:sp>
      <p:sp>
        <p:nvSpPr>
          <p:cNvPr id="3" name="CuadroTexto 2">
            <a:extLst>
              <a:ext uri="{FF2B5EF4-FFF2-40B4-BE49-F238E27FC236}">
                <a16:creationId xmlns:a16="http://schemas.microsoft.com/office/drawing/2014/main" id="{8C6DCD52-64EF-2507-AF23-EA0FECC582D7}"/>
              </a:ext>
            </a:extLst>
          </p:cNvPr>
          <p:cNvSpPr txBox="1"/>
          <p:nvPr/>
        </p:nvSpPr>
        <p:spPr>
          <a:xfrm>
            <a:off x="867466" y="3620521"/>
            <a:ext cx="5100990" cy="830997"/>
          </a:xfrm>
          <a:prstGeom prst="rect">
            <a:avLst/>
          </a:prstGeom>
          <a:noFill/>
        </p:spPr>
        <p:txBody>
          <a:bodyPr wrap="square">
            <a:spAutoFit/>
          </a:bodyPr>
          <a:lstStyle/>
          <a:p>
            <a:pPr marL="0" algn="l" rtl="0" eaLnBrk="1" latinLnBrk="0" hangingPunct="1">
              <a:spcBef>
                <a:spcPts val="0"/>
              </a:spcBef>
              <a:spcAft>
                <a:spcPts val="0"/>
              </a:spcAft>
            </a:pPr>
            <a:r>
              <a:rPr lang="es-MX" sz="2400" kern="1200" dirty="0">
                <a:solidFill>
                  <a:srgbClr val="000000"/>
                </a:solidFill>
                <a:effectLst/>
                <a:latin typeface="Avenir Next LT Pro" panose="020B0504020202020204" pitchFamily="34" charset="0"/>
                <a:ea typeface="+mn-ea"/>
                <a:cs typeface="+mn-cs"/>
              </a:rPr>
              <a:t>Gana BONOS mientras construyes tu RESIDUAL</a:t>
            </a:r>
            <a:endParaRPr lang="es-MX" sz="2400" dirty="0">
              <a:effectLst/>
            </a:endParaRPr>
          </a:p>
        </p:txBody>
      </p:sp>
      <p:pic>
        <p:nvPicPr>
          <p:cNvPr id="5" name="Imagen 4" descr="Un grupo de personas posando para una foto&#10;&#10;Descripción generada automáticamente">
            <a:extLst>
              <a:ext uri="{FF2B5EF4-FFF2-40B4-BE49-F238E27FC236}">
                <a16:creationId xmlns:a16="http://schemas.microsoft.com/office/drawing/2014/main" id="{97883A07-1ED0-CD8B-1A22-C15B0F5377AA}"/>
              </a:ext>
            </a:extLst>
          </p:cNvPr>
          <p:cNvPicPr>
            <a:picLocks noChangeAspect="1"/>
          </p:cNvPicPr>
          <p:nvPr/>
        </p:nvPicPr>
        <p:blipFill rotWithShape="1">
          <a:blip r:embed="rId2">
            <a:grayscl/>
          </a:blip>
          <a:srcRect l="3929" b="14286"/>
          <a:stretch/>
        </p:blipFill>
        <p:spPr>
          <a:xfrm>
            <a:off x="7067550" y="0"/>
            <a:ext cx="5124450" cy="6858000"/>
          </a:xfrm>
          <a:prstGeom prst="rect">
            <a:avLst/>
          </a:prstGeom>
        </p:spPr>
      </p:pic>
    </p:spTree>
    <p:extLst>
      <p:ext uri="{BB962C8B-B14F-4D97-AF65-F5344CB8AC3E}">
        <p14:creationId xmlns:p14="http://schemas.microsoft.com/office/powerpoint/2010/main" val="193529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descr="Interfaz de usuario gráfica, Sitio web&#10;&#10;Descripción generada automáticamente">
            <a:extLst>
              <a:ext uri="{FF2B5EF4-FFF2-40B4-BE49-F238E27FC236}">
                <a16:creationId xmlns:a16="http://schemas.microsoft.com/office/drawing/2014/main" id="{D2EBAD65-CA64-9798-CA44-E99C40889771}"/>
              </a:ext>
            </a:extLst>
          </p:cNvPr>
          <p:cNvPicPr>
            <a:picLocks noChangeAspect="1"/>
          </p:cNvPicPr>
          <p:nvPr/>
        </p:nvPicPr>
        <p:blipFill rotWithShape="1">
          <a:blip r:embed="rId2"/>
          <a:srcRect l="14415" t="9923" r="19506" b="6482"/>
          <a:stretch/>
        </p:blipFill>
        <p:spPr>
          <a:xfrm>
            <a:off x="5054500" y="3503388"/>
            <a:ext cx="2082998" cy="1482269"/>
          </a:xfrm>
          <a:prstGeom prst="rect">
            <a:avLst/>
          </a:prstGeom>
        </p:spPr>
      </p:pic>
      <p:sp>
        <p:nvSpPr>
          <p:cNvPr id="23" name="Rectangle 40">
            <a:extLst>
              <a:ext uri="{FF2B5EF4-FFF2-40B4-BE49-F238E27FC236}">
                <a16:creationId xmlns:a16="http://schemas.microsoft.com/office/drawing/2014/main" id="{B4A44285-C2C9-B569-F5CF-92EA525753F5}"/>
              </a:ext>
            </a:extLst>
          </p:cNvPr>
          <p:cNvSpPr/>
          <p:nvPr/>
        </p:nvSpPr>
        <p:spPr>
          <a:xfrm>
            <a:off x="4539889" y="5017997"/>
            <a:ext cx="3112222" cy="668132"/>
          </a:xfrm>
          <a:prstGeom prst="rect">
            <a:avLst/>
          </a:prstGeom>
          <a:noFill/>
        </p:spPr>
        <p:txBody>
          <a:bodyPr wrap="square">
            <a:spAutoFit/>
          </a:bodyPr>
          <a:lstStyle/>
          <a:p>
            <a:pPr algn="ctr" defTabSz="855621">
              <a:defRPr/>
            </a:pPr>
            <a:r>
              <a:rPr lang="es-US" sz="1871" dirty="0">
                <a:solidFill>
                  <a:schemeClr val="tx1">
                    <a:lumMod val="85000"/>
                    <a:lumOff val="15000"/>
                  </a:schemeClr>
                </a:solidFill>
                <a:ea typeface="Kigelia" panose="020B0502040204020203" pitchFamily="34" charset="0"/>
                <a:cs typeface="Kigelia" panose="020B0502040204020203" pitchFamily="34" charset="0"/>
              </a:rPr>
              <a:t>Tu tienda de </a:t>
            </a:r>
            <a:r>
              <a:rPr lang="es-US" sz="1871" dirty="0">
                <a:solidFill>
                  <a:schemeClr val="tx1">
                    <a:lumMod val="85000"/>
                    <a:lumOff val="15000"/>
                  </a:schemeClr>
                </a:solidFill>
                <a:latin typeface="Avenir Next LT Pro Demi" panose="020B0704020202020204" pitchFamily="34" charset="0"/>
                <a:ea typeface="Kigelia" panose="020B0502040204020203" pitchFamily="34" charset="0"/>
                <a:cs typeface="Kigelia" panose="020B0502040204020203" pitchFamily="34" charset="0"/>
              </a:rPr>
              <a:t>distribución en línea</a:t>
            </a:r>
          </a:p>
        </p:txBody>
      </p:sp>
      <p:sp>
        <p:nvSpPr>
          <p:cNvPr id="24" name="Rectángulo: esquinas superiores, una redondeada y la otra cortada 23">
            <a:extLst>
              <a:ext uri="{FF2B5EF4-FFF2-40B4-BE49-F238E27FC236}">
                <a16:creationId xmlns:a16="http://schemas.microsoft.com/office/drawing/2014/main" id="{774897A1-D766-259B-2E4B-FE0E68007FAF}"/>
              </a:ext>
            </a:extLst>
          </p:cNvPr>
          <p:cNvSpPr/>
          <p:nvPr/>
        </p:nvSpPr>
        <p:spPr>
          <a:xfrm>
            <a:off x="493572" y="2459654"/>
            <a:ext cx="3112223" cy="703384"/>
          </a:xfrm>
          <a:prstGeom prst="snipRoundRect">
            <a:avLst/>
          </a:prstGeom>
          <a:solidFill>
            <a:srgbClr val="EF4C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Proveedores de servicios</a:t>
            </a:r>
          </a:p>
        </p:txBody>
      </p:sp>
      <p:sp>
        <p:nvSpPr>
          <p:cNvPr id="27" name="Rectángulo: esquinas superiores, una redondeada y la otra cortada 26">
            <a:extLst>
              <a:ext uri="{FF2B5EF4-FFF2-40B4-BE49-F238E27FC236}">
                <a16:creationId xmlns:a16="http://schemas.microsoft.com/office/drawing/2014/main" id="{F040CBE0-F5CC-3721-0F8E-FC2412DB242B}"/>
              </a:ext>
            </a:extLst>
          </p:cNvPr>
          <p:cNvSpPr/>
          <p:nvPr/>
        </p:nvSpPr>
        <p:spPr>
          <a:xfrm>
            <a:off x="4539888" y="2459654"/>
            <a:ext cx="3112223" cy="703384"/>
          </a:xfrm>
          <a:prstGeom prst="snipRoundRect">
            <a:avLst/>
          </a:prstGeom>
          <a:solidFill>
            <a:srgbClr val="71CEF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s-MX" dirty="0"/>
              <a:t>Tiendas y publicidad</a:t>
            </a:r>
          </a:p>
        </p:txBody>
      </p:sp>
      <p:sp>
        <p:nvSpPr>
          <p:cNvPr id="28" name="Rectángulo: esquinas superiores, una redondeada y la otra cortada 27">
            <a:extLst>
              <a:ext uri="{FF2B5EF4-FFF2-40B4-BE49-F238E27FC236}">
                <a16:creationId xmlns:a16="http://schemas.microsoft.com/office/drawing/2014/main" id="{E0BC7CF9-7DA0-EF8A-256D-3316AB04EADB}"/>
              </a:ext>
            </a:extLst>
          </p:cNvPr>
          <p:cNvSpPr/>
          <p:nvPr/>
        </p:nvSpPr>
        <p:spPr>
          <a:xfrm>
            <a:off x="8586205" y="2459654"/>
            <a:ext cx="3112223" cy="703384"/>
          </a:xfrm>
          <a:prstGeom prst="snipRoundRect">
            <a:avLst/>
          </a:prstGeom>
          <a:solidFill>
            <a:srgbClr val="71CEF0"/>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MX" dirty="0"/>
              <a:t>Clientes</a:t>
            </a:r>
          </a:p>
        </p:txBody>
      </p:sp>
      <p:sp>
        <p:nvSpPr>
          <p:cNvPr id="29" name="Flecha: a la derecha 28">
            <a:extLst>
              <a:ext uri="{FF2B5EF4-FFF2-40B4-BE49-F238E27FC236}">
                <a16:creationId xmlns:a16="http://schemas.microsoft.com/office/drawing/2014/main" id="{EAC7C92F-8B6C-8C7E-D909-5884A1A25D90}"/>
              </a:ext>
            </a:extLst>
          </p:cNvPr>
          <p:cNvSpPr/>
          <p:nvPr/>
        </p:nvSpPr>
        <p:spPr>
          <a:xfrm>
            <a:off x="3778180" y="2655596"/>
            <a:ext cx="653143"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Flecha: a la derecha 29">
            <a:extLst>
              <a:ext uri="{FF2B5EF4-FFF2-40B4-BE49-F238E27FC236}">
                <a16:creationId xmlns:a16="http://schemas.microsoft.com/office/drawing/2014/main" id="{84422B2C-5A6D-3391-6D65-01AB8982E5F2}"/>
              </a:ext>
            </a:extLst>
          </p:cNvPr>
          <p:cNvSpPr/>
          <p:nvPr/>
        </p:nvSpPr>
        <p:spPr>
          <a:xfrm>
            <a:off x="7792586" y="2655596"/>
            <a:ext cx="653143"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Flecha: a la derecha 30">
            <a:extLst>
              <a:ext uri="{FF2B5EF4-FFF2-40B4-BE49-F238E27FC236}">
                <a16:creationId xmlns:a16="http://schemas.microsoft.com/office/drawing/2014/main" id="{E209EDDC-0F8E-8FB9-1E19-22186D21AE1E}"/>
              </a:ext>
            </a:extLst>
          </p:cNvPr>
          <p:cNvSpPr/>
          <p:nvPr/>
        </p:nvSpPr>
        <p:spPr>
          <a:xfrm rot="5400000">
            <a:off x="1838449" y="3377288"/>
            <a:ext cx="422467"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Flecha: a la derecha 31">
            <a:extLst>
              <a:ext uri="{FF2B5EF4-FFF2-40B4-BE49-F238E27FC236}">
                <a16:creationId xmlns:a16="http://schemas.microsoft.com/office/drawing/2014/main" id="{6E0734A4-BE55-FD19-474E-CC18549AAD93}"/>
              </a:ext>
            </a:extLst>
          </p:cNvPr>
          <p:cNvSpPr/>
          <p:nvPr/>
        </p:nvSpPr>
        <p:spPr>
          <a:xfrm>
            <a:off x="3778180" y="4088773"/>
            <a:ext cx="653143"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Flecha: a la derecha 32">
            <a:extLst>
              <a:ext uri="{FF2B5EF4-FFF2-40B4-BE49-F238E27FC236}">
                <a16:creationId xmlns:a16="http://schemas.microsoft.com/office/drawing/2014/main" id="{CDA7DB0C-B0E5-D489-1D1D-A66CC946ABDB}"/>
              </a:ext>
            </a:extLst>
          </p:cNvPr>
          <p:cNvSpPr/>
          <p:nvPr/>
        </p:nvSpPr>
        <p:spPr>
          <a:xfrm>
            <a:off x="7798891" y="4088773"/>
            <a:ext cx="653143"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Rectángulo: esquinas superiores, una redondeada y la otra cortada 33">
            <a:extLst>
              <a:ext uri="{FF2B5EF4-FFF2-40B4-BE49-F238E27FC236}">
                <a16:creationId xmlns:a16="http://schemas.microsoft.com/office/drawing/2014/main" id="{20C7C822-EA70-9AF5-A534-0A3A5F42BDA9}"/>
              </a:ext>
            </a:extLst>
          </p:cNvPr>
          <p:cNvSpPr/>
          <p:nvPr/>
        </p:nvSpPr>
        <p:spPr>
          <a:xfrm>
            <a:off x="8586205" y="3892830"/>
            <a:ext cx="3112223" cy="703384"/>
          </a:xfrm>
          <a:prstGeom prst="snipRoundRect">
            <a:avLst/>
          </a:prstGeom>
          <a:solidFill>
            <a:schemeClr val="accent6">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MX" dirty="0"/>
              <a:t>Clientes</a:t>
            </a:r>
          </a:p>
        </p:txBody>
      </p:sp>
      <p:sp>
        <p:nvSpPr>
          <p:cNvPr id="35" name="Rectángulo 34">
            <a:extLst>
              <a:ext uri="{FF2B5EF4-FFF2-40B4-BE49-F238E27FC236}">
                <a16:creationId xmlns:a16="http://schemas.microsoft.com/office/drawing/2014/main" id="{7AA50D11-2102-C076-A840-9DF3CF4ADCDA}"/>
              </a:ext>
            </a:extLst>
          </p:cNvPr>
          <p:cNvSpPr/>
          <p:nvPr/>
        </p:nvSpPr>
        <p:spPr>
          <a:xfrm>
            <a:off x="3689499" y="1968241"/>
            <a:ext cx="8200103" cy="1475185"/>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6" name="Imagen 35" descr="Logotipo&#10;&#10;Descripción generada automáticamente">
            <a:extLst>
              <a:ext uri="{FF2B5EF4-FFF2-40B4-BE49-F238E27FC236}">
                <a16:creationId xmlns:a16="http://schemas.microsoft.com/office/drawing/2014/main" id="{CCC31826-4786-F37B-898E-3EAEDD26F05A}"/>
              </a:ext>
            </a:extLst>
          </p:cNvPr>
          <p:cNvPicPr>
            <a:picLocks noChangeAspect="1"/>
          </p:cNvPicPr>
          <p:nvPr/>
        </p:nvPicPr>
        <p:blipFill>
          <a:blip r:embed="rId3"/>
          <a:stretch>
            <a:fillRect/>
          </a:stretch>
        </p:blipFill>
        <p:spPr>
          <a:xfrm>
            <a:off x="956235" y="3863074"/>
            <a:ext cx="2153048" cy="868406"/>
          </a:xfrm>
          <a:prstGeom prst="rect">
            <a:avLst/>
          </a:prstGeom>
        </p:spPr>
      </p:pic>
      <p:sp>
        <p:nvSpPr>
          <p:cNvPr id="37" name="Título 1">
            <a:extLst>
              <a:ext uri="{FF2B5EF4-FFF2-40B4-BE49-F238E27FC236}">
                <a16:creationId xmlns:a16="http://schemas.microsoft.com/office/drawing/2014/main" id="{7859B52E-CD8D-F6D0-C5DD-0229B48337AD}"/>
              </a:ext>
            </a:extLst>
          </p:cNvPr>
          <p:cNvSpPr txBox="1">
            <a:spLocks/>
          </p:cNvSpPr>
          <p:nvPr/>
        </p:nvSpPr>
        <p:spPr>
          <a:xfrm>
            <a:off x="308720" y="445493"/>
            <a:ext cx="10515600" cy="46410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spc="300" dirty="0">
                <a:latin typeface="+mn-lt"/>
              </a:rPr>
              <a:t>GANAS POR  </a:t>
            </a:r>
            <a:r>
              <a:rPr lang="es-MX" sz="3200" spc="300" dirty="0">
                <a:solidFill>
                  <a:srgbClr val="EF4C6E"/>
                </a:solidFill>
              </a:rPr>
              <a:t>CONECTAR SERVICIOS</a:t>
            </a:r>
          </a:p>
        </p:txBody>
      </p:sp>
    </p:spTree>
    <p:extLst>
      <p:ext uri="{BB962C8B-B14F-4D97-AF65-F5344CB8AC3E}">
        <p14:creationId xmlns:p14="http://schemas.microsoft.com/office/powerpoint/2010/main" val="323872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9DD5EC-E7B8-4672-A055-2849DC6A3CA3}"/>
              </a:ext>
            </a:extLst>
          </p:cNvPr>
          <p:cNvSpPr txBox="1"/>
          <p:nvPr/>
        </p:nvSpPr>
        <p:spPr>
          <a:xfrm>
            <a:off x="749728" y="5574334"/>
            <a:ext cx="4604146" cy="584775"/>
          </a:xfrm>
          <a:prstGeom prst="rect">
            <a:avLst/>
          </a:prstGeom>
          <a:noFill/>
        </p:spPr>
        <p:txBody>
          <a:bodyPr wrap="none" rtlCol="0">
            <a:spAutoFit/>
          </a:bodyPr>
          <a:lstStyle/>
          <a:p>
            <a:r>
              <a:rPr lang="es-MX" sz="3200" dirty="0"/>
              <a:t>1 a 6 puntos por cliente</a:t>
            </a:r>
          </a:p>
        </p:txBody>
      </p:sp>
      <p:sp>
        <p:nvSpPr>
          <p:cNvPr id="18" name="CuadroTexto 2">
            <a:extLst>
              <a:ext uri="{FF2B5EF4-FFF2-40B4-BE49-F238E27FC236}">
                <a16:creationId xmlns:a16="http://schemas.microsoft.com/office/drawing/2014/main" id="{24D40FAB-507E-1427-271B-AAD2E73194D8}"/>
              </a:ext>
            </a:extLst>
          </p:cNvPr>
          <p:cNvSpPr txBox="1"/>
          <p:nvPr/>
        </p:nvSpPr>
        <p:spPr>
          <a:xfrm>
            <a:off x="7114737" y="3338719"/>
            <a:ext cx="3659976" cy="1631216"/>
          </a:xfrm>
          <a:prstGeom prst="rect">
            <a:avLst/>
          </a:prstGeom>
          <a:noFill/>
        </p:spPr>
        <p:txBody>
          <a:bodyPr wrap="none" rtlCol="0">
            <a:spAutoFit/>
          </a:bodyPr>
          <a:lstStyle/>
          <a:p>
            <a:pPr algn="ctr"/>
            <a:r>
              <a:rPr lang="es-MX" sz="3600" dirty="0"/>
              <a:t>Adquirir </a:t>
            </a:r>
          </a:p>
          <a:p>
            <a:pPr algn="ctr"/>
            <a:r>
              <a:rPr lang="es-MX" sz="3600" dirty="0">
                <a:solidFill>
                  <a:srgbClr val="EF4C6E"/>
                </a:solidFill>
                <a:latin typeface="+mj-lt"/>
              </a:rPr>
              <a:t>25 a 50 clientes </a:t>
            </a:r>
          </a:p>
          <a:p>
            <a:pPr algn="ctr"/>
            <a:r>
              <a:rPr lang="es-MX" sz="2800" dirty="0"/>
              <a:t>(50 a 200 puntos)</a:t>
            </a:r>
          </a:p>
        </p:txBody>
      </p:sp>
      <p:grpSp>
        <p:nvGrpSpPr>
          <p:cNvPr id="11" name="Grupo 10">
            <a:extLst>
              <a:ext uri="{FF2B5EF4-FFF2-40B4-BE49-F238E27FC236}">
                <a16:creationId xmlns:a16="http://schemas.microsoft.com/office/drawing/2014/main" id="{F7942735-507B-5194-929E-FE37E43A71CC}"/>
              </a:ext>
            </a:extLst>
          </p:cNvPr>
          <p:cNvGrpSpPr/>
          <p:nvPr/>
        </p:nvGrpSpPr>
        <p:grpSpPr>
          <a:xfrm>
            <a:off x="302802" y="2335211"/>
            <a:ext cx="5413326" cy="2971183"/>
            <a:chOff x="2618885" y="1547277"/>
            <a:chExt cx="4778354" cy="2768463"/>
          </a:xfrm>
        </p:grpSpPr>
        <p:pic>
          <p:nvPicPr>
            <p:cNvPr id="15" name="Imagen 14" descr="Interfaz de usuario gráfica, Teams&#10;&#10;Descripción generada automáticamente">
              <a:extLst>
                <a:ext uri="{FF2B5EF4-FFF2-40B4-BE49-F238E27FC236}">
                  <a16:creationId xmlns:a16="http://schemas.microsoft.com/office/drawing/2014/main" id="{57B000B9-0F8F-E87C-C957-CA7F802337FB}"/>
                </a:ext>
              </a:extLst>
            </p:cNvPr>
            <p:cNvPicPr>
              <a:picLocks noChangeAspect="1"/>
            </p:cNvPicPr>
            <p:nvPr/>
          </p:nvPicPr>
          <p:blipFill rotWithShape="1">
            <a:blip r:embed="rId2"/>
            <a:srcRect l="2679" t="7058" r="6340" b="5482"/>
            <a:stretch/>
          </p:blipFill>
          <p:spPr>
            <a:xfrm>
              <a:off x="2618885" y="1547277"/>
              <a:ext cx="4319924" cy="2768463"/>
            </a:xfrm>
            <a:prstGeom prst="rect">
              <a:avLst/>
            </a:prstGeom>
          </p:spPr>
        </p:pic>
        <p:pic>
          <p:nvPicPr>
            <p:cNvPr id="19" name="Imagen 18" descr="Imagen de la pantalla de un teléfono celular&#10;&#10;Descripción generada automáticamente">
              <a:extLst>
                <a:ext uri="{FF2B5EF4-FFF2-40B4-BE49-F238E27FC236}">
                  <a16:creationId xmlns:a16="http://schemas.microsoft.com/office/drawing/2014/main" id="{0B37572B-925A-8829-E14D-55B397E94B95}"/>
                </a:ext>
              </a:extLst>
            </p:cNvPr>
            <p:cNvPicPr>
              <a:picLocks noChangeAspect="1"/>
            </p:cNvPicPr>
            <p:nvPr/>
          </p:nvPicPr>
          <p:blipFill rotWithShape="1">
            <a:blip r:embed="rId3"/>
            <a:srcRect l="29197" t="7711" r="28431" b="11111"/>
            <a:stretch/>
          </p:blipFill>
          <p:spPr>
            <a:xfrm>
              <a:off x="6410730" y="2330824"/>
              <a:ext cx="986509" cy="1889979"/>
            </a:xfrm>
            <a:prstGeom prst="rect">
              <a:avLst/>
            </a:prstGeom>
          </p:spPr>
        </p:pic>
      </p:grpSp>
      <p:grpSp>
        <p:nvGrpSpPr>
          <p:cNvPr id="38" name="Grupo 37">
            <a:extLst>
              <a:ext uri="{FF2B5EF4-FFF2-40B4-BE49-F238E27FC236}">
                <a16:creationId xmlns:a16="http://schemas.microsoft.com/office/drawing/2014/main" id="{2B0D3B53-9755-DD15-4C66-EEF25567ADE2}"/>
              </a:ext>
            </a:extLst>
          </p:cNvPr>
          <p:cNvGrpSpPr/>
          <p:nvPr/>
        </p:nvGrpSpPr>
        <p:grpSpPr>
          <a:xfrm>
            <a:off x="3051801" y="891512"/>
            <a:ext cx="6450222" cy="1122891"/>
            <a:chOff x="3203371" y="1290614"/>
            <a:chExt cx="6450222" cy="1122891"/>
          </a:xfrm>
        </p:grpSpPr>
        <p:pic>
          <p:nvPicPr>
            <p:cNvPr id="39" name="Imagen 38" descr="Imagen en blanco y negro de una cámara fotográfica&#10;&#10;Descripción generada automáticamente con confianza baja">
              <a:extLst>
                <a:ext uri="{FF2B5EF4-FFF2-40B4-BE49-F238E27FC236}">
                  <a16:creationId xmlns:a16="http://schemas.microsoft.com/office/drawing/2014/main" id="{DEE35661-F066-921A-39E7-1773892AF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8617" y="1502872"/>
              <a:ext cx="714976" cy="698375"/>
            </a:xfrm>
            <a:prstGeom prst="rect">
              <a:avLst/>
            </a:prstGeom>
          </p:spPr>
        </p:pic>
        <p:pic>
          <p:nvPicPr>
            <p:cNvPr id="40" name="Imagen 39" descr="Una pantalla de un celular&#10;&#10;Descripción generada automáticamente">
              <a:extLst>
                <a:ext uri="{FF2B5EF4-FFF2-40B4-BE49-F238E27FC236}">
                  <a16:creationId xmlns:a16="http://schemas.microsoft.com/office/drawing/2014/main" id="{8C67EEE2-65BC-EB3B-8845-DDB417973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371" y="1462977"/>
              <a:ext cx="796666" cy="778165"/>
            </a:xfrm>
            <a:prstGeom prst="rect">
              <a:avLst/>
            </a:prstGeom>
          </p:spPr>
        </p:pic>
        <p:pic>
          <p:nvPicPr>
            <p:cNvPr id="41" name="Imagen 40" descr="Un celular encima de una computadora&#10;&#10;Descripción generada automáticamente con confianza media">
              <a:extLst>
                <a:ext uri="{FF2B5EF4-FFF2-40B4-BE49-F238E27FC236}">
                  <a16:creationId xmlns:a16="http://schemas.microsoft.com/office/drawing/2014/main" id="{B1E57799-6599-9790-C0F2-3DECA29290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2436" y="1462977"/>
              <a:ext cx="796666" cy="778165"/>
            </a:xfrm>
            <a:prstGeom prst="rect">
              <a:avLst/>
            </a:prstGeom>
          </p:spPr>
        </p:pic>
        <p:pic>
          <p:nvPicPr>
            <p:cNvPr id="42" name="Imagen 41" descr="Captura de pantalla de un celular&#10;&#10;Descripción generada automáticamente">
              <a:extLst>
                <a:ext uri="{FF2B5EF4-FFF2-40B4-BE49-F238E27FC236}">
                  <a16:creationId xmlns:a16="http://schemas.microsoft.com/office/drawing/2014/main" id="{2FFF6386-893F-D523-414D-43538985B6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2792" y="1290614"/>
              <a:ext cx="1149586" cy="1122891"/>
            </a:xfrm>
            <a:prstGeom prst="rect">
              <a:avLst/>
            </a:prstGeom>
          </p:spPr>
        </p:pic>
        <p:pic>
          <p:nvPicPr>
            <p:cNvPr id="43" name="Imagen 42" descr="Imagen digital de un barco&#10;&#10;Descripción generada automáticamente con confianza media">
              <a:extLst>
                <a:ext uri="{FF2B5EF4-FFF2-40B4-BE49-F238E27FC236}">
                  <a16:creationId xmlns:a16="http://schemas.microsoft.com/office/drawing/2014/main" id="{D0F07535-EEFA-9E7D-1302-E264AD4F49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8282" y="1561559"/>
              <a:ext cx="964351" cy="580998"/>
            </a:xfrm>
            <a:prstGeom prst="rect">
              <a:avLst/>
            </a:prstGeom>
          </p:spPr>
        </p:pic>
      </p:grpSp>
      <p:sp>
        <p:nvSpPr>
          <p:cNvPr id="20" name="Título 1">
            <a:extLst>
              <a:ext uri="{FF2B5EF4-FFF2-40B4-BE49-F238E27FC236}">
                <a16:creationId xmlns:a16="http://schemas.microsoft.com/office/drawing/2014/main" id="{A519E838-C030-9DB8-6031-B21269B120E3}"/>
              </a:ext>
            </a:extLst>
          </p:cNvPr>
          <p:cNvSpPr txBox="1">
            <a:spLocks/>
          </p:cNvSpPr>
          <p:nvPr/>
        </p:nvSpPr>
        <p:spPr>
          <a:xfrm>
            <a:off x="308720" y="445493"/>
            <a:ext cx="10515600" cy="46410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spc="300" dirty="0">
                <a:solidFill>
                  <a:schemeClr val="tx1">
                    <a:lumMod val="95000"/>
                    <a:lumOff val="5000"/>
                  </a:schemeClr>
                </a:solidFill>
                <a:latin typeface="+mn-lt"/>
              </a:rPr>
              <a:t>TU</a:t>
            </a:r>
            <a:r>
              <a:rPr lang="es-MX" sz="3200" spc="300" dirty="0">
                <a:solidFill>
                  <a:srgbClr val="EF4C6E"/>
                </a:solidFill>
                <a:latin typeface="+mn-lt"/>
              </a:rPr>
              <a:t> </a:t>
            </a:r>
            <a:r>
              <a:rPr lang="es-MX" sz="3200" spc="300" dirty="0">
                <a:solidFill>
                  <a:srgbClr val="EF4C6E"/>
                </a:solidFill>
              </a:rPr>
              <a:t>META</a:t>
            </a:r>
          </a:p>
        </p:txBody>
      </p:sp>
    </p:spTree>
    <p:extLst>
      <p:ext uri="{BB962C8B-B14F-4D97-AF65-F5344CB8AC3E}">
        <p14:creationId xmlns:p14="http://schemas.microsoft.com/office/powerpoint/2010/main" val="359177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27">
            <a:extLst>
              <a:ext uri="{FF2B5EF4-FFF2-40B4-BE49-F238E27FC236}">
                <a16:creationId xmlns:a16="http://schemas.microsoft.com/office/drawing/2014/main" id="{3AEFB955-BDEC-46BD-BFF6-9F97762F3814}"/>
              </a:ext>
            </a:extLst>
          </p:cNvPr>
          <p:cNvSpPr txBox="1"/>
          <p:nvPr/>
        </p:nvSpPr>
        <p:spPr>
          <a:xfrm>
            <a:off x="787841" y="4800583"/>
            <a:ext cx="7754613" cy="1231106"/>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2600" b="1" dirty="0">
                <a:solidFill>
                  <a:srgbClr val="EF4C6E"/>
                </a:solidFill>
                <a:latin typeface="+mj-lt"/>
              </a:rPr>
              <a:t>EQUIVALENTES: </a:t>
            </a:r>
            <a:endParaRPr lang="es-CO" sz="2400" dirty="0">
              <a:solidFill>
                <a:srgbClr val="EF4C6E"/>
              </a:solidFill>
              <a:latin typeface="+mj-lt"/>
            </a:endParaRPr>
          </a:p>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 Al interés de </a:t>
            </a:r>
            <a:r>
              <a:rPr lang="es-CO" sz="2400" b="1" dirty="0"/>
              <a:t>$75,000</a:t>
            </a:r>
            <a:r>
              <a:rPr lang="es-CO" sz="2400" dirty="0"/>
              <a:t> dólares invertido al 5% </a:t>
            </a:r>
          </a:p>
          <a:p>
            <a:pPr marL="0" marR="0" lvl="0" indent="0" defTabSz="892517" rtl="0" eaLnBrk="1" fontAlgn="auto" latinLnBrk="0" hangingPunct="1">
              <a:lnSpc>
                <a:spcPct val="100000"/>
              </a:lnSpc>
              <a:spcBef>
                <a:spcPts val="0"/>
              </a:spcBef>
              <a:spcAft>
                <a:spcPts val="0"/>
              </a:spcAft>
              <a:buClrTx/>
              <a:buSzTx/>
              <a:buFontTx/>
              <a:buNone/>
              <a:tabLst/>
              <a:defRPr/>
            </a:pPr>
            <a:r>
              <a:rPr lang="es-CO" sz="2400" dirty="0"/>
              <a:t>- A la renta de una propiedad de </a:t>
            </a:r>
            <a:r>
              <a:rPr lang="es-CO" sz="2400" b="1" dirty="0"/>
              <a:t>$75,000 </a:t>
            </a:r>
            <a:r>
              <a:rPr lang="es-CO" sz="2400" dirty="0"/>
              <a:t>dólares</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305546" y="329213"/>
            <a:ext cx="7069814" cy="584775"/>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3200" spc="300" dirty="0"/>
              <a:t>GANAS DEL </a:t>
            </a:r>
            <a:r>
              <a:rPr lang="es-CO" sz="3200" spc="300" dirty="0">
                <a:solidFill>
                  <a:srgbClr val="EF4C6E"/>
                </a:solidFill>
                <a:latin typeface="+mj-lt"/>
              </a:rPr>
              <a:t>3% AL 15% </a:t>
            </a:r>
          </a:p>
        </p:txBody>
      </p:sp>
      <p:sp>
        <p:nvSpPr>
          <p:cNvPr id="28" name="object 19">
            <a:extLst>
              <a:ext uri="{FF2B5EF4-FFF2-40B4-BE49-F238E27FC236}">
                <a16:creationId xmlns:a16="http://schemas.microsoft.com/office/drawing/2014/main" id="{E28F1DAF-A021-4DAD-9CBB-9A46E8FA5B32}"/>
              </a:ext>
            </a:extLst>
          </p:cNvPr>
          <p:cNvSpPr txBox="1"/>
          <p:nvPr/>
        </p:nvSpPr>
        <p:spPr>
          <a:xfrm>
            <a:off x="3954989" y="3184450"/>
            <a:ext cx="1132349" cy="615553"/>
          </a:xfrm>
          <a:prstGeom prst="rect">
            <a:avLst/>
          </a:prstGeom>
        </p:spPr>
        <p:txBody>
          <a:bodyPr vert="horz" wrap="square" lIns="0" tIns="0" rIns="0" bIns="0" rtlCol="0">
            <a:spAutoFit/>
          </a:bodyPr>
          <a:lstStyle/>
          <a:p>
            <a:pPr marL="0" marR="0" lvl="0" indent="0" algn="ctr" defTabSz="606725" rtl="0" eaLnBrk="1" fontAlgn="auto" latinLnBrk="0" hangingPunct="1">
              <a:lnSpc>
                <a:spcPct val="100000"/>
              </a:lnSpc>
              <a:spcBef>
                <a:spcPts val="0"/>
              </a:spcBef>
              <a:spcAft>
                <a:spcPts val="0"/>
              </a:spcAft>
              <a:buClrTx/>
              <a:buSzTx/>
              <a:buFontTx/>
              <a:buNone/>
              <a:tabLst/>
              <a:defRPr/>
            </a:pPr>
            <a:r>
              <a:rPr lang="es-MX" sz="2000" dirty="0" err="1"/>
              <a:t>Volúmen</a:t>
            </a:r>
            <a:r>
              <a:rPr lang="en-US" sz="2000" dirty="0"/>
              <a:t> </a:t>
            </a:r>
            <a:r>
              <a:rPr lang="es-MX" sz="2000" dirty="0"/>
              <a:t>mensual</a:t>
            </a:r>
          </a:p>
        </p:txBody>
      </p:sp>
      <p:sp>
        <p:nvSpPr>
          <p:cNvPr id="29" name="object 35">
            <a:extLst>
              <a:ext uri="{FF2B5EF4-FFF2-40B4-BE49-F238E27FC236}">
                <a16:creationId xmlns:a16="http://schemas.microsoft.com/office/drawing/2014/main" id="{B3A40FFC-0B8C-453C-A376-B1E5FEC4D3F0}"/>
              </a:ext>
            </a:extLst>
          </p:cNvPr>
          <p:cNvSpPr txBox="1"/>
          <p:nvPr/>
        </p:nvSpPr>
        <p:spPr>
          <a:xfrm>
            <a:off x="2327883" y="1980934"/>
            <a:ext cx="1043820" cy="307777"/>
          </a:xfrm>
          <a:prstGeom prst="rect">
            <a:avLst/>
          </a:prstGeom>
        </p:spPr>
        <p:txBody>
          <a:bodyPr vert="horz" wrap="square" lIns="0" tIns="0" rIns="0" bIns="0" rtlCol="0">
            <a:spAutoFit/>
          </a:bodyPr>
          <a:lstStyle/>
          <a:p>
            <a:pPr marL="0" marR="0" lvl="0" indent="0" algn="l" defTabSz="606725" rtl="0" eaLnBrk="1" fontAlgn="auto" latinLnBrk="0" hangingPunct="1">
              <a:lnSpc>
                <a:spcPct val="100000"/>
              </a:lnSpc>
              <a:spcBef>
                <a:spcPts val="0"/>
              </a:spcBef>
              <a:spcAft>
                <a:spcPts val="0"/>
              </a:spcAft>
              <a:buClrTx/>
              <a:buSzTx/>
              <a:buFontTx/>
              <a:buNone/>
              <a:tabLst/>
              <a:defRPr/>
            </a:pPr>
            <a:r>
              <a:rPr lang="en-US" sz="2000" dirty="0"/>
              <a:t> </a:t>
            </a:r>
            <a:endParaRPr sz="2000" dirty="0"/>
          </a:p>
        </p:txBody>
      </p:sp>
      <p:sp>
        <p:nvSpPr>
          <p:cNvPr id="30" name="object 36">
            <a:extLst>
              <a:ext uri="{FF2B5EF4-FFF2-40B4-BE49-F238E27FC236}">
                <a16:creationId xmlns:a16="http://schemas.microsoft.com/office/drawing/2014/main" id="{1BB15337-A4E3-439E-827D-1F53E4FC71DD}"/>
              </a:ext>
            </a:extLst>
          </p:cNvPr>
          <p:cNvSpPr txBox="1"/>
          <p:nvPr/>
        </p:nvSpPr>
        <p:spPr>
          <a:xfrm>
            <a:off x="2315037" y="2264016"/>
            <a:ext cx="5620286" cy="783574"/>
          </a:xfrm>
          <a:prstGeom prst="rect">
            <a:avLst/>
          </a:prstGeom>
        </p:spPr>
        <p:txBody>
          <a:bodyPr vert="horz" lIns="91440" tIns="45720" rIns="91440" bIns="45720" rtlCol="0">
            <a:noAutofit/>
          </a:bodyPr>
          <a:lstStyle>
            <a:defPPr>
              <a:defRPr lang="es-MX"/>
            </a:defPPr>
            <a:lvl1pPr indent="0" algn="ctr">
              <a:lnSpc>
                <a:spcPct val="90000"/>
              </a:lnSpc>
              <a:spcBef>
                <a:spcPts val="1000"/>
              </a:spcBef>
              <a:buFont typeface="Arial" panose="020B0604020202020204" pitchFamily="34" charset="0"/>
              <a:buNone/>
              <a:defRPr sz="6000">
                <a:solidFill>
                  <a:srgbClr val="0070C0"/>
                </a:solidFill>
                <a:latin typeface="Avenir Next LT Pro Demi" panose="020B07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pc="-150" dirty="0"/>
              <a:t>40</a:t>
            </a:r>
            <a:r>
              <a:rPr lang="es-MX" sz="4000" spc="-150" dirty="0"/>
              <a:t> x </a:t>
            </a:r>
            <a:r>
              <a:rPr lang="en-US" spc="-150" dirty="0"/>
              <a:t>$50</a:t>
            </a:r>
            <a:r>
              <a:rPr lang="en-US" sz="4400" spc="-150" dirty="0"/>
              <a:t> </a:t>
            </a:r>
            <a:r>
              <a:rPr sz="4400" spc="-150" dirty="0"/>
              <a:t>x</a:t>
            </a:r>
            <a:r>
              <a:rPr lang="es-MX" sz="4400" spc="-150" dirty="0"/>
              <a:t> </a:t>
            </a:r>
            <a:r>
              <a:rPr spc="-150" dirty="0"/>
              <a:t>1</a:t>
            </a:r>
            <a:r>
              <a:rPr lang="en-US" spc="-150" dirty="0"/>
              <a:t>5</a:t>
            </a:r>
            <a:r>
              <a:rPr spc="-150" dirty="0"/>
              <a:t>%</a:t>
            </a:r>
            <a:r>
              <a:rPr lang="en-US" sz="4800" spc="-150" dirty="0"/>
              <a:t>=</a:t>
            </a:r>
            <a:endParaRPr spc="-150" dirty="0"/>
          </a:p>
        </p:txBody>
      </p:sp>
      <p:sp>
        <p:nvSpPr>
          <p:cNvPr id="31" name="object 18">
            <a:extLst>
              <a:ext uri="{FF2B5EF4-FFF2-40B4-BE49-F238E27FC236}">
                <a16:creationId xmlns:a16="http://schemas.microsoft.com/office/drawing/2014/main" id="{3F972D3C-0F48-43ED-B765-FC15372FA54A}"/>
              </a:ext>
            </a:extLst>
          </p:cNvPr>
          <p:cNvSpPr txBox="1"/>
          <p:nvPr/>
        </p:nvSpPr>
        <p:spPr>
          <a:xfrm>
            <a:off x="7652743" y="2270082"/>
            <a:ext cx="2381594" cy="755190"/>
          </a:xfrm>
          <a:prstGeom prst="rect">
            <a:avLst/>
          </a:prstGeom>
        </p:spPr>
        <p:txBody>
          <a:bodyPr vert="horz" lIns="91440" tIns="45720" rIns="91440" bIns="45720" rtlCol="0">
            <a:noAutofit/>
          </a:bodyPr>
          <a:lstStyle>
            <a:defPPr>
              <a:defRPr lang="es-MX"/>
            </a:defPPr>
            <a:lvl1pPr indent="0">
              <a:lnSpc>
                <a:spcPct val="90000"/>
              </a:lnSpc>
              <a:spcBef>
                <a:spcPts val="1000"/>
              </a:spcBef>
              <a:buFont typeface="Arial" panose="020B0604020202020204" pitchFamily="34" charset="0"/>
              <a:buNone/>
              <a:defRPr sz="5400">
                <a:solidFill>
                  <a:srgbClr val="0070C0"/>
                </a:solidFill>
                <a:latin typeface="Avenir Next LT Pro Demi" panose="020B07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600" b="1" dirty="0">
                <a:solidFill>
                  <a:schemeClr val="bg2">
                    <a:lumMod val="25000"/>
                  </a:schemeClr>
                </a:solidFill>
              </a:rPr>
              <a:t>$300</a:t>
            </a:r>
            <a:endParaRPr lang="es-MX" sz="6600" b="1" dirty="0">
              <a:solidFill>
                <a:schemeClr val="bg2">
                  <a:lumMod val="25000"/>
                </a:schemeClr>
              </a:solidFill>
            </a:endParaRPr>
          </a:p>
        </p:txBody>
      </p:sp>
      <p:sp>
        <p:nvSpPr>
          <p:cNvPr id="2" name="CuadroTexto 1">
            <a:extLst>
              <a:ext uri="{FF2B5EF4-FFF2-40B4-BE49-F238E27FC236}">
                <a16:creationId xmlns:a16="http://schemas.microsoft.com/office/drawing/2014/main" id="{37035C58-580F-4D64-8DED-08E6667321E4}"/>
              </a:ext>
            </a:extLst>
          </p:cNvPr>
          <p:cNvSpPr txBox="1"/>
          <p:nvPr/>
        </p:nvSpPr>
        <p:spPr>
          <a:xfrm>
            <a:off x="388110" y="6482792"/>
            <a:ext cx="3422412" cy="276999"/>
          </a:xfrm>
          <a:prstGeom prst="rect">
            <a:avLst/>
          </a:prstGeom>
          <a:noFill/>
        </p:spPr>
        <p:txBody>
          <a:bodyPr wrap="none" rtlCol="0">
            <a:spAutoFit/>
          </a:bodyPr>
          <a:lstStyle/>
          <a:p>
            <a:pPr algn="ctr"/>
            <a:r>
              <a:rPr lang="es-MX" sz="1200" dirty="0">
                <a:sym typeface="Myriad Pro"/>
              </a:rPr>
              <a:t>*Ve el plan de compensación para los detalles</a:t>
            </a:r>
          </a:p>
        </p:txBody>
      </p:sp>
      <p:sp>
        <p:nvSpPr>
          <p:cNvPr id="20" name="CuadroTexto 19">
            <a:extLst>
              <a:ext uri="{FF2B5EF4-FFF2-40B4-BE49-F238E27FC236}">
                <a16:creationId xmlns:a16="http://schemas.microsoft.com/office/drawing/2014/main" id="{CA88C8EB-54AC-43D5-A47E-F2D3C986BCCF}"/>
              </a:ext>
            </a:extLst>
          </p:cNvPr>
          <p:cNvSpPr txBox="1"/>
          <p:nvPr/>
        </p:nvSpPr>
        <p:spPr>
          <a:xfrm>
            <a:off x="8087947" y="3128211"/>
            <a:ext cx="1826074" cy="400110"/>
          </a:xfrm>
          <a:prstGeom prst="rect">
            <a:avLst/>
          </a:prstGeom>
          <a:noFill/>
        </p:spPr>
        <p:txBody>
          <a:bodyPr wrap="square">
            <a:spAutoFit/>
          </a:bodyPr>
          <a:lstStyle/>
          <a:p>
            <a:r>
              <a:rPr lang="es-MX" sz="2000" dirty="0"/>
              <a:t>USD por mes</a:t>
            </a:r>
          </a:p>
        </p:txBody>
      </p:sp>
      <p:sp>
        <p:nvSpPr>
          <p:cNvPr id="19" name="object 19">
            <a:extLst>
              <a:ext uri="{FF2B5EF4-FFF2-40B4-BE49-F238E27FC236}">
                <a16:creationId xmlns:a16="http://schemas.microsoft.com/office/drawing/2014/main" id="{D777F0B6-CE9C-F509-29D5-6471959EA41C}"/>
              </a:ext>
            </a:extLst>
          </p:cNvPr>
          <p:cNvSpPr txBox="1"/>
          <p:nvPr/>
        </p:nvSpPr>
        <p:spPr>
          <a:xfrm>
            <a:off x="2020378" y="3147683"/>
            <a:ext cx="1570302" cy="615553"/>
          </a:xfrm>
          <a:prstGeom prst="rect">
            <a:avLst/>
          </a:prstGeom>
        </p:spPr>
        <p:txBody>
          <a:bodyPr vert="horz" wrap="square" lIns="0" tIns="0" rIns="0" bIns="0" rtlCol="0">
            <a:spAutoFit/>
          </a:bodyPr>
          <a:lstStyle/>
          <a:p>
            <a:pPr marL="0" marR="0" lvl="0" indent="0" algn="ctr" defTabSz="606725" rtl="0" eaLnBrk="1" fontAlgn="auto" latinLnBrk="0" hangingPunct="1">
              <a:lnSpc>
                <a:spcPct val="100000"/>
              </a:lnSpc>
              <a:spcBef>
                <a:spcPts val="0"/>
              </a:spcBef>
              <a:spcAft>
                <a:spcPts val="0"/>
              </a:spcAft>
              <a:buClrTx/>
              <a:buSzTx/>
              <a:buFontTx/>
              <a:buNone/>
              <a:tabLst/>
              <a:defRPr/>
            </a:pPr>
            <a:r>
              <a:rPr lang="es-MX" sz="2000"/>
              <a:t>Hogares con 5 servicios</a:t>
            </a:r>
          </a:p>
        </p:txBody>
      </p:sp>
      <p:sp>
        <p:nvSpPr>
          <p:cNvPr id="3" name="object 19">
            <a:extLst>
              <a:ext uri="{FF2B5EF4-FFF2-40B4-BE49-F238E27FC236}">
                <a16:creationId xmlns:a16="http://schemas.microsoft.com/office/drawing/2014/main" id="{3F278312-3C83-C51F-C7F7-04AE8BBD821A}"/>
              </a:ext>
            </a:extLst>
          </p:cNvPr>
          <p:cNvSpPr txBox="1"/>
          <p:nvPr/>
        </p:nvSpPr>
        <p:spPr>
          <a:xfrm>
            <a:off x="623786" y="1596828"/>
            <a:ext cx="3599298" cy="307777"/>
          </a:xfrm>
          <a:prstGeom prst="rect">
            <a:avLst/>
          </a:prstGeom>
        </p:spPr>
        <p:txBody>
          <a:bodyPr vert="horz" wrap="square" lIns="0" tIns="0" rIns="0" bIns="0" rtlCol="0">
            <a:spAutoFit/>
          </a:bodyPr>
          <a:lstStyle/>
          <a:p>
            <a:pPr marL="0" marR="0" lvl="0" indent="0" algn="ctr" defTabSz="606725" rtl="0" eaLnBrk="1" fontAlgn="auto" latinLnBrk="0" hangingPunct="1">
              <a:lnSpc>
                <a:spcPct val="100000"/>
              </a:lnSpc>
              <a:spcBef>
                <a:spcPts val="0"/>
              </a:spcBef>
              <a:spcAft>
                <a:spcPts val="0"/>
              </a:spcAft>
              <a:buClrTx/>
              <a:buSzTx/>
              <a:buFontTx/>
              <a:buNone/>
              <a:tabLst/>
              <a:defRPr/>
            </a:pPr>
            <a:r>
              <a:rPr lang="en-US" sz="2000" dirty="0"/>
              <a:t>EJEMPLO HIPOTETICO:</a:t>
            </a:r>
            <a:endParaRPr lang="es-MX" sz="2000" dirty="0"/>
          </a:p>
        </p:txBody>
      </p:sp>
    </p:spTree>
    <p:extLst>
      <p:ext uri="{BB962C8B-B14F-4D97-AF65-F5344CB8AC3E}">
        <p14:creationId xmlns:p14="http://schemas.microsoft.com/office/powerpoint/2010/main" val="426232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kigai te ayuda a vivir una vida con propósito(720P_HD)">
            <a:hlinkClick r:id="" action="ppaction://media"/>
            <a:extLst>
              <a:ext uri="{FF2B5EF4-FFF2-40B4-BE49-F238E27FC236}">
                <a16:creationId xmlns:a16="http://schemas.microsoft.com/office/drawing/2014/main" id="{DDBD80B1-7A4F-306F-B178-B1D6F21098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4209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9FB4EF2-3C5F-43B8-8908-7AA62C3F06D7}"/>
              </a:ext>
            </a:extLst>
          </p:cNvPr>
          <p:cNvSpPr>
            <a:spLocks noGrp="1"/>
          </p:cNvSpPr>
          <p:nvPr>
            <p:ph type="ctrTitle" idx="4294967295"/>
          </p:nvPr>
        </p:nvSpPr>
        <p:spPr>
          <a:xfrm>
            <a:off x="340221" y="200996"/>
            <a:ext cx="9258746" cy="1346740"/>
          </a:xfrm>
        </p:spPr>
        <p:txBody>
          <a:bodyPr>
            <a:normAutofit/>
          </a:bodyPr>
          <a:lstStyle/>
          <a:p>
            <a:r>
              <a:rPr lang="es-MX" sz="3200" spc="300" dirty="0">
                <a:latin typeface="+mn-lt"/>
              </a:rPr>
              <a:t>GANAS </a:t>
            </a:r>
            <a:r>
              <a:rPr lang="es-MX" sz="4000" spc="300" dirty="0">
                <a:solidFill>
                  <a:srgbClr val="EF4C6E"/>
                </a:solidFill>
              </a:rPr>
              <a:t>EL 4%</a:t>
            </a:r>
            <a:r>
              <a:rPr lang="es-MX" sz="3200" spc="300" dirty="0">
                <a:latin typeface="+mn-lt"/>
              </a:rPr>
              <a:t> DE LOS CLIENTES CONECTADOS POR </a:t>
            </a:r>
            <a:r>
              <a:rPr lang="es-MX" sz="3200" spc="300" dirty="0">
                <a:solidFill>
                  <a:srgbClr val="EF4C6E"/>
                </a:solidFill>
              </a:rPr>
              <a:t>TU EQUIPO</a:t>
            </a:r>
          </a:p>
        </p:txBody>
      </p:sp>
      <p:sp>
        <p:nvSpPr>
          <p:cNvPr id="4" name="CuadroTexto 3">
            <a:extLst>
              <a:ext uri="{FF2B5EF4-FFF2-40B4-BE49-F238E27FC236}">
                <a16:creationId xmlns:a16="http://schemas.microsoft.com/office/drawing/2014/main" id="{1F2A3660-FD79-4A45-ABDE-FF59BCAF4ACB}"/>
              </a:ext>
            </a:extLst>
          </p:cNvPr>
          <p:cNvSpPr txBox="1"/>
          <p:nvPr/>
        </p:nvSpPr>
        <p:spPr>
          <a:xfrm>
            <a:off x="420691" y="6501421"/>
            <a:ext cx="5386411" cy="261610"/>
          </a:xfrm>
          <a:prstGeom prst="rect">
            <a:avLst/>
          </a:prstGeom>
          <a:noFill/>
        </p:spPr>
        <p:txBody>
          <a:bodyPr wrap="none" rtlCol="0">
            <a:spAutoFit/>
          </a:bodyPr>
          <a:lstStyle/>
          <a:p>
            <a:pPr marL="0" marR="0" lvl="0" indent="0" algn="ctr" defTabSz="953811"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Consulta el Plan de Compensación de Flash de tu país  para ver todos los detalles</a:t>
            </a:r>
          </a:p>
        </p:txBody>
      </p:sp>
      <p:sp>
        <p:nvSpPr>
          <p:cNvPr id="43" name="TextBox 42">
            <a:extLst>
              <a:ext uri="{FF2B5EF4-FFF2-40B4-BE49-F238E27FC236}">
                <a16:creationId xmlns:a16="http://schemas.microsoft.com/office/drawing/2014/main" id="{DE63584A-EC6C-59D7-76CD-9B549EBB95B3}"/>
              </a:ext>
            </a:extLst>
          </p:cNvPr>
          <p:cNvSpPr txBox="1"/>
          <p:nvPr/>
        </p:nvSpPr>
        <p:spPr>
          <a:xfrm>
            <a:off x="549484" y="5314935"/>
            <a:ext cx="11454093" cy="1200329"/>
          </a:xfrm>
          <a:prstGeom prst="rect">
            <a:avLst/>
          </a:prstGeom>
          <a:noFill/>
        </p:spPr>
        <p:txBody>
          <a:bodyPr wrap="square">
            <a:spAutoFit/>
          </a:bodyPr>
          <a:lstStyle/>
          <a:p>
            <a:pPr marL="0" marR="0" lvl="0" indent="0" algn="l" defTabSz="892517"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srgbClr val="EF4C6E"/>
                </a:solidFill>
                <a:effectLst/>
                <a:uLnTx/>
                <a:uFillTx/>
                <a:latin typeface="Avenir Next LT Pro Demi"/>
                <a:ea typeface="+mn-ea"/>
                <a:cs typeface="+mn-cs"/>
              </a:rPr>
              <a:t>EQUIVALENTES: </a:t>
            </a:r>
            <a:r>
              <a:rPr kumimoji="0" lang="es-CO" sz="2400" b="0" i="0" u="none" strike="noStrike" kern="1200" cap="none" spc="0" normalizeH="0" baseline="0" noProof="0" dirty="0">
                <a:ln>
                  <a:noFill/>
                </a:ln>
                <a:solidFill>
                  <a:prstClr val="black"/>
                </a:solidFill>
                <a:effectLst/>
                <a:uLnTx/>
                <a:uFillTx/>
                <a:latin typeface="Avenir Next LT Pro"/>
                <a:ea typeface="+mn-ea"/>
                <a:cs typeface="+mn-cs"/>
              </a:rPr>
              <a:t>Para generar </a:t>
            </a:r>
            <a:r>
              <a:rPr kumimoji="0" lang="es-CO" sz="2400" b="0" i="0" u="none" strike="noStrike" kern="1200" cap="none" spc="0" normalizeH="0" baseline="0" noProof="0" dirty="0">
                <a:ln>
                  <a:noFill/>
                </a:ln>
                <a:solidFill>
                  <a:srgbClr val="EF4C6E"/>
                </a:solidFill>
                <a:effectLst/>
                <a:uLnTx/>
                <a:uFillTx/>
                <a:latin typeface="Avenir Next LT Pro Demi"/>
                <a:ea typeface="+mn-ea"/>
                <a:cs typeface="+mn-cs"/>
              </a:rPr>
              <a:t>$10,000 dólares </a:t>
            </a:r>
            <a:r>
              <a:rPr kumimoji="0" lang="es-CO" sz="2400" b="0" i="0" u="none" strike="noStrike" kern="1200" cap="none" spc="0" normalizeH="0" baseline="0" noProof="0" dirty="0">
                <a:ln>
                  <a:noFill/>
                </a:ln>
                <a:solidFill>
                  <a:prstClr val="black"/>
                </a:solidFill>
                <a:effectLst/>
                <a:uLnTx/>
                <a:uFillTx/>
                <a:latin typeface="Avenir Next LT Pro"/>
                <a:ea typeface="+mn-ea"/>
                <a:cs typeface="+mn-cs"/>
              </a:rPr>
              <a:t>de rentas:</a:t>
            </a:r>
          </a:p>
          <a:p>
            <a:pPr marL="0" marR="0" lvl="0" indent="0" algn="l" defTabSz="892517"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solidFill>
                <a:effectLst/>
                <a:uLnTx/>
                <a:uFillTx/>
                <a:latin typeface="Avenir Next LT Pro"/>
                <a:ea typeface="+mn-ea"/>
                <a:cs typeface="+mn-cs"/>
              </a:rPr>
              <a:t>Tendrías que invertir </a:t>
            </a:r>
            <a:r>
              <a:rPr kumimoji="0" lang="es-CO" sz="2400" b="0" i="0" u="none" strike="noStrike" kern="1200" cap="none" spc="0" normalizeH="0" baseline="0" noProof="0" dirty="0">
                <a:ln>
                  <a:noFill/>
                </a:ln>
                <a:solidFill>
                  <a:prstClr val="black"/>
                </a:solidFill>
                <a:effectLst/>
                <a:uLnTx/>
                <a:uFillTx/>
                <a:latin typeface="Avenir Next LT Pro Demi"/>
                <a:ea typeface="+mn-ea"/>
                <a:cs typeface="+mn-cs"/>
              </a:rPr>
              <a:t>$2.4 millones de dólares </a:t>
            </a:r>
            <a:r>
              <a:rPr kumimoji="0" lang="es-CO" sz="2400" b="0" i="0" u="none" strike="noStrike" kern="1200" cap="none" spc="0" normalizeH="0" baseline="0" noProof="0" dirty="0">
                <a:ln>
                  <a:noFill/>
                </a:ln>
                <a:solidFill>
                  <a:prstClr val="black"/>
                </a:solidFill>
                <a:effectLst/>
                <a:uLnTx/>
                <a:uFillTx/>
                <a:latin typeface="Avenir Next LT Pro"/>
                <a:ea typeface="+mn-ea"/>
                <a:cs typeface="+mn-cs"/>
              </a:rPr>
              <a:t>al 5% en el banco o Comprar </a:t>
            </a:r>
            <a:r>
              <a:rPr kumimoji="0" lang="es-CO" sz="2400" b="0" i="0" u="none" strike="noStrike" kern="1200" cap="none" spc="0" normalizeH="0" baseline="0" noProof="0" dirty="0">
                <a:ln>
                  <a:noFill/>
                </a:ln>
                <a:solidFill>
                  <a:prstClr val="black"/>
                </a:solidFill>
                <a:effectLst/>
                <a:uLnTx/>
                <a:uFillTx/>
                <a:latin typeface="Avenir Next LT Pro Demi"/>
                <a:ea typeface="+mn-ea"/>
                <a:cs typeface="+mn-cs"/>
              </a:rPr>
              <a:t>24 apartamentos de $100,000 dólares</a:t>
            </a:r>
          </a:p>
        </p:txBody>
      </p:sp>
      <p:grpSp>
        <p:nvGrpSpPr>
          <p:cNvPr id="5" name="Grupo 4">
            <a:extLst>
              <a:ext uri="{FF2B5EF4-FFF2-40B4-BE49-F238E27FC236}">
                <a16:creationId xmlns:a16="http://schemas.microsoft.com/office/drawing/2014/main" id="{5E2B8F2F-5791-450D-CF9E-1F96A15D228E}"/>
              </a:ext>
            </a:extLst>
          </p:cNvPr>
          <p:cNvGrpSpPr/>
          <p:nvPr/>
        </p:nvGrpSpPr>
        <p:grpSpPr>
          <a:xfrm>
            <a:off x="7961009" y="285959"/>
            <a:ext cx="3711958" cy="4849124"/>
            <a:chOff x="2325260" y="1188765"/>
            <a:chExt cx="5434080" cy="5342574"/>
          </a:xfrm>
        </p:grpSpPr>
        <p:pic>
          <p:nvPicPr>
            <p:cNvPr id="45" name="Imagen 44" descr="Mapa&#10;&#10;Descripción generada automáticamente">
              <a:extLst>
                <a:ext uri="{FF2B5EF4-FFF2-40B4-BE49-F238E27FC236}">
                  <a16:creationId xmlns:a16="http://schemas.microsoft.com/office/drawing/2014/main" id="{5F3C31C9-B1B3-CE1C-BA7C-298CE676E673}"/>
                </a:ext>
              </a:extLst>
            </p:cNvPr>
            <p:cNvPicPr>
              <a:picLocks noChangeAspect="1"/>
            </p:cNvPicPr>
            <p:nvPr/>
          </p:nvPicPr>
          <p:blipFill>
            <a:blip r:embed="rId2">
              <a:duotone>
                <a:prstClr val="black"/>
                <a:srgbClr val="71CEF0">
                  <a:tint val="45000"/>
                  <a:satMod val="400000"/>
                </a:srgbClr>
              </a:duotone>
            </a:blip>
            <a:stretch>
              <a:fillRect/>
            </a:stretch>
          </p:blipFill>
          <p:spPr>
            <a:xfrm>
              <a:off x="2325260" y="1188765"/>
              <a:ext cx="5421374" cy="5307798"/>
            </a:xfrm>
            <a:prstGeom prst="rect">
              <a:avLst/>
            </a:prstGeom>
          </p:spPr>
        </p:pic>
        <p:grpSp>
          <p:nvGrpSpPr>
            <p:cNvPr id="47" name="Grupo 46">
              <a:extLst>
                <a:ext uri="{FF2B5EF4-FFF2-40B4-BE49-F238E27FC236}">
                  <a16:creationId xmlns:a16="http://schemas.microsoft.com/office/drawing/2014/main" id="{17673ED4-C5A2-B646-64A7-28E06A3C6BCE}"/>
                </a:ext>
              </a:extLst>
            </p:cNvPr>
            <p:cNvGrpSpPr/>
            <p:nvPr/>
          </p:nvGrpSpPr>
          <p:grpSpPr>
            <a:xfrm>
              <a:off x="4302646" y="2040706"/>
              <a:ext cx="1437670" cy="1383594"/>
              <a:chOff x="2525626" y="1860641"/>
              <a:chExt cx="1437670" cy="1383594"/>
            </a:xfrm>
          </p:grpSpPr>
          <p:grpSp>
            <p:nvGrpSpPr>
              <p:cNvPr id="96" name="Group 8">
                <a:extLst>
                  <a:ext uri="{FF2B5EF4-FFF2-40B4-BE49-F238E27FC236}">
                    <a16:creationId xmlns:a16="http://schemas.microsoft.com/office/drawing/2014/main" id="{7707B55A-5DFF-D24E-5893-7AFA82620707}"/>
                  </a:ext>
                </a:extLst>
              </p:cNvPr>
              <p:cNvGrpSpPr/>
              <p:nvPr/>
            </p:nvGrpSpPr>
            <p:grpSpPr>
              <a:xfrm>
                <a:off x="3530429" y="2133833"/>
                <a:ext cx="432867" cy="286424"/>
                <a:chOff x="1311215" y="370936"/>
                <a:chExt cx="9665050" cy="6150634"/>
              </a:xfrm>
            </p:grpSpPr>
            <p:pic>
              <p:nvPicPr>
                <p:cNvPr id="113" name="Imagen 112">
                  <a:extLst>
                    <a:ext uri="{FF2B5EF4-FFF2-40B4-BE49-F238E27FC236}">
                      <a16:creationId xmlns:a16="http://schemas.microsoft.com/office/drawing/2014/main" id="{D2EA343F-DCA6-637A-477D-F9D4D11E68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14" name="Imagen 3">
                  <a:extLst>
                    <a:ext uri="{FF2B5EF4-FFF2-40B4-BE49-F238E27FC236}">
                      <a16:creationId xmlns:a16="http://schemas.microsoft.com/office/drawing/2014/main" id="{7EEC5951-8CAA-B3BB-D048-C0909D0E1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15" name="Imagen 114" descr="Interfaz de usuario gráfica, Aplicación&#10;&#10;Descripción generada automáticamente">
                  <a:extLst>
                    <a:ext uri="{FF2B5EF4-FFF2-40B4-BE49-F238E27FC236}">
                      <a16:creationId xmlns:a16="http://schemas.microsoft.com/office/drawing/2014/main" id="{C2978586-6B1C-BDAF-DF23-2127B64B5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97" name="Group 8">
                <a:extLst>
                  <a:ext uri="{FF2B5EF4-FFF2-40B4-BE49-F238E27FC236}">
                    <a16:creationId xmlns:a16="http://schemas.microsoft.com/office/drawing/2014/main" id="{0FB90B4E-32CB-3270-3CAF-009FC9D997EE}"/>
                  </a:ext>
                </a:extLst>
              </p:cNvPr>
              <p:cNvGrpSpPr/>
              <p:nvPr/>
            </p:nvGrpSpPr>
            <p:grpSpPr>
              <a:xfrm>
                <a:off x="2525626" y="2416941"/>
                <a:ext cx="432867" cy="286424"/>
                <a:chOff x="1311215" y="370936"/>
                <a:chExt cx="9665050" cy="6150634"/>
              </a:xfrm>
            </p:grpSpPr>
            <p:pic>
              <p:nvPicPr>
                <p:cNvPr id="110" name="Imagen 109">
                  <a:extLst>
                    <a:ext uri="{FF2B5EF4-FFF2-40B4-BE49-F238E27FC236}">
                      <a16:creationId xmlns:a16="http://schemas.microsoft.com/office/drawing/2014/main" id="{879A6C69-F5F6-CAC6-3B85-3E1C2E68D24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11" name="Imagen 3">
                  <a:extLst>
                    <a:ext uri="{FF2B5EF4-FFF2-40B4-BE49-F238E27FC236}">
                      <a16:creationId xmlns:a16="http://schemas.microsoft.com/office/drawing/2014/main" id="{28105A69-072E-791B-CF64-D9C43E7947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12" name="Imagen 111" descr="Interfaz de usuario gráfica, Aplicación&#10;&#10;Descripción generada automáticamente">
                  <a:extLst>
                    <a:ext uri="{FF2B5EF4-FFF2-40B4-BE49-F238E27FC236}">
                      <a16:creationId xmlns:a16="http://schemas.microsoft.com/office/drawing/2014/main" id="{B193162B-B49F-5ACB-B19C-1014A4538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98" name="Group 8">
                <a:extLst>
                  <a:ext uri="{FF2B5EF4-FFF2-40B4-BE49-F238E27FC236}">
                    <a16:creationId xmlns:a16="http://schemas.microsoft.com/office/drawing/2014/main" id="{2D59DB56-893F-DB28-A47A-7E39359D45F3}"/>
                  </a:ext>
                </a:extLst>
              </p:cNvPr>
              <p:cNvGrpSpPr/>
              <p:nvPr/>
            </p:nvGrpSpPr>
            <p:grpSpPr>
              <a:xfrm>
                <a:off x="2623909" y="1860641"/>
                <a:ext cx="432867" cy="286424"/>
                <a:chOff x="1311215" y="370936"/>
                <a:chExt cx="9665050" cy="6150634"/>
              </a:xfrm>
            </p:grpSpPr>
            <p:pic>
              <p:nvPicPr>
                <p:cNvPr id="107" name="Imagen 106">
                  <a:extLst>
                    <a:ext uri="{FF2B5EF4-FFF2-40B4-BE49-F238E27FC236}">
                      <a16:creationId xmlns:a16="http://schemas.microsoft.com/office/drawing/2014/main" id="{D3CBB64F-7422-1721-0E48-2FE038CD44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08" name="Imagen 3">
                  <a:extLst>
                    <a:ext uri="{FF2B5EF4-FFF2-40B4-BE49-F238E27FC236}">
                      <a16:creationId xmlns:a16="http://schemas.microsoft.com/office/drawing/2014/main" id="{F6C679D8-15DE-5F5F-BA6B-37BA6E2B94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09" name="Imagen 108" descr="Interfaz de usuario gráfica, Aplicación&#10;&#10;Descripción generada automáticamente">
                  <a:extLst>
                    <a:ext uri="{FF2B5EF4-FFF2-40B4-BE49-F238E27FC236}">
                      <a16:creationId xmlns:a16="http://schemas.microsoft.com/office/drawing/2014/main" id="{D8C11B80-286A-7A24-1DB0-FE5B5007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99" name="Group 8">
                <a:extLst>
                  <a:ext uri="{FF2B5EF4-FFF2-40B4-BE49-F238E27FC236}">
                    <a16:creationId xmlns:a16="http://schemas.microsoft.com/office/drawing/2014/main" id="{C80C12B7-DDCA-BA70-69D5-5440B0CD9E29}"/>
                  </a:ext>
                </a:extLst>
              </p:cNvPr>
              <p:cNvGrpSpPr/>
              <p:nvPr/>
            </p:nvGrpSpPr>
            <p:grpSpPr>
              <a:xfrm>
                <a:off x="2840343" y="2957811"/>
                <a:ext cx="432867" cy="286424"/>
                <a:chOff x="1311215" y="370936"/>
                <a:chExt cx="9665050" cy="6150634"/>
              </a:xfrm>
            </p:grpSpPr>
            <p:pic>
              <p:nvPicPr>
                <p:cNvPr id="104" name="Imagen 103">
                  <a:extLst>
                    <a:ext uri="{FF2B5EF4-FFF2-40B4-BE49-F238E27FC236}">
                      <a16:creationId xmlns:a16="http://schemas.microsoft.com/office/drawing/2014/main" id="{C456F711-BEE3-8C6F-0B58-F3D9A38328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05" name="Imagen 3">
                  <a:extLst>
                    <a:ext uri="{FF2B5EF4-FFF2-40B4-BE49-F238E27FC236}">
                      <a16:creationId xmlns:a16="http://schemas.microsoft.com/office/drawing/2014/main" id="{B371245A-5E35-F0C5-EF83-13FAB10E14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06" name="Imagen 105" descr="Interfaz de usuario gráfica, Aplicación&#10;&#10;Descripción generada automáticamente">
                  <a:extLst>
                    <a:ext uri="{FF2B5EF4-FFF2-40B4-BE49-F238E27FC236}">
                      <a16:creationId xmlns:a16="http://schemas.microsoft.com/office/drawing/2014/main" id="{02C34BAD-36CF-D25B-AFD3-29A254CBD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100" name="Group 8">
                <a:extLst>
                  <a:ext uri="{FF2B5EF4-FFF2-40B4-BE49-F238E27FC236}">
                    <a16:creationId xmlns:a16="http://schemas.microsoft.com/office/drawing/2014/main" id="{0B29FBDB-90C3-9A13-514F-31146301E044}"/>
                  </a:ext>
                </a:extLst>
              </p:cNvPr>
              <p:cNvGrpSpPr/>
              <p:nvPr/>
            </p:nvGrpSpPr>
            <p:grpSpPr>
              <a:xfrm>
                <a:off x="3288957" y="2511203"/>
                <a:ext cx="432867" cy="286424"/>
                <a:chOff x="1311215" y="370936"/>
                <a:chExt cx="9665050" cy="6150634"/>
              </a:xfrm>
            </p:grpSpPr>
            <p:pic>
              <p:nvPicPr>
                <p:cNvPr id="101" name="Imagen 100">
                  <a:extLst>
                    <a:ext uri="{FF2B5EF4-FFF2-40B4-BE49-F238E27FC236}">
                      <a16:creationId xmlns:a16="http://schemas.microsoft.com/office/drawing/2014/main" id="{1815222D-C70D-9E6C-F6B5-5676F457BBF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02" name="Imagen 3">
                  <a:extLst>
                    <a:ext uri="{FF2B5EF4-FFF2-40B4-BE49-F238E27FC236}">
                      <a16:creationId xmlns:a16="http://schemas.microsoft.com/office/drawing/2014/main" id="{7A3CE7CF-2DD7-B2B0-EA2F-00BF1AD22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03" name="Imagen 102" descr="Interfaz de usuario gráfica, Aplicación&#10;&#10;Descripción generada automáticamente">
                  <a:extLst>
                    <a:ext uri="{FF2B5EF4-FFF2-40B4-BE49-F238E27FC236}">
                      <a16:creationId xmlns:a16="http://schemas.microsoft.com/office/drawing/2014/main" id="{5EAEE03A-3CE7-63A7-EDE8-1E34FF457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grpSp>
          <p:nvGrpSpPr>
            <p:cNvPr id="49" name="Grupo 48">
              <a:extLst>
                <a:ext uri="{FF2B5EF4-FFF2-40B4-BE49-F238E27FC236}">
                  <a16:creationId xmlns:a16="http://schemas.microsoft.com/office/drawing/2014/main" id="{6B73AEBC-8BA3-4834-2083-413C54BD4D85}"/>
                </a:ext>
              </a:extLst>
            </p:cNvPr>
            <p:cNvGrpSpPr/>
            <p:nvPr/>
          </p:nvGrpSpPr>
          <p:grpSpPr>
            <a:xfrm>
              <a:off x="5841854" y="4319702"/>
              <a:ext cx="1917486" cy="2211637"/>
              <a:chOff x="8406643" y="1592664"/>
              <a:chExt cx="2171434" cy="2562935"/>
            </a:xfrm>
          </p:grpSpPr>
          <p:grpSp>
            <p:nvGrpSpPr>
              <p:cNvPr id="64" name="Group 8">
                <a:extLst>
                  <a:ext uri="{FF2B5EF4-FFF2-40B4-BE49-F238E27FC236}">
                    <a16:creationId xmlns:a16="http://schemas.microsoft.com/office/drawing/2014/main" id="{E876D20B-0ACE-A294-E3AB-14D71F1DE204}"/>
                  </a:ext>
                </a:extLst>
              </p:cNvPr>
              <p:cNvGrpSpPr/>
              <p:nvPr/>
            </p:nvGrpSpPr>
            <p:grpSpPr>
              <a:xfrm>
                <a:off x="8406643" y="2189786"/>
                <a:ext cx="432867" cy="286424"/>
                <a:chOff x="1311215" y="370936"/>
                <a:chExt cx="9665050" cy="6150634"/>
              </a:xfrm>
            </p:grpSpPr>
            <p:pic>
              <p:nvPicPr>
                <p:cNvPr id="93" name="Imagen 92">
                  <a:extLst>
                    <a:ext uri="{FF2B5EF4-FFF2-40B4-BE49-F238E27FC236}">
                      <a16:creationId xmlns:a16="http://schemas.microsoft.com/office/drawing/2014/main" id="{3F27899A-36B8-BBC2-0013-0D81B765FFD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94" name="Imagen 3">
                  <a:extLst>
                    <a:ext uri="{FF2B5EF4-FFF2-40B4-BE49-F238E27FC236}">
                      <a16:creationId xmlns:a16="http://schemas.microsoft.com/office/drawing/2014/main" id="{FACAC4BA-5747-17A7-3F99-D017C5ADC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95" name="Imagen 94" descr="Interfaz de usuario gráfica, Aplicación&#10;&#10;Descripción generada automáticamente">
                  <a:extLst>
                    <a:ext uri="{FF2B5EF4-FFF2-40B4-BE49-F238E27FC236}">
                      <a16:creationId xmlns:a16="http://schemas.microsoft.com/office/drawing/2014/main" id="{2E16DFC8-F7F9-61B5-35F1-66D3D30377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65" name="Group 8">
                <a:extLst>
                  <a:ext uri="{FF2B5EF4-FFF2-40B4-BE49-F238E27FC236}">
                    <a16:creationId xmlns:a16="http://schemas.microsoft.com/office/drawing/2014/main" id="{D3915935-9736-99AE-677B-C1D0DD08AF14}"/>
                  </a:ext>
                </a:extLst>
              </p:cNvPr>
              <p:cNvGrpSpPr/>
              <p:nvPr/>
            </p:nvGrpSpPr>
            <p:grpSpPr>
              <a:xfrm>
                <a:off x="10145210" y="2258178"/>
                <a:ext cx="432867" cy="286424"/>
                <a:chOff x="1311215" y="370936"/>
                <a:chExt cx="9665050" cy="6150634"/>
              </a:xfrm>
            </p:grpSpPr>
            <p:pic>
              <p:nvPicPr>
                <p:cNvPr id="90" name="Imagen 89">
                  <a:extLst>
                    <a:ext uri="{FF2B5EF4-FFF2-40B4-BE49-F238E27FC236}">
                      <a16:creationId xmlns:a16="http://schemas.microsoft.com/office/drawing/2014/main" id="{12AA2C3A-CAFF-C398-7146-1357CDBDE8C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91" name="Imagen 3">
                  <a:extLst>
                    <a:ext uri="{FF2B5EF4-FFF2-40B4-BE49-F238E27FC236}">
                      <a16:creationId xmlns:a16="http://schemas.microsoft.com/office/drawing/2014/main" id="{ADEDF418-F726-0359-909C-B7DE2B5A10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81" y="663883"/>
                  <a:ext cx="6773330" cy="4251012"/>
                </a:xfrm>
                <a:prstGeom prst="rect">
                  <a:avLst/>
                </a:prstGeom>
              </p:spPr>
            </p:pic>
            <p:pic>
              <p:nvPicPr>
                <p:cNvPr id="92" name="Imagen 91" descr="Interfaz de usuario gráfica, Aplicación&#10;&#10;Descripción generada automáticamente">
                  <a:extLst>
                    <a:ext uri="{FF2B5EF4-FFF2-40B4-BE49-F238E27FC236}">
                      <a16:creationId xmlns:a16="http://schemas.microsoft.com/office/drawing/2014/main" id="{C3A12BCA-CA5B-FC52-C0EE-1C01015E01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66" name="Group 8">
                <a:extLst>
                  <a:ext uri="{FF2B5EF4-FFF2-40B4-BE49-F238E27FC236}">
                    <a16:creationId xmlns:a16="http://schemas.microsoft.com/office/drawing/2014/main" id="{E073B1E6-2255-CBEE-C28F-7DAFCBCCD4F1}"/>
                  </a:ext>
                </a:extLst>
              </p:cNvPr>
              <p:cNvGrpSpPr/>
              <p:nvPr/>
            </p:nvGrpSpPr>
            <p:grpSpPr>
              <a:xfrm>
                <a:off x="9082340" y="1592664"/>
                <a:ext cx="432867" cy="286424"/>
                <a:chOff x="1311215" y="370936"/>
                <a:chExt cx="9665050" cy="6150634"/>
              </a:xfrm>
            </p:grpSpPr>
            <p:pic>
              <p:nvPicPr>
                <p:cNvPr id="87" name="Imagen 86">
                  <a:extLst>
                    <a:ext uri="{FF2B5EF4-FFF2-40B4-BE49-F238E27FC236}">
                      <a16:creationId xmlns:a16="http://schemas.microsoft.com/office/drawing/2014/main" id="{63EF3D83-0DEB-3D0B-F90F-F8D3DC2CC96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88" name="Imagen 3">
                  <a:extLst>
                    <a:ext uri="{FF2B5EF4-FFF2-40B4-BE49-F238E27FC236}">
                      <a16:creationId xmlns:a16="http://schemas.microsoft.com/office/drawing/2014/main" id="{839574CE-24AB-410C-23A5-14494F39CE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89" name="Imagen 88" descr="Interfaz de usuario gráfica, Aplicación&#10;&#10;Descripción generada automáticamente">
                  <a:extLst>
                    <a:ext uri="{FF2B5EF4-FFF2-40B4-BE49-F238E27FC236}">
                      <a16:creationId xmlns:a16="http://schemas.microsoft.com/office/drawing/2014/main" id="{7D8DBA88-35D8-A265-4D8D-7EA34F507B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67" name="Group 8">
                <a:extLst>
                  <a:ext uri="{FF2B5EF4-FFF2-40B4-BE49-F238E27FC236}">
                    <a16:creationId xmlns:a16="http://schemas.microsoft.com/office/drawing/2014/main" id="{BBE056BB-FF2B-DF05-28B9-3B37C086A09A}"/>
                  </a:ext>
                </a:extLst>
              </p:cNvPr>
              <p:cNvGrpSpPr/>
              <p:nvPr/>
            </p:nvGrpSpPr>
            <p:grpSpPr>
              <a:xfrm>
                <a:off x="8550213" y="1669787"/>
                <a:ext cx="432867" cy="286424"/>
                <a:chOff x="1311215" y="370936"/>
                <a:chExt cx="9665050" cy="6150634"/>
              </a:xfrm>
            </p:grpSpPr>
            <p:pic>
              <p:nvPicPr>
                <p:cNvPr id="84" name="Imagen 83">
                  <a:extLst>
                    <a:ext uri="{FF2B5EF4-FFF2-40B4-BE49-F238E27FC236}">
                      <a16:creationId xmlns:a16="http://schemas.microsoft.com/office/drawing/2014/main" id="{DC32689F-C5E6-9DB3-083A-1BA39E59B01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85" name="Imagen 3">
                  <a:extLst>
                    <a:ext uri="{FF2B5EF4-FFF2-40B4-BE49-F238E27FC236}">
                      <a16:creationId xmlns:a16="http://schemas.microsoft.com/office/drawing/2014/main" id="{54FEF790-5B5B-6CBF-EEE3-55AE7E4500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86" name="Imagen 85" descr="Interfaz de usuario gráfica, Aplicación&#10;&#10;Descripción generada automáticamente">
                  <a:extLst>
                    <a:ext uri="{FF2B5EF4-FFF2-40B4-BE49-F238E27FC236}">
                      <a16:creationId xmlns:a16="http://schemas.microsoft.com/office/drawing/2014/main" id="{53E53294-B91F-6072-1980-1D300EB7A4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68" name="Group 8">
                <a:extLst>
                  <a:ext uri="{FF2B5EF4-FFF2-40B4-BE49-F238E27FC236}">
                    <a16:creationId xmlns:a16="http://schemas.microsoft.com/office/drawing/2014/main" id="{1A18204C-5B95-98D5-7CA1-14762EBB1903}"/>
                  </a:ext>
                </a:extLst>
              </p:cNvPr>
              <p:cNvGrpSpPr/>
              <p:nvPr/>
            </p:nvGrpSpPr>
            <p:grpSpPr>
              <a:xfrm>
                <a:off x="8631067" y="3869175"/>
                <a:ext cx="432867" cy="286424"/>
                <a:chOff x="1311215" y="370936"/>
                <a:chExt cx="9665050" cy="6150634"/>
              </a:xfrm>
            </p:grpSpPr>
            <p:pic>
              <p:nvPicPr>
                <p:cNvPr id="81" name="Imagen 80">
                  <a:extLst>
                    <a:ext uri="{FF2B5EF4-FFF2-40B4-BE49-F238E27FC236}">
                      <a16:creationId xmlns:a16="http://schemas.microsoft.com/office/drawing/2014/main" id="{F13B4D6B-50D7-E686-7C92-74EB5531CF0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82" name="Imagen 3">
                  <a:extLst>
                    <a:ext uri="{FF2B5EF4-FFF2-40B4-BE49-F238E27FC236}">
                      <a16:creationId xmlns:a16="http://schemas.microsoft.com/office/drawing/2014/main" id="{6213124C-4A75-57DB-CE73-7EA0995E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83" name="Imagen 82" descr="Interfaz de usuario gráfica, Aplicación&#10;&#10;Descripción generada automáticamente">
                  <a:extLst>
                    <a:ext uri="{FF2B5EF4-FFF2-40B4-BE49-F238E27FC236}">
                      <a16:creationId xmlns:a16="http://schemas.microsoft.com/office/drawing/2014/main" id="{A58E1B9E-9FFC-F886-FC6E-33C02C9552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69" name="Group 8">
                <a:extLst>
                  <a:ext uri="{FF2B5EF4-FFF2-40B4-BE49-F238E27FC236}">
                    <a16:creationId xmlns:a16="http://schemas.microsoft.com/office/drawing/2014/main" id="{653CAAAC-100D-DA58-283C-099B3AB5EED8}"/>
                  </a:ext>
                </a:extLst>
              </p:cNvPr>
              <p:cNvGrpSpPr/>
              <p:nvPr/>
            </p:nvGrpSpPr>
            <p:grpSpPr>
              <a:xfrm>
                <a:off x="9238690" y="2132205"/>
                <a:ext cx="432867" cy="286424"/>
                <a:chOff x="1311215" y="370936"/>
                <a:chExt cx="9665050" cy="6150634"/>
              </a:xfrm>
            </p:grpSpPr>
            <p:pic>
              <p:nvPicPr>
                <p:cNvPr id="78" name="Imagen 77">
                  <a:extLst>
                    <a:ext uri="{FF2B5EF4-FFF2-40B4-BE49-F238E27FC236}">
                      <a16:creationId xmlns:a16="http://schemas.microsoft.com/office/drawing/2014/main" id="{F9CEBFB2-8676-9520-C4E1-AE99A1798F6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79" name="Imagen 3">
                  <a:extLst>
                    <a:ext uri="{FF2B5EF4-FFF2-40B4-BE49-F238E27FC236}">
                      <a16:creationId xmlns:a16="http://schemas.microsoft.com/office/drawing/2014/main" id="{79BA108A-1FC8-8F29-CFC3-A1F425942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81" y="663883"/>
                  <a:ext cx="6773330" cy="4251012"/>
                </a:xfrm>
                <a:prstGeom prst="rect">
                  <a:avLst/>
                </a:prstGeom>
              </p:spPr>
            </p:pic>
            <p:pic>
              <p:nvPicPr>
                <p:cNvPr id="80" name="Imagen 79" descr="Interfaz de usuario gráfica, Aplicación&#10;&#10;Descripción generada automáticamente">
                  <a:extLst>
                    <a:ext uri="{FF2B5EF4-FFF2-40B4-BE49-F238E27FC236}">
                      <a16:creationId xmlns:a16="http://schemas.microsoft.com/office/drawing/2014/main" id="{5BE93D0D-7383-36F2-CA7A-0BBA4D3128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70" name="Group 8">
                <a:extLst>
                  <a:ext uri="{FF2B5EF4-FFF2-40B4-BE49-F238E27FC236}">
                    <a16:creationId xmlns:a16="http://schemas.microsoft.com/office/drawing/2014/main" id="{D4BC7CB5-8396-5434-A842-E60D5CE06E14}"/>
                  </a:ext>
                </a:extLst>
              </p:cNvPr>
              <p:cNvGrpSpPr/>
              <p:nvPr/>
            </p:nvGrpSpPr>
            <p:grpSpPr>
              <a:xfrm>
                <a:off x="9903738" y="2718861"/>
                <a:ext cx="432867" cy="286424"/>
                <a:chOff x="1311215" y="370936"/>
                <a:chExt cx="9665050" cy="6150634"/>
              </a:xfrm>
            </p:grpSpPr>
            <p:pic>
              <p:nvPicPr>
                <p:cNvPr id="75" name="Imagen 74">
                  <a:extLst>
                    <a:ext uri="{FF2B5EF4-FFF2-40B4-BE49-F238E27FC236}">
                      <a16:creationId xmlns:a16="http://schemas.microsoft.com/office/drawing/2014/main" id="{6D53171C-0781-D551-18DA-00B014A3635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76" name="Imagen 3">
                  <a:extLst>
                    <a:ext uri="{FF2B5EF4-FFF2-40B4-BE49-F238E27FC236}">
                      <a16:creationId xmlns:a16="http://schemas.microsoft.com/office/drawing/2014/main" id="{6C1D76A5-BB18-F41C-B1EA-A50B43ABF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77" name="Imagen 76" descr="Interfaz de usuario gráfica, Aplicación&#10;&#10;Descripción generada automáticamente">
                  <a:extLst>
                    <a:ext uri="{FF2B5EF4-FFF2-40B4-BE49-F238E27FC236}">
                      <a16:creationId xmlns:a16="http://schemas.microsoft.com/office/drawing/2014/main" id="{63404BB5-03F4-0922-F867-2EEDB951E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71" name="Group 8">
                <a:extLst>
                  <a:ext uri="{FF2B5EF4-FFF2-40B4-BE49-F238E27FC236}">
                    <a16:creationId xmlns:a16="http://schemas.microsoft.com/office/drawing/2014/main" id="{3AE56814-20B1-6064-7374-00A3C3BCB9BD}"/>
                  </a:ext>
                </a:extLst>
              </p:cNvPr>
              <p:cNvGrpSpPr/>
              <p:nvPr/>
            </p:nvGrpSpPr>
            <p:grpSpPr>
              <a:xfrm>
                <a:off x="8709768" y="3081319"/>
                <a:ext cx="432867" cy="286424"/>
                <a:chOff x="1311215" y="370936"/>
                <a:chExt cx="9665050" cy="6150634"/>
              </a:xfrm>
            </p:grpSpPr>
            <p:pic>
              <p:nvPicPr>
                <p:cNvPr id="72" name="Imagen 71">
                  <a:extLst>
                    <a:ext uri="{FF2B5EF4-FFF2-40B4-BE49-F238E27FC236}">
                      <a16:creationId xmlns:a16="http://schemas.microsoft.com/office/drawing/2014/main" id="{2740D1FA-BAA7-04C6-0ACB-4768BCA3CC7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73" name="Imagen 3">
                  <a:extLst>
                    <a:ext uri="{FF2B5EF4-FFF2-40B4-BE49-F238E27FC236}">
                      <a16:creationId xmlns:a16="http://schemas.microsoft.com/office/drawing/2014/main" id="{85E9C64F-3344-636E-66FC-036CE98C1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81" y="663883"/>
                  <a:ext cx="6773330" cy="4251012"/>
                </a:xfrm>
                <a:prstGeom prst="rect">
                  <a:avLst/>
                </a:prstGeom>
              </p:spPr>
            </p:pic>
            <p:pic>
              <p:nvPicPr>
                <p:cNvPr id="74" name="Imagen 73" descr="Interfaz de usuario gráfica, Aplicación&#10;&#10;Descripción generada automáticamente">
                  <a:extLst>
                    <a:ext uri="{FF2B5EF4-FFF2-40B4-BE49-F238E27FC236}">
                      <a16:creationId xmlns:a16="http://schemas.microsoft.com/office/drawing/2014/main" id="{9120DC76-18A9-F313-531F-EAEEAAF4DD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grpSp>
          <p:nvGrpSpPr>
            <p:cNvPr id="51" name="Grupo 50">
              <a:extLst>
                <a:ext uri="{FF2B5EF4-FFF2-40B4-BE49-F238E27FC236}">
                  <a16:creationId xmlns:a16="http://schemas.microsoft.com/office/drawing/2014/main" id="{A1C7EFA0-C399-62B5-F7BE-64F6D525D126}"/>
                </a:ext>
              </a:extLst>
            </p:cNvPr>
            <p:cNvGrpSpPr/>
            <p:nvPr/>
          </p:nvGrpSpPr>
          <p:grpSpPr>
            <a:xfrm>
              <a:off x="4556467" y="3729657"/>
              <a:ext cx="1213337" cy="673317"/>
              <a:chOff x="3512581" y="3545326"/>
              <a:chExt cx="1213337" cy="673317"/>
            </a:xfrm>
          </p:grpSpPr>
          <p:grpSp>
            <p:nvGrpSpPr>
              <p:cNvPr id="52" name="Group 8">
                <a:extLst>
                  <a:ext uri="{FF2B5EF4-FFF2-40B4-BE49-F238E27FC236}">
                    <a16:creationId xmlns:a16="http://schemas.microsoft.com/office/drawing/2014/main" id="{9E601563-F968-8E12-22EE-103CED20EA65}"/>
                  </a:ext>
                </a:extLst>
              </p:cNvPr>
              <p:cNvGrpSpPr/>
              <p:nvPr/>
            </p:nvGrpSpPr>
            <p:grpSpPr>
              <a:xfrm>
                <a:off x="3885085" y="3545326"/>
                <a:ext cx="432867" cy="286424"/>
                <a:chOff x="1311215" y="370936"/>
                <a:chExt cx="9665050" cy="6150634"/>
              </a:xfrm>
            </p:grpSpPr>
            <p:pic>
              <p:nvPicPr>
                <p:cNvPr id="61" name="Imagen 60">
                  <a:extLst>
                    <a:ext uri="{FF2B5EF4-FFF2-40B4-BE49-F238E27FC236}">
                      <a16:creationId xmlns:a16="http://schemas.microsoft.com/office/drawing/2014/main" id="{7C842ABE-8B59-EFFD-B065-3EB4448FFF3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62" name="Imagen 3">
                  <a:extLst>
                    <a:ext uri="{FF2B5EF4-FFF2-40B4-BE49-F238E27FC236}">
                      <a16:creationId xmlns:a16="http://schemas.microsoft.com/office/drawing/2014/main" id="{1C39604E-17CC-C79D-A333-8475D852F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63" name="Imagen 62" descr="Interfaz de usuario gráfica, Aplicación&#10;&#10;Descripción generada automáticamente">
                  <a:extLst>
                    <a:ext uri="{FF2B5EF4-FFF2-40B4-BE49-F238E27FC236}">
                      <a16:creationId xmlns:a16="http://schemas.microsoft.com/office/drawing/2014/main" id="{A55F466C-D325-42F2-4137-05AEF88CEF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53" name="Group 8">
                <a:extLst>
                  <a:ext uri="{FF2B5EF4-FFF2-40B4-BE49-F238E27FC236}">
                    <a16:creationId xmlns:a16="http://schemas.microsoft.com/office/drawing/2014/main" id="{89B32B48-50B2-D745-7BF8-CE54E568AE4F}"/>
                  </a:ext>
                </a:extLst>
              </p:cNvPr>
              <p:cNvGrpSpPr/>
              <p:nvPr/>
            </p:nvGrpSpPr>
            <p:grpSpPr>
              <a:xfrm>
                <a:off x="4293051" y="3932219"/>
                <a:ext cx="432867" cy="286424"/>
                <a:chOff x="1311215" y="370936"/>
                <a:chExt cx="9665050" cy="6150634"/>
              </a:xfrm>
            </p:grpSpPr>
            <p:pic>
              <p:nvPicPr>
                <p:cNvPr id="58" name="Imagen 57">
                  <a:extLst>
                    <a:ext uri="{FF2B5EF4-FFF2-40B4-BE49-F238E27FC236}">
                      <a16:creationId xmlns:a16="http://schemas.microsoft.com/office/drawing/2014/main" id="{7BAD09AF-2BC7-ADD5-015C-8DF9035BB51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59" name="Imagen 3">
                  <a:extLst>
                    <a:ext uri="{FF2B5EF4-FFF2-40B4-BE49-F238E27FC236}">
                      <a16:creationId xmlns:a16="http://schemas.microsoft.com/office/drawing/2014/main" id="{1D064870-82F6-35C6-F494-A4E032517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60" name="Imagen 59" descr="Interfaz de usuario gráfica, Aplicación&#10;&#10;Descripción generada automáticamente">
                  <a:extLst>
                    <a:ext uri="{FF2B5EF4-FFF2-40B4-BE49-F238E27FC236}">
                      <a16:creationId xmlns:a16="http://schemas.microsoft.com/office/drawing/2014/main" id="{30B82912-F66A-643C-1891-1F47CA31FD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54" name="Group 8">
                <a:extLst>
                  <a:ext uri="{FF2B5EF4-FFF2-40B4-BE49-F238E27FC236}">
                    <a16:creationId xmlns:a16="http://schemas.microsoft.com/office/drawing/2014/main" id="{65EDA492-DD19-CCB4-BF86-AD238DBAA899}"/>
                  </a:ext>
                </a:extLst>
              </p:cNvPr>
              <p:cNvGrpSpPr/>
              <p:nvPr/>
            </p:nvGrpSpPr>
            <p:grpSpPr>
              <a:xfrm>
                <a:off x="3512581" y="3819596"/>
                <a:ext cx="432867" cy="286424"/>
                <a:chOff x="1311215" y="370936"/>
                <a:chExt cx="9665050" cy="6150634"/>
              </a:xfrm>
            </p:grpSpPr>
            <p:pic>
              <p:nvPicPr>
                <p:cNvPr id="55" name="Imagen 54">
                  <a:extLst>
                    <a:ext uri="{FF2B5EF4-FFF2-40B4-BE49-F238E27FC236}">
                      <a16:creationId xmlns:a16="http://schemas.microsoft.com/office/drawing/2014/main" id="{06A4F813-8461-713E-6118-DC0838F4073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56" name="Imagen 3">
                  <a:extLst>
                    <a:ext uri="{FF2B5EF4-FFF2-40B4-BE49-F238E27FC236}">
                      <a16:creationId xmlns:a16="http://schemas.microsoft.com/office/drawing/2014/main" id="{5E70C052-9128-59AE-1AA5-6BCBF3273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57" name="Imagen 56" descr="Interfaz de usuario gráfica, Aplicación&#10;&#10;Descripción generada automáticamente">
                  <a:extLst>
                    <a:ext uri="{FF2B5EF4-FFF2-40B4-BE49-F238E27FC236}">
                      <a16:creationId xmlns:a16="http://schemas.microsoft.com/office/drawing/2014/main" id="{A4BBCDCA-C228-8C84-0E69-CF3C3EE359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grpSp>
      <p:graphicFrame>
        <p:nvGraphicFramePr>
          <p:cNvPr id="3" name="Tabla 35">
            <a:extLst>
              <a:ext uri="{FF2B5EF4-FFF2-40B4-BE49-F238E27FC236}">
                <a16:creationId xmlns:a16="http://schemas.microsoft.com/office/drawing/2014/main" id="{3B7B68A5-EF6F-0664-A5EA-13157AC98FA8}"/>
              </a:ext>
            </a:extLst>
          </p:cNvPr>
          <p:cNvGraphicFramePr>
            <a:graphicFrameLocks noGrp="1"/>
          </p:cNvGraphicFramePr>
          <p:nvPr/>
        </p:nvGraphicFramePr>
        <p:xfrm>
          <a:off x="4039456" y="2477023"/>
          <a:ext cx="5175717" cy="2675358"/>
        </p:xfrm>
        <a:graphic>
          <a:graphicData uri="http://schemas.openxmlformats.org/drawingml/2006/table">
            <a:tbl>
              <a:tblPr firstRow="1" bandRow="1">
                <a:tableStyleId>{91EBBBCC-DAD2-459C-BE2E-F6DE35CF9A28}</a:tableStyleId>
              </a:tblPr>
              <a:tblGrid>
                <a:gridCol w="1725239">
                  <a:extLst>
                    <a:ext uri="{9D8B030D-6E8A-4147-A177-3AD203B41FA5}">
                      <a16:colId xmlns:a16="http://schemas.microsoft.com/office/drawing/2014/main" val="2329281468"/>
                    </a:ext>
                  </a:extLst>
                </a:gridCol>
                <a:gridCol w="1725239">
                  <a:extLst>
                    <a:ext uri="{9D8B030D-6E8A-4147-A177-3AD203B41FA5}">
                      <a16:colId xmlns:a16="http://schemas.microsoft.com/office/drawing/2014/main" val="1138299267"/>
                    </a:ext>
                  </a:extLst>
                </a:gridCol>
                <a:gridCol w="1725239">
                  <a:extLst>
                    <a:ext uri="{9D8B030D-6E8A-4147-A177-3AD203B41FA5}">
                      <a16:colId xmlns:a16="http://schemas.microsoft.com/office/drawing/2014/main" val="2379641849"/>
                    </a:ext>
                  </a:extLst>
                </a:gridCol>
              </a:tblGrid>
              <a:tr h="382194">
                <a:tc>
                  <a:txBody>
                    <a:bodyPr/>
                    <a:lstStyle/>
                    <a:p>
                      <a:pPr algn="ctr"/>
                      <a:r>
                        <a:rPr lang="es-MX" sz="1400" dirty="0"/>
                        <a:t>Socios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F4C6E"/>
                    </a:solidFill>
                  </a:tcPr>
                </a:tc>
                <a:tc>
                  <a:txBody>
                    <a:bodyPr/>
                    <a:lstStyle/>
                    <a:p>
                      <a:pPr algn="ctr"/>
                      <a:r>
                        <a:rPr lang="es-MX" sz="1400" dirty="0"/>
                        <a:t>Clientes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F4C6E"/>
                    </a:solidFill>
                  </a:tcPr>
                </a:tc>
                <a:tc>
                  <a:txBody>
                    <a:bodyPr/>
                    <a:lstStyle/>
                    <a:p>
                      <a:pPr algn="ctr"/>
                      <a:r>
                        <a:rPr lang="es-MX" sz="1400" dirty="0"/>
                        <a:t>Porcentaje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F4C6E"/>
                    </a:solidFill>
                  </a:tcPr>
                </a:tc>
                <a:extLst>
                  <a:ext uri="{0D108BD9-81ED-4DB2-BD59-A6C34878D82A}">
                    <a16:rowId xmlns:a16="http://schemas.microsoft.com/office/drawing/2014/main" val="3056930804"/>
                  </a:ext>
                </a:extLst>
              </a:tr>
              <a:tr h="382194">
                <a:tc>
                  <a:txBody>
                    <a:bodyPr/>
                    <a:lstStyle/>
                    <a:p>
                      <a:pPr algn="ctr"/>
                      <a:r>
                        <a:rPr lang="es-MX" sz="1400" dirty="0"/>
                        <a:t>Tú</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BD4FF"/>
                    </a:solidFill>
                  </a:tcPr>
                </a:tc>
                <a:tc>
                  <a:txBody>
                    <a:bodyPr/>
                    <a:lstStyle/>
                    <a:p>
                      <a:pPr algn="ctr"/>
                      <a:r>
                        <a:rPr lang="es-MX" sz="1400" dirty="0"/>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BD4FF"/>
                    </a:solidFill>
                  </a:tcPr>
                </a:tc>
                <a:tc>
                  <a:txBody>
                    <a:bodyPr/>
                    <a:lstStyle/>
                    <a:p>
                      <a:pPr algn="ctr"/>
                      <a:r>
                        <a:rPr lang="es-MX" sz="1400" dirty="0"/>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BD4FF"/>
                    </a:solidFill>
                  </a:tcPr>
                </a:tc>
                <a:extLst>
                  <a:ext uri="{0D108BD9-81ED-4DB2-BD59-A6C34878D82A}">
                    <a16:rowId xmlns:a16="http://schemas.microsoft.com/office/drawing/2014/main" val="2383204325"/>
                  </a:ext>
                </a:extLst>
              </a:tr>
              <a:tr h="382194">
                <a:tc>
                  <a:txBody>
                    <a:bodyPr/>
                    <a:lstStyle/>
                    <a:p>
                      <a:pPr algn="ctr"/>
                      <a:r>
                        <a:rPr lang="es-MX" sz="1400"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3EBFF"/>
                    </a:solidFill>
                  </a:tcPr>
                </a:tc>
                <a:tc>
                  <a:txBody>
                    <a:bodyPr/>
                    <a:lstStyle/>
                    <a:p>
                      <a:pPr algn="ctr"/>
                      <a:r>
                        <a:rPr lang="es-MX" sz="1400" dirty="0"/>
                        <a:t>150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3EBFF"/>
                    </a:solidFill>
                  </a:tcPr>
                </a:tc>
                <a:tc>
                  <a:txBody>
                    <a:bodyPr/>
                    <a:lstStyle/>
                    <a:p>
                      <a:pPr algn="ctr"/>
                      <a:r>
                        <a:rPr lang="es-MX" sz="1400"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3EBFF"/>
                    </a:solidFill>
                  </a:tcPr>
                </a:tc>
                <a:extLst>
                  <a:ext uri="{0D108BD9-81ED-4DB2-BD59-A6C34878D82A}">
                    <a16:rowId xmlns:a16="http://schemas.microsoft.com/office/drawing/2014/main" val="805554326"/>
                  </a:ext>
                </a:extLst>
              </a:tr>
              <a:tr h="382194">
                <a:tc>
                  <a:txBody>
                    <a:bodyPr/>
                    <a:lstStyle/>
                    <a:p>
                      <a:pPr algn="ctr"/>
                      <a:r>
                        <a:rPr lang="es-MX" sz="1400" dirty="0"/>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BD4FF"/>
                    </a:solidFill>
                  </a:tcPr>
                </a:tc>
                <a:tc>
                  <a:txBody>
                    <a:bodyPr/>
                    <a:lstStyle/>
                    <a:p>
                      <a:pPr algn="ctr"/>
                      <a:r>
                        <a:rPr lang="es-MX" sz="1400" dirty="0"/>
                        <a:t>450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BD4FF"/>
                    </a:solidFill>
                  </a:tcPr>
                </a:tc>
                <a:tc>
                  <a:txBody>
                    <a:bodyPr/>
                    <a:lstStyle/>
                    <a:p>
                      <a:pPr algn="ctr"/>
                      <a:r>
                        <a:rPr lang="es-MX" sz="1400"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BD4FF"/>
                    </a:solidFill>
                  </a:tcPr>
                </a:tc>
                <a:extLst>
                  <a:ext uri="{0D108BD9-81ED-4DB2-BD59-A6C34878D82A}">
                    <a16:rowId xmlns:a16="http://schemas.microsoft.com/office/drawing/2014/main" val="497598073"/>
                  </a:ext>
                </a:extLst>
              </a:tr>
              <a:tr h="382194">
                <a:tc>
                  <a:txBody>
                    <a:bodyPr/>
                    <a:lstStyle/>
                    <a:p>
                      <a:pPr algn="ctr"/>
                      <a:r>
                        <a:rPr lang="es-MX" sz="1400" dirty="0"/>
                        <a:t>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3EBFF"/>
                    </a:solidFill>
                  </a:tcPr>
                </a:tc>
                <a:tc>
                  <a:txBody>
                    <a:bodyPr/>
                    <a:lstStyle/>
                    <a:p>
                      <a:pPr algn="ctr"/>
                      <a:r>
                        <a:rPr lang="es-MX" sz="1400" dirty="0"/>
                        <a:t>1,350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3EBFF"/>
                    </a:solidFill>
                  </a:tcPr>
                </a:tc>
                <a:tc>
                  <a:txBody>
                    <a:bodyPr/>
                    <a:lstStyle/>
                    <a:p>
                      <a:pPr algn="ctr"/>
                      <a:r>
                        <a:rPr lang="es-MX" sz="1400"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3EBFF"/>
                    </a:solidFill>
                  </a:tcPr>
                </a:tc>
                <a:extLst>
                  <a:ext uri="{0D108BD9-81ED-4DB2-BD59-A6C34878D82A}">
                    <a16:rowId xmlns:a16="http://schemas.microsoft.com/office/drawing/2014/main" val="892971382"/>
                  </a:ext>
                </a:extLst>
              </a:tr>
              <a:tr h="382194">
                <a:tc>
                  <a:txBody>
                    <a:bodyPr/>
                    <a:lstStyle/>
                    <a:p>
                      <a:pPr algn="ctr"/>
                      <a:r>
                        <a:rPr lang="es-MX" sz="1400" dirty="0"/>
                        <a:t>81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BD4FF"/>
                    </a:solidFill>
                  </a:tcPr>
                </a:tc>
                <a:tc>
                  <a:txBody>
                    <a:bodyPr/>
                    <a:lstStyle/>
                    <a:p>
                      <a:pPr algn="ctr"/>
                      <a:r>
                        <a:rPr lang="es-MX" sz="1400" dirty="0"/>
                        <a:t>4,050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BD4FF"/>
                    </a:solidFill>
                  </a:tcPr>
                </a:tc>
                <a:tc>
                  <a:txBody>
                    <a:bodyPr/>
                    <a:lstStyle/>
                    <a:p>
                      <a:pPr algn="ctr"/>
                      <a:r>
                        <a:rPr lang="es-MX" sz="1400"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BD4FF"/>
                    </a:solidFill>
                  </a:tcPr>
                </a:tc>
                <a:extLst>
                  <a:ext uri="{0D108BD9-81ED-4DB2-BD59-A6C34878D82A}">
                    <a16:rowId xmlns:a16="http://schemas.microsoft.com/office/drawing/2014/main" val="3703650473"/>
                  </a:ext>
                </a:extLst>
              </a:tr>
              <a:tr h="382194">
                <a:tc>
                  <a:txBody>
                    <a:bodyPr/>
                    <a:lstStyle/>
                    <a:p>
                      <a:pPr algn="ctr"/>
                      <a:r>
                        <a:rPr lang="es-MX" sz="1400" dirty="0"/>
                        <a:t>243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3EBFF"/>
                    </a:solidFill>
                  </a:tcPr>
                </a:tc>
                <a:tc>
                  <a:txBody>
                    <a:bodyPr/>
                    <a:lstStyle/>
                    <a:p>
                      <a:pPr algn="ctr"/>
                      <a:r>
                        <a:rPr lang="es-MX" sz="1400" dirty="0"/>
                        <a:t>12,150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3EBFF"/>
                    </a:solidFill>
                  </a:tcPr>
                </a:tc>
                <a:tc>
                  <a:txBody>
                    <a:bodyPr/>
                    <a:lstStyle/>
                    <a:p>
                      <a:pPr algn="ctr"/>
                      <a:r>
                        <a:rPr lang="es-MX" sz="1400"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3EBFF"/>
                    </a:solidFill>
                  </a:tcPr>
                </a:tc>
                <a:extLst>
                  <a:ext uri="{0D108BD9-81ED-4DB2-BD59-A6C34878D82A}">
                    <a16:rowId xmlns:a16="http://schemas.microsoft.com/office/drawing/2014/main" val="121045151"/>
                  </a:ext>
                </a:extLst>
              </a:tr>
            </a:tbl>
          </a:graphicData>
        </a:graphic>
      </p:graphicFrame>
      <p:sp>
        <p:nvSpPr>
          <p:cNvPr id="6" name="CuadroTexto 25">
            <a:extLst>
              <a:ext uri="{FF2B5EF4-FFF2-40B4-BE49-F238E27FC236}">
                <a16:creationId xmlns:a16="http://schemas.microsoft.com/office/drawing/2014/main" id="{8A402F35-DAEE-673B-26A8-093B467653B5}"/>
              </a:ext>
            </a:extLst>
          </p:cNvPr>
          <p:cNvSpPr txBox="1"/>
          <p:nvPr/>
        </p:nvSpPr>
        <p:spPr>
          <a:xfrm>
            <a:off x="-45826" y="2112772"/>
            <a:ext cx="4046301" cy="1015663"/>
          </a:xfrm>
          <a:prstGeom prst="rect">
            <a:avLst/>
          </a:prstGeom>
          <a:noFill/>
        </p:spPr>
        <p:txBody>
          <a:bodyPr wrap="none" rtlCol="0">
            <a:spAutoFit/>
          </a:bodyPr>
          <a:lstStyle/>
          <a:p>
            <a:pPr marL="0" marR="0" lvl="0" indent="0" algn="ctr" defTabSz="953811"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srgbClr val="EF4C6E"/>
                </a:solidFill>
                <a:effectLst/>
                <a:uLnTx/>
                <a:uFillTx/>
                <a:latin typeface="Arial" panose="020B0604020202020204"/>
                <a:ea typeface="+mn-ea"/>
                <a:cs typeface="+mn-cs"/>
              </a:rPr>
              <a:t>$10,890 </a:t>
            </a:r>
            <a:r>
              <a:rPr kumimoji="0" lang="es-MX" sz="3200" b="1" i="0" u="none" strike="noStrike" kern="1200" cap="none" spc="0" normalizeH="0" baseline="0" noProof="0" dirty="0">
                <a:ln>
                  <a:noFill/>
                </a:ln>
                <a:solidFill>
                  <a:srgbClr val="EF4C6E"/>
                </a:solidFill>
                <a:effectLst/>
                <a:uLnTx/>
                <a:uFillTx/>
                <a:latin typeface="Arial" panose="020B0604020202020204"/>
                <a:ea typeface="+mn-ea"/>
                <a:cs typeface="+mn-cs"/>
              </a:rPr>
              <a:t>USD</a:t>
            </a:r>
            <a:endParaRPr kumimoji="0" lang="es-MX" sz="6000" b="1" i="0" u="none" strike="noStrike" kern="1200" cap="none" spc="0" normalizeH="0" baseline="0" noProof="0" dirty="0">
              <a:ln>
                <a:noFill/>
              </a:ln>
              <a:solidFill>
                <a:srgbClr val="EF4C6E"/>
              </a:solidFill>
              <a:effectLst/>
              <a:uLnTx/>
              <a:uFillTx/>
              <a:latin typeface="Arial" panose="020B0604020202020204"/>
              <a:ea typeface="+mn-ea"/>
              <a:cs typeface="+mn-cs"/>
            </a:endParaRPr>
          </a:p>
        </p:txBody>
      </p:sp>
      <p:sp>
        <p:nvSpPr>
          <p:cNvPr id="8" name="CuadroTexto 26">
            <a:extLst>
              <a:ext uri="{FF2B5EF4-FFF2-40B4-BE49-F238E27FC236}">
                <a16:creationId xmlns:a16="http://schemas.microsoft.com/office/drawing/2014/main" id="{48599E43-E0E6-34B2-C344-9D8B0B6528AC}"/>
              </a:ext>
            </a:extLst>
          </p:cNvPr>
          <p:cNvSpPr txBox="1"/>
          <p:nvPr/>
        </p:nvSpPr>
        <p:spPr>
          <a:xfrm>
            <a:off x="2269497" y="2965850"/>
            <a:ext cx="1811714" cy="338554"/>
          </a:xfrm>
          <a:prstGeom prst="rect">
            <a:avLst/>
          </a:prstGeom>
          <a:noFill/>
        </p:spPr>
        <p:txBody>
          <a:bodyPr wrap="none" rtlCol="0">
            <a:spAutoFit/>
          </a:bodyPr>
          <a:lstStyle/>
          <a:p>
            <a:pPr marL="0" marR="0" lvl="0" indent="0" algn="l" defTabSz="953811"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EF4C6E"/>
                </a:solidFill>
                <a:effectLst/>
                <a:uLnTx/>
                <a:uFillTx/>
                <a:latin typeface="Arial" panose="020B0604020202020204"/>
                <a:ea typeface="+mn-ea"/>
                <a:cs typeface="+mn-cs"/>
              </a:rPr>
              <a:t>Mensual Residual</a:t>
            </a:r>
          </a:p>
        </p:txBody>
      </p:sp>
      <p:sp>
        <p:nvSpPr>
          <p:cNvPr id="9" name="CuadroTexto 27">
            <a:extLst>
              <a:ext uri="{FF2B5EF4-FFF2-40B4-BE49-F238E27FC236}">
                <a16:creationId xmlns:a16="http://schemas.microsoft.com/office/drawing/2014/main" id="{4FD20BD9-8A44-CC5A-B731-FF9A1344233C}"/>
              </a:ext>
            </a:extLst>
          </p:cNvPr>
          <p:cNvSpPr txBox="1"/>
          <p:nvPr/>
        </p:nvSpPr>
        <p:spPr>
          <a:xfrm>
            <a:off x="533889" y="3392362"/>
            <a:ext cx="2385589" cy="400110"/>
          </a:xfrm>
          <a:prstGeom prst="rect">
            <a:avLst/>
          </a:prstGeom>
          <a:noFill/>
        </p:spPr>
        <p:txBody>
          <a:bodyPr wrap="none" rtlCol="0">
            <a:spAutoFit/>
          </a:bodyPr>
          <a:lstStyle/>
          <a:p>
            <a:pPr marL="0" marR="0" lvl="0" indent="0" algn="ctr" defTabSz="953811"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00267A"/>
                </a:solidFill>
                <a:effectLst/>
                <a:uLnTx/>
                <a:uFillTx/>
                <a:latin typeface="Arial" panose="020B0604020202020204"/>
                <a:ea typeface="+mn-ea"/>
                <a:cs typeface="+mn-cs"/>
              </a:rPr>
              <a:t>50% = </a:t>
            </a:r>
            <a:r>
              <a:rPr kumimoji="0" lang="es-MX" sz="2000" b="1" i="0" u="none" strike="noStrike" kern="1200" cap="none" spc="0" normalizeH="0" baseline="0" noProof="0" dirty="0">
                <a:ln>
                  <a:noFill/>
                </a:ln>
                <a:solidFill>
                  <a:srgbClr val="00267A"/>
                </a:solidFill>
                <a:effectLst/>
                <a:uLnTx/>
                <a:uFillTx/>
                <a:latin typeface="Arial" panose="020B0604020202020204"/>
                <a:ea typeface="+mn-ea"/>
                <a:cs typeface="+mn-cs"/>
              </a:rPr>
              <a:t>$5,445 USD</a:t>
            </a:r>
          </a:p>
        </p:txBody>
      </p:sp>
      <p:sp>
        <p:nvSpPr>
          <p:cNvPr id="11" name="CuadroTexto 33">
            <a:extLst>
              <a:ext uri="{FF2B5EF4-FFF2-40B4-BE49-F238E27FC236}">
                <a16:creationId xmlns:a16="http://schemas.microsoft.com/office/drawing/2014/main" id="{45987E26-FCCF-0B3C-0457-12E47AFE1137}"/>
              </a:ext>
            </a:extLst>
          </p:cNvPr>
          <p:cNvSpPr txBox="1"/>
          <p:nvPr/>
        </p:nvSpPr>
        <p:spPr>
          <a:xfrm>
            <a:off x="437727" y="1382704"/>
            <a:ext cx="7586529" cy="646331"/>
          </a:xfrm>
          <a:prstGeom prst="rect">
            <a:avLst/>
          </a:prstGeom>
          <a:noFill/>
        </p:spPr>
        <p:txBody>
          <a:bodyPr wrap="square" rtlCol="0">
            <a:spAutoFit/>
          </a:bodyPr>
          <a:lstStyle/>
          <a:p>
            <a:pPr marL="0" marR="0" lvl="0" indent="0" algn="l" defTabSz="953811"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panose="020B0604020202020204"/>
                <a:ea typeface="+mn-ea"/>
                <a:cs typeface="+mn-cs"/>
              </a:rPr>
              <a:t>Simulador con </a:t>
            </a:r>
            <a:r>
              <a:rPr kumimoji="0" lang="es-MX" sz="1800" b="0" i="0" u="none" strike="noStrike" kern="1200" cap="none" spc="0" normalizeH="0" baseline="0" noProof="0" dirty="0">
                <a:ln>
                  <a:noFill/>
                </a:ln>
                <a:solidFill>
                  <a:srgbClr val="0070C0"/>
                </a:solidFill>
                <a:effectLst/>
                <a:uLnTx/>
                <a:uFillTx/>
                <a:latin typeface="Arial" panose="020B0604020202020204"/>
                <a:ea typeface="+mn-ea"/>
                <a:cs typeface="+mn-cs"/>
              </a:rPr>
              <a:t>3 socios  </a:t>
            </a:r>
            <a:r>
              <a:rPr kumimoji="0" lang="es-MX" sz="1800" b="0" i="0" u="none" strike="noStrike" kern="1200" cap="none" spc="0" normalizeH="0" baseline="0" noProof="0" dirty="0">
                <a:ln>
                  <a:noFill/>
                </a:ln>
                <a:solidFill>
                  <a:prstClr val="black"/>
                </a:solidFill>
                <a:effectLst/>
                <a:uLnTx/>
                <a:uFillTx/>
                <a:latin typeface="Arial" panose="020B0604020202020204"/>
                <a:ea typeface="+mn-ea"/>
                <a:cs typeface="+mn-cs"/>
              </a:rPr>
              <a:t>que conecten </a:t>
            </a:r>
            <a:r>
              <a:rPr kumimoji="0" lang="es-MX" sz="1800" b="0" i="0" u="none" strike="noStrike" kern="1200" cap="none" spc="0" normalizeH="0" baseline="0" noProof="0" dirty="0">
                <a:ln>
                  <a:noFill/>
                </a:ln>
                <a:solidFill>
                  <a:srgbClr val="0070C0"/>
                </a:solidFill>
                <a:effectLst/>
                <a:uLnTx/>
                <a:uFillTx/>
                <a:latin typeface="Arial" panose="020B0604020202020204"/>
                <a:ea typeface="+mn-ea"/>
                <a:cs typeface="+mn-cs"/>
              </a:rPr>
              <a:t>50 servicios c/u </a:t>
            </a:r>
            <a:r>
              <a:rPr kumimoji="0" lang="es-MX" sz="1800" b="0" i="0" u="none" strike="noStrike" kern="1200" cap="none" spc="0" normalizeH="0" baseline="0" noProof="0" dirty="0">
                <a:ln>
                  <a:noFill/>
                </a:ln>
                <a:solidFill>
                  <a:prstClr val="black"/>
                </a:solidFill>
                <a:effectLst/>
                <a:uLnTx/>
                <a:uFillTx/>
                <a:latin typeface="Arial" panose="020B0604020202020204"/>
                <a:ea typeface="+mn-ea"/>
                <a:cs typeface="+mn-cs"/>
              </a:rPr>
              <a:t>con consumo de </a:t>
            </a:r>
            <a:r>
              <a:rPr kumimoji="0" lang="es-MX" sz="1800" b="0" i="0" u="none" strike="noStrike" kern="1200" cap="none" spc="0" normalizeH="0" baseline="0" noProof="0" dirty="0">
                <a:ln>
                  <a:noFill/>
                </a:ln>
                <a:solidFill>
                  <a:srgbClr val="0070C0"/>
                </a:solidFill>
                <a:effectLst/>
                <a:uLnTx/>
                <a:uFillTx/>
                <a:latin typeface="Arial" panose="020B0604020202020204"/>
                <a:ea typeface="+mn-ea"/>
                <a:cs typeface="+mn-cs"/>
              </a:rPr>
              <a:t>$15 USD por cliente/servicio</a:t>
            </a:r>
          </a:p>
        </p:txBody>
      </p:sp>
    </p:spTree>
    <p:extLst>
      <p:ext uri="{BB962C8B-B14F-4D97-AF65-F5344CB8AC3E}">
        <p14:creationId xmlns:p14="http://schemas.microsoft.com/office/powerpoint/2010/main" val="277997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5">
            <a:extLst>
              <a:ext uri="{FF2B5EF4-FFF2-40B4-BE49-F238E27FC236}">
                <a16:creationId xmlns:a16="http://schemas.microsoft.com/office/drawing/2014/main" id="{FF555B7E-20A0-D943-7F6A-45103B5C0298}"/>
              </a:ext>
            </a:extLst>
          </p:cNvPr>
          <p:cNvSpPr txBox="1"/>
          <p:nvPr/>
        </p:nvSpPr>
        <p:spPr>
          <a:xfrm>
            <a:off x="305546" y="329213"/>
            <a:ext cx="7069814" cy="584775"/>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3200" spc="300" dirty="0"/>
              <a:t>BONO DE </a:t>
            </a:r>
            <a:r>
              <a:rPr lang="es-CO" sz="3200" spc="300" dirty="0">
                <a:solidFill>
                  <a:srgbClr val="EF4C6E"/>
                </a:solidFill>
                <a:latin typeface="+mj-lt"/>
              </a:rPr>
              <a:t>INICIO</a:t>
            </a:r>
          </a:p>
        </p:txBody>
      </p:sp>
      <p:sp>
        <p:nvSpPr>
          <p:cNvPr id="3" name="CuadroTexto 35">
            <a:extLst>
              <a:ext uri="{FF2B5EF4-FFF2-40B4-BE49-F238E27FC236}">
                <a16:creationId xmlns:a16="http://schemas.microsoft.com/office/drawing/2014/main" id="{025643EE-9250-6AB3-3B0B-5232FB2E7765}"/>
              </a:ext>
            </a:extLst>
          </p:cNvPr>
          <p:cNvSpPr txBox="1"/>
          <p:nvPr/>
        </p:nvSpPr>
        <p:spPr>
          <a:xfrm>
            <a:off x="4901864" y="1590431"/>
            <a:ext cx="3740822" cy="584775"/>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3200" spc="300" dirty="0">
                <a:solidFill>
                  <a:schemeClr val="tx1">
                    <a:lumMod val="95000"/>
                    <a:lumOff val="5000"/>
                  </a:schemeClr>
                </a:solidFill>
              </a:rPr>
              <a:t>BONO </a:t>
            </a:r>
            <a:r>
              <a:rPr lang="es-CO" sz="3200" spc="300" dirty="0">
                <a:solidFill>
                  <a:srgbClr val="00B0F0"/>
                </a:solidFill>
                <a:latin typeface="+mj-lt"/>
              </a:rPr>
              <a:t>DIEZ + 1</a:t>
            </a:r>
          </a:p>
        </p:txBody>
      </p:sp>
      <p:sp>
        <p:nvSpPr>
          <p:cNvPr id="4" name="CuadroTexto 3">
            <a:extLst>
              <a:ext uri="{FF2B5EF4-FFF2-40B4-BE49-F238E27FC236}">
                <a16:creationId xmlns:a16="http://schemas.microsoft.com/office/drawing/2014/main" id="{704A4328-B141-878A-DF3C-4BFC890D5897}"/>
              </a:ext>
            </a:extLst>
          </p:cNvPr>
          <p:cNvSpPr txBox="1"/>
          <p:nvPr/>
        </p:nvSpPr>
        <p:spPr>
          <a:xfrm>
            <a:off x="469376" y="2079311"/>
            <a:ext cx="3079940" cy="954107"/>
          </a:xfrm>
          <a:prstGeom prst="rect">
            <a:avLst/>
          </a:prstGeom>
          <a:noFill/>
        </p:spPr>
        <p:txBody>
          <a:bodyPr wrap="square" rtlCol="0">
            <a:spAutoFit/>
          </a:bodyPr>
          <a:lstStyle/>
          <a:p>
            <a:pPr algn="ctr"/>
            <a:r>
              <a:rPr lang="es-MX" sz="2800" dirty="0"/>
              <a:t>Conviértete en </a:t>
            </a:r>
            <a:r>
              <a:rPr lang="es-MX" sz="2800" dirty="0">
                <a:solidFill>
                  <a:srgbClr val="00B0F0"/>
                </a:solidFill>
                <a:latin typeface="+mj-lt"/>
              </a:rPr>
              <a:t>QBL</a:t>
            </a:r>
          </a:p>
        </p:txBody>
      </p:sp>
      <p:sp>
        <p:nvSpPr>
          <p:cNvPr id="6" name="Elipse 5">
            <a:extLst>
              <a:ext uri="{FF2B5EF4-FFF2-40B4-BE49-F238E27FC236}">
                <a16:creationId xmlns:a16="http://schemas.microsoft.com/office/drawing/2014/main" id="{083FCC7F-49AF-B51E-D5F8-E645064BEA78}"/>
              </a:ext>
            </a:extLst>
          </p:cNvPr>
          <p:cNvSpPr/>
          <p:nvPr/>
        </p:nvSpPr>
        <p:spPr>
          <a:xfrm>
            <a:off x="697832" y="3212432"/>
            <a:ext cx="2634915" cy="2634915"/>
          </a:xfrm>
          <a:prstGeom prst="ellipse">
            <a:avLst/>
          </a:prstGeom>
          <a:solidFill>
            <a:srgbClr val="EF4C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dirty="0">
                <a:solidFill>
                  <a:schemeClr val="bg1"/>
                </a:solidFill>
              </a:rPr>
              <a:t>8 puntos con 4 o más clientes</a:t>
            </a:r>
          </a:p>
        </p:txBody>
      </p:sp>
      <p:sp>
        <p:nvSpPr>
          <p:cNvPr id="7" name="CuadroTexto 6">
            <a:extLst>
              <a:ext uri="{FF2B5EF4-FFF2-40B4-BE49-F238E27FC236}">
                <a16:creationId xmlns:a16="http://schemas.microsoft.com/office/drawing/2014/main" id="{ECD3EAA9-9F65-C84C-0686-37EE1A97B2E5}"/>
              </a:ext>
            </a:extLst>
          </p:cNvPr>
          <p:cNvSpPr txBox="1"/>
          <p:nvPr/>
        </p:nvSpPr>
        <p:spPr>
          <a:xfrm>
            <a:off x="6254474" y="2412688"/>
            <a:ext cx="3631443" cy="523220"/>
          </a:xfrm>
          <a:prstGeom prst="rect">
            <a:avLst/>
          </a:prstGeom>
          <a:noFill/>
        </p:spPr>
        <p:txBody>
          <a:bodyPr wrap="square" rtlCol="0">
            <a:spAutoFit/>
          </a:bodyPr>
          <a:lstStyle/>
          <a:p>
            <a:r>
              <a:rPr lang="es-MX" sz="2800" dirty="0"/>
              <a:t>10 Puntos Personales</a:t>
            </a:r>
          </a:p>
        </p:txBody>
      </p:sp>
      <p:sp>
        <p:nvSpPr>
          <p:cNvPr id="8" name="CuadroTexto 7">
            <a:extLst>
              <a:ext uri="{FF2B5EF4-FFF2-40B4-BE49-F238E27FC236}">
                <a16:creationId xmlns:a16="http://schemas.microsoft.com/office/drawing/2014/main" id="{5968F0FA-FCFD-A805-719B-2122C9F4110C}"/>
              </a:ext>
            </a:extLst>
          </p:cNvPr>
          <p:cNvSpPr txBox="1"/>
          <p:nvPr/>
        </p:nvSpPr>
        <p:spPr>
          <a:xfrm>
            <a:off x="7552395" y="2617430"/>
            <a:ext cx="697627" cy="1015663"/>
          </a:xfrm>
          <a:prstGeom prst="rect">
            <a:avLst/>
          </a:prstGeom>
          <a:noFill/>
        </p:spPr>
        <p:txBody>
          <a:bodyPr wrap="none" rtlCol="0">
            <a:spAutoFit/>
          </a:bodyPr>
          <a:lstStyle/>
          <a:p>
            <a:r>
              <a:rPr lang="es-MX" sz="6000" b="1" dirty="0">
                <a:solidFill>
                  <a:srgbClr val="EF4C6E"/>
                </a:solidFill>
              </a:rPr>
              <a:t>+</a:t>
            </a:r>
          </a:p>
        </p:txBody>
      </p:sp>
      <p:sp>
        <p:nvSpPr>
          <p:cNvPr id="9" name="CuadroTexto 8">
            <a:extLst>
              <a:ext uri="{FF2B5EF4-FFF2-40B4-BE49-F238E27FC236}">
                <a16:creationId xmlns:a16="http://schemas.microsoft.com/office/drawing/2014/main" id="{08906BFE-23FC-DD38-2DE7-C213DAB0652D}"/>
              </a:ext>
            </a:extLst>
          </p:cNvPr>
          <p:cNvSpPr txBox="1"/>
          <p:nvPr/>
        </p:nvSpPr>
        <p:spPr>
          <a:xfrm>
            <a:off x="6254474" y="3419611"/>
            <a:ext cx="2470548" cy="523220"/>
          </a:xfrm>
          <a:prstGeom prst="rect">
            <a:avLst/>
          </a:prstGeom>
          <a:noFill/>
        </p:spPr>
        <p:txBody>
          <a:bodyPr wrap="none" rtlCol="0">
            <a:spAutoFit/>
          </a:bodyPr>
          <a:lstStyle/>
          <a:p>
            <a:r>
              <a:rPr lang="es-MX" sz="2800" dirty="0"/>
              <a:t>1 nuevos </a:t>
            </a:r>
            <a:r>
              <a:rPr lang="es-MX" sz="2800" dirty="0">
                <a:latin typeface="+mj-lt"/>
              </a:rPr>
              <a:t>QBL</a:t>
            </a:r>
          </a:p>
        </p:txBody>
      </p:sp>
      <p:grpSp>
        <p:nvGrpSpPr>
          <p:cNvPr id="17" name="Grupo 16">
            <a:extLst>
              <a:ext uri="{FF2B5EF4-FFF2-40B4-BE49-F238E27FC236}">
                <a16:creationId xmlns:a16="http://schemas.microsoft.com/office/drawing/2014/main" id="{BE0B76BD-C6AD-DAFE-B0D5-409A865AE197}"/>
              </a:ext>
            </a:extLst>
          </p:cNvPr>
          <p:cNvGrpSpPr/>
          <p:nvPr/>
        </p:nvGrpSpPr>
        <p:grpSpPr>
          <a:xfrm>
            <a:off x="5712711" y="4039295"/>
            <a:ext cx="3218643" cy="745935"/>
            <a:chOff x="8771231" y="2730366"/>
            <a:chExt cx="3218643" cy="745935"/>
          </a:xfrm>
        </p:grpSpPr>
        <p:sp>
          <p:nvSpPr>
            <p:cNvPr id="10" name="CuadroTexto 9">
              <a:extLst>
                <a:ext uri="{FF2B5EF4-FFF2-40B4-BE49-F238E27FC236}">
                  <a16:creationId xmlns:a16="http://schemas.microsoft.com/office/drawing/2014/main" id="{B0793F4F-57AD-64DB-995C-BDA53A8AAC25}"/>
                </a:ext>
              </a:extLst>
            </p:cNvPr>
            <p:cNvSpPr txBox="1"/>
            <p:nvPr/>
          </p:nvSpPr>
          <p:spPr>
            <a:xfrm flipH="1">
              <a:off x="9789523" y="2872501"/>
              <a:ext cx="2200351" cy="523220"/>
            </a:xfrm>
            <a:prstGeom prst="rect">
              <a:avLst/>
            </a:prstGeom>
            <a:noFill/>
          </p:spPr>
          <p:txBody>
            <a:bodyPr wrap="square" rtlCol="0">
              <a:spAutoFit/>
            </a:bodyPr>
            <a:lstStyle/>
            <a:p>
              <a:r>
                <a:rPr lang="es-MX" sz="2800" dirty="0">
                  <a:solidFill>
                    <a:schemeClr val="tx1">
                      <a:lumMod val="85000"/>
                      <a:lumOff val="15000"/>
                    </a:schemeClr>
                  </a:solidFill>
                  <a:latin typeface="+mj-lt"/>
                </a:rPr>
                <a:t>$500,000</a:t>
              </a:r>
            </a:p>
          </p:txBody>
        </p:sp>
        <p:pic>
          <p:nvPicPr>
            <p:cNvPr id="11" name="Imagen 10" descr="Gráfico, Gráfico circular&#10;&#10;Descripción generada automáticamente">
              <a:extLst>
                <a:ext uri="{FF2B5EF4-FFF2-40B4-BE49-F238E27FC236}">
                  <a16:creationId xmlns:a16="http://schemas.microsoft.com/office/drawing/2014/main" id="{1DA2D13B-D163-0705-5982-A874DAACA4B9}"/>
                </a:ext>
              </a:extLst>
            </p:cNvPr>
            <p:cNvPicPr>
              <a:picLocks noChangeAspect="1"/>
            </p:cNvPicPr>
            <p:nvPr/>
          </p:nvPicPr>
          <p:blipFill>
            <a:blip r:embed="rId2"/>
            <a:stretch>
              <a:fillRect/>
            </a:stretch>
          </p:blipFill>
          <p:spPr>
            <a:xfrm flipH="1">
              <a:off x="8771231" y="2730366"/>
              <a:ext cx="756000" cy="745935"/>
            </a:xfrm>
            <a:prstGeom prst="rect">
              <a:avLst/>
            </a:prstGeom>
          </p:spPr>
        </p:pic>
      </p:grpSp>
      <p:grpSp>
        <p:nvGrpSpPr>
          <p:cNvPr id="18" name="Grupo 17">
            <a:extLst>
              <a:ext uri="{FF2B5EF4-FFF2-40B4-BE49-F238E27FC236}">
                <a16:creationId xmlns:a16="http://schemas.microsoft.com/office/drawing/2014/main" id="{B565403F-3F89-D19F-EA09-1AE437AAEFFA}"/>
              </a:ext>
            </a:extLst>
          </p:cNvPr>
          <p:cNvGrpSpPr/>
          <p:nvPr/>
        </p:nvGrpSpPr>
        <p:grpSpPr>
          <a:xfrm>
            <a:off x="5712711" y="4925560"/>
            <a:ext cx="2709677" cy="781456"/>
            <a:chOff x="8771231" y="3790702"/>
            <a:chExt cx="2709677" cy="781456"/>
          </a:xfrm>
        </p:grpSpPr>
        <p:sp>
          <p:nvSpPr>
            <p:cNvPr id="12" name="CuadroTexto 11">
              <a:extLst>
                <a:ext uri="{FF2B5EF4-FFF2-40B4-BE49-F238E27FC236}">
                  <a16:creationId xmlns:a16="http://schemas.microsoft.com/office/drawing/2014/main" id="{A31A5433-EC10-3580-09E6-EE129C61544A}"/>
                </a:ext>
              </a:extLst>
            </p:cNvPr>
            <p:cNvSpPr txBox="1"/>
            <p:nvPr/>
          </p:nvSpPr>
          <p:spPr>
            <a:xfrm flipH="1">
              <a:off x="9789524" y="3950598"/>
              <a:ext cx="1691384" cy="523220"/>
            </a:xfrm>
            <a:prstGeom prst="rect">
              <a:avLst/>
            </a:prstGeom>
            <a:noFill/>
          </p:spPr>
          <p:txBody>
            <a:bodyPr wrap="square" rtlCol="0">
              <a:spAutoFit/>
            </a:bodyPr>
            <a:lstStyle/>
            <a:p>
              <a:r>
                <a:rPr lang="es-MX" sz="2800" dirty="0">
                  <a:solidFill>
                    <a:schemeClr val="tx1">
                      <a:lumMod val="85000"/>
                      <a:lumOff val="15000"/>
                    </a:schemeClr>
                  </a:solidFill>
                  <a:latin typeface="+mj-lt"/>
                </a:rPr>
                <a:t>$1,5000</a:t>
              </a:r>
            </a:p>
          </p:txBody>
        </p:sp>
        <p:pic>
          <p:nvPicPr>
            <p:cNvPr id="13" name="Imagen 12" descr="Logotipo&#10;&#10;Descripción generada automáticamente con confianza media">
              <a:extLst>
                <a:ext uri="{FF2B5EF4-FFF2-40B4-BE49-F238E27FC236}">
                  <a16:creationId xmlns:a16="http://schemas.microsoft.com/office/drawing/2014/main" id="{CF11C547-C6C8-8B7D-3AF0-CA2EFDED58A6}"/>
                </a:ext>
              </a:extLst>
            </p:cNvPr>
            <p:cNvPicPr>
              <a:picLocks noChangeAspect="1"/>
            </p:cNvPicPr>
            <p:nvPr/>
          </p:nvPicPr>
          <p:blipFill>
            <a:blip r:embed="rId3"/>
            <a:stretch>
              <a:fillRect/>
            </a:stretch>
          </p:blipFill>
          <p:spPr>
            <a:xfrm>
              <a:off x="8771231" y="3790702"/>
              <a:ext cx="792000" cy="781456"/>
            </a:xfrm>
            <a:prstGeom prst="rect">
              <a:avLst/>
            </a:prstGeom>
          </p:spPr>
        </p:pic>
      </p:grpSp>
      <p:grpSp>
        <p:nvGrpSpPr>
          <p:cNvPr id="19" name="Grupo 18">
            <a:extLst>
              <a:ext uri="{FF2B5EF4-FFF2-40B4-BE49-F238E27FC236}">
                <a16:creationId xmlns:a16="http://schemas.microsoft.com/office/drawing/2014/main" id="{B3FFDBAA-AB87-091E-0E63-306B33AE7864}"/>
              </a:ext>
            </a:extLst>
          </p:cNvPr>
          <p:cNvGrpSpPr/>
          <p:nvPr/>
        </p:nvGrpSpPr>
        <p:grpSpPr>
          <a:xfrm>
            <a:off x="5712711" y="5847347"/>
            <a:ext cx="2709677" cy="710414"/>
            <a:chOff x="8771231" y="4886560"/>
            <a:chExt cx="2709677" cy="710414"/>
          </a:xfrm>
        </p:grpSpPr>
        <p:sp>
          <p:nvSpPr>
            <p:cNvPr id="14" name="CuadroTexto 13">
              <a:extLst>
                <a:ext uri="{FF2B5EF4-FFF2-40B4-BE49-F238E27FC236}">
                  <a16:creationId xmlns:a16="http://schemas.microsoft.com/office/drawing/2014/main" id="{556F0C2A-AAD8-1017-6A4A-910B1A656A8C}"/>
                </a:ext>
              </a:extLst>
            </p:cNvPr>
            <p:cNvSpPr txBox="1"/>
            <p:nvPr/>
          </p:nvSpPr>
          <p:spPr>
            <a:xfrm flipH="1">
              <a:off x="9789524" y="5010935"/>
              <a:ext cx="1691384" cy="523220"/>
            </a:xfrm>
            <a:prstGeom prst="rect">
              <a:avLst/>
            </a:prstGeom>
            <a:noFill/>
          </p:spPr>
          <p:txBody>
            <a:bodyPr wrap="square" rtlCol="0">
              <a:spAutoFit/>
            </a:bodyPr>
            <a:lstStyle/>
            <a:p>
              <a:r>
                <a:rPr lang="es-MX" sz="2800" dirty="0">
                  <a:solidFill>
                    <a:schemeClr val="tx1">
                      <a:lumMod val="85000"/>
                      <a:lumOff val="15000"/>
                    </a:schemeClr>
                  </a:solidFill>
                  <a:latin typeface="+mj-lt"/>
                </a:rPr>
                <a:t>S/500</a:t>
              </a:r>
            </a:p>
          </p:txBody>
        </p:sp>
        <p:pic>
          <p:nvPicPr>
            <p:cNvPr id="15" name="Imagen 14" descr="Gráfico, Gráfico circular&#10;&#10;Descripción generada automáticamente con confianza media">
              <a:extLst>
                <a:ext uri="{FF2B5EF4-FFF2-40B4-BE49-F238E27FC236}">
                  <a16:creationId xmlns:a16="http://schemas.microsoft.com/office/drawing/2014/main" id="{B29F79B7-E1A2-764F-E488-CF5C3C49E483}"/>
                </a:ext>
              </a:extLst>
            </p:cNvPr>
            <p:cNvPicPr>
              <a:picLocks noChangeAspect="1"/>
            </p:cNvPicPr>
            <p:nvPr/>
          </p:nvPicPr>
          <p:blipFill>
            <a:blip r:embed="rId4"/>
            <a:stretch>
              <a:fillRect/>
            </a:stretch>
          </p:blipFill>
          <p:spPr>
            <a:xfrm flipH="1">
              <a:off x="8771231" y="4886560"/>
              <a:ext cx="720000" cy="710414"/>
            </a:xfrm>
            <a:prstGeom prst="rect">
              <a:avLst/>
            </a:prstGeom>
          </p:spPr>
        </p:pic>
      </p:grpSp>
      <p:sp>
        <p:nvSpPr>
          <p:cNvPr id="16" name="CuadroTexto 15">
            <a:extLst>
              <a:ext uri="{FF2B5EF4-FFF2-40B4-BE49-F238E27FC236}">
                <a16:creationId xmlns:a16="http://schemas.microsoft.com/office/drawing/2014/main" id="{4ABBFEDF-9571-BA68-80B1-2605911A34C4}"/>
              </a:ext>
            </a:extLst>
          </p:cNvPr>
          <p:cNvSpPr txBox="1"/>
          <p:nvPr/>
        </p:nvSpPr>
        <p:spPr>
          <a:xfrm>
            <a:off x="9394864" y="5595573"/>
            <a:ext cx="2099304" cy="707886"/>
          </a:xfrm>
          <a:prstGeom prst="rect">
            <a:avLst/>
          </a:prstGeom>
          <a:noFill/>
        </p:spPr>
        <p:txBody>
          <a:bodyPr wrap="square" rtlCol="0">
            <a:spAutoFit/>
          </a:bodyPr>
          <a:lstStyle/>
          <a:p>
            <a:pPr algn="ctr"/>
            <a:r>
              <a:rPr lang="es-MX" sz="2000" dirty="0">
                <a:solidFill>
                  <a:schemeClr val="tx1">
                    <a:lumMod val="85000"/>
                    <a:lumOff val="15000"/>
                  </a:schemeClr>
                </a:solidFill>
              </a:rPr>
              <a:t>En tu primer mes</a:t>
            </a:r>
          </a:p>
        </p:txBody>
      </p:sp>
    </p:spTree>
    <p:extLst>
      <p:ext uri="{BB962C8B-B14F-4D97-AF65-F5344CB8AC3E}">
        <p14:creationId xmlns:p14="http://schemas.microsoft.com/office/powerpoint/2010/main" val="409179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p:bldP spid="8" grpId="0"/>
      <p:bldP spid="9"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5">
            <a:extLst>
              <a:ext uri="{FF2B5EF4-FFF2-40B4-BE49-F238E27FC236}">
                <a16:creationId xmlns:a16="http://schemas.microsoft.com/office/drawing/2014/main" id="{290A647F-5F0B-DF4F-7358-1833DA4F5FF3}"/>
              </a:ext>
            </a:extLst>
          </p:cNvPr>
          <p:cNvSpPr txBox="1"/>
          <p:nvPr/>
        </p:nvSpPr>
        <p:spPr>
          <a:xfrm>
            <a:off x="305545" y="329213"/>
            <a:ext cx="9319467" cy="584775"/>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3200" spc="300" dirty="0"/>
              <a:t>BONOS DE </a:t>
            </a:r>
            <a:r>
              <a:rPr lang="es-CO" sz="3200" spc="300" dirty="0">
                <a:solidFill>
                  <a:srgbClr val="EF4C6E"/>
                </a:solidFill>
                <a:latin typeface="+mj-lt"/>
              </a:rPr>
              <a:t>ARRANQUE Y CRECIMIENTO</a:t>
            </a:r>
          </a:p>
        </p:txBody>
      </p:sp>
      <p:grpSp>
        <p:nvGrpSpPr>
          <p:cNvPr id="17" name="Grupo 16">
            <a:extLst>
              <a:ext uri="{FF2B5EF4-FFF2-40B4-BE49-F238E27FC236}">
                <a16:creationId xmlns:a16="http://schemas.microsoft.com/office/drawing/2014/main" id="{164BAA90-4572-F0F0-1913-25F9A7CB7449}"/>
              </a:ext>
            </a:extLst>
          </p:cNvPr>
          <p:cNvGrpSpPr/>
          <p:nvPr/>
        </p:nvGrpSpPr>
        <p:grpSpPr>
          <a:xfrm>
            <a:off x="943606" y="1303004"/>
            <a:ext cx="3152274" cy="2806993"/>
            <a:chOff x="1347537" y="1303004"/>
            <a:chExt cx="3152274" cy="2806993"/>
          </a:xfrm>
        </p:grpSpPr>
        <p:sp>
          <p:nvSpPr>
            <p:cNvPr id="3" name="Elipse 2">
              <a:extLst>
                <a:ext uri="{FF2B5EF4-FFF2-40B4-BE49-F238E27FC236}">
                  <a16:creationId xmlns:a16="http://schemas.microsoft.com/office/drawing/2014/main" id="{295726BF-1EE4-96F8-EABB-1AD2E065EC6F}"/>
                </a:ext>
              </a:extLst>
            </p:cNvPr>
            <p:cNvSpPr/>
            <p:nvPr/>
          </p:nvSpPr>
          <p:spPr>
            <a:xfrm>
              <a:off x="2346159" y="1303004"/>
              <a:ext cx="1155031" cy="1155031"/>
            </a:xfrm>
            <a:prstGeom prst="ellipse">
              <a:avLst/>
            </a:prstGeom>
            <a:solidFill>
              <a:srgbClr val="EF4C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3600" dirty="0">
                  <a:latin typeface="+mj-lt"/>
                </a:rPr>
                <a:t>TC</a:t>
              </a:r>
            </a:p>
          </p:txBody>
        </p:sp>
        <p:sp>
          <p:nvSpPr>
            <p:cNvPr id="4" name="TextBox 42">
              <a:extLst>
                <a:ext uri="{FF2B5EF4-FFF2-40B4-BE49-F238E27FC236}">
                  <a16:creationId xmlns:a16="http://schemas.microsoft.com/office/drawing/2014/main" id="{BC510F24-1FFC-CA13-524B-E8BD8B2F7115}"/>
                </a:ext>
              </a:extLst>
            </p:cNvPr>
            <p:cNvSpPr txBox="1"/>
            <p:nvPr/>
          </p:nvSpPr>
          <p:spPr>
            <a:xfrm>
              <a:off x="1527172" y="2985845"/>
              <a:ext cx="2793004" cy="584775"/>
            </a:xfrm>
            <a:prstGeom prst="rect">
              <a:avLst/>
            </a:prstGeom>
            <a:noFill/>
          </p:spPr>
          <p:txBody>
            <a:bodyPr wrap="square" rtlCol="0">
              <a:spAutoFit/>
            </a:bodyPr>
            <a:lstStyle/>
            <a:p>
              <a:pPr algn="ctr"/>
              <a:r>
                <a:rPr lang="en-US" sz="3200" b="1" dirty="0">
                  <a:solidFill>
                    <a:schemeClr val="accent3">
                      <a:lumMod val="75000"/>
                    </a:schemeClr>
                  </a:solidFill>
                </a:rPr>
                <a:t>400+ </a:t>
              </a:r>
              <a:r>
                <a:rPr lang="en-US" sz="2400" b="1" dirty="0">
                  <a:solidFill>
                    <a:schemeClr val="accent3">
                      <a:lumMod val="75000"/>
                    </a:schemeClr>
                  </a:solidFill>
                </a:rPr>
                <a:t>puntos</a:t>
              </a:r>
              <a:endParaRPr lang="en-US" sz="3200" b="1" dirty="0">
                <a:solidFill>
                  <a:schemeClr val="accent3">
                    <a:lumMod val="75000"/>
                  </a:schemeClr>
                </a:solidFill>
              </a:endParaRPr>
            </a:p>
          </p:txBody>
        </p:sp>
        <p:sp>
          <p:nvSpPr>
            <p:cNvPr id="5" name="CuadroTexto 19">
              <a:extLst>
                <a:ext uri="{FF2B5EF4-FFF2-40B4-BE49-F238E27FC236}">
                  <a16:creationId xmlns:a16="http://schemas.microsoft.com/office/drawing/2014/main" id="{A056250C-5F0A-D7EE-1B8D-1A08422B2AA1}"/>
                </a:ext>
              </a:extLst>
            </p:cNvPr>
            <p:cNvSpPr txBox="1"/>
            <p:nvPr/>
          </p:nvSpPr>
          <p:spPr>
            <a:xfrm>
              <a:off x="1612230" y="2508497"/>
              <a:ext cx="2622888" cy="400110"/>
            </a:xfrm>
            <a:prstGeom prst="rect">
              <a:avLst/>
            </a:prstGeom>
            <a:noFill/>
          </p:spPr>
          <p:txBody>
            <a:bodyPr wrap="square" rtlCol="0">
              <a:spAutoFit/>
            </a:bodyPr>
            <a:lstStyle/>
            <a:p>
              <a:pPr algn="ctr"/>
              <a:r>
                <a:rPr lang="es-CO" sz="2000" dirty="0">
                  <a:solidFill>
                    <a:schemeClr val="tx1">
                      <a:lumMod val="95000"/>
                      <a:lumOff val="5000"/>
                    </a:schemeClr>
                  </a:solidFill>
                </a:rPr>
                <a:t>120 días o antes</a:t>
              </a:r>
            </a:p>
          </p:txBody>
        </p:sp>
        <p:sp>
          <p:nvSpPr>
            <p:cNvPr id="6" name="CuadroTexto 5">
              <a:extLst>
                <a:ext uri="{FF2B5EF4-FFF2-40B4-BE49-F238E27FC236}">
                  <a16:creationId xmlns:a16="http://schemas.microsoft.com/office/drawing/2014/main" id="{7CFFE1CD-0244-233C-4DF8-E419E810AB4B}"/>
                </a:ext>
              </a:extLst>
            </p:cNvPr>
            <p:cNvSpPr txBox="1"/>
            <p:nvPr/>
          </p:nvSpPr>
          <p:spPr>
            <a:xfrm>
              <a:off x="1347537" y="3463666"/>
              <a:ext cx="3152274" cy="646331"/>
            </a:xfrm>
            <a:prstGeom prst="rect">
              <a:avLst/>
            </a:prstGeom>
            <a:noFill/>
          </p:spPr>
          <p:txBody>
            <a:bodyPr wrap="square" rtlCol="0">
              <a:spAutoFit/>
            </a:bodyPr>
            <a:lstStyle/>
            <a:p>
              <a:pPr algn="ctr"/>
              <a:r>
                <a:rPr lang="es-MX" sz="1800" dirty="0"/>
                <a:t>Puntos totales de clientes hasta 150 puntos por línea</a:t>
              </a:r>
            </a:p>
          </p:txBody>
        </p:sp>
      </p:grpSp>
      <p:grpSp>
        <p:nvGrpSpPr>
          <p:cNvPr id="13" name="Grupo 12">
            <a:extLst>
              <a:ext uri="{FF2B5EF4-FFF2-40B4-BE49-F238E27FC236}">
                <a16:creationId xmlns:a16="http://schemas.microsoft.com/office/drawing/2014/main" id="{33F39204-1F33-A518-3167-746551CD9EDD}"/>
              </a:ext>
            </a:extLst>
          </p:cNvPr>
          <p:cNvGrpSpPr/>
          <p:nvPr/>
        </p:nvGrpSpPr>
        <p:grpSpPr>
          <a:xfrm>
            <a:off x="1172299" y="4300323"/>
            <a:ext cx="2945653" cy="745935"/>
            <a:chOff x="1576230" y="4300323"/>
            <a:chExt cx="2945653" cy="745935"/>
          </a:xfrm>
        </p:grpSpPr>
        <p:sp>
          <p:nvSpPr>
            <p:cNvPr id="7" name="CuadroTexto 6">
              <a:extLst>
                <a:ext uri="{FF2B5EF4-FFF2-40B4-BE49-F238E27FC236}">
                  <a16:creationId xmlns:a16="http://schemas.microsoft.com/office/drawing/2014/main" id="{6A76F01C-0D14-E702-F904-F9CFAC23071B}"/>
                </a:ext>
              </a:extLst>
            </p:cNvPr>
            <p:cNvSpPr txBox="1"/>
            <p:nvPr/>
          </p:nvSpPr>
          <p:spPr>
            <a:xfrm flipH="1">
              <a:off x="2594522" y="4473235"/>
              <a:ext cx="1927361" cy="400110"/>
            </a:xfrm>
            <a:prstGeom prst="rect">
              <a:avLst/>
            </a:prstGeom>
            <a:noFill/>
          </p:spPr>
          <p:txBody>
            <a:bodyPr wrap="square" rtlCol="0">
              <a:spAutoFit/>
            </a:bodyPr>
            <a:lstStyle/>
            <a:p>
              <a:r>
                <a:rPr lang="es-MX" sz="2000" dirty="0">
                  <a:solidFill>
                    <a:schemeClr val="tx1">
                      <a:lumMod val="85000"/>
                      <a:lumOff val="15000"/>
                    </a:schemeClr>
                  </a:solidFill>
                  <a:latin typeface="+mj-lt"/>
                </a:rPr>
                <a:t>$12.000.000</a:t>
              </a:r>
            </a:p>
          </p:txBody>
        </p:sp>
        <p:pic>
          <p:nvPicPr>
            <p:cNvPr id="8" name="Imagen 7" descr="Gráfico, Gráfico circular&#10;&#10;Descripción generada automáticamente">
              <a:extLst>
                <a:ext uri="{FF2B5EF4-FFF2-40B4-BE49-F238E27FC236}">
                  <a16:creationId xmlns:a16="http://schemas.microsoft.com/office/drawing/2014/main" id="{F929A0F9-5F21-F7F8-7D7B-BA2E6F10C6EA}"/>
                </a:ext>
              </a:extLst>
            </p:cNvPr>
            <p:cNvPicPr>
              <a:picLocks noChangeAspect="1"/>
            </p:cNvPicPr>
            <p:nvPr/>
          </p:nvPicPr>
          <p:blipFill>
            <a:blip r:embed="rId2"/>
            <a:stretch>
              <a:fillRect/>
            </a:stretch>
          </p:blipFill>
          <p:spPr>
            <a:xfrm flipH="1">
              <a:off x="1576230" y="4300323"/>
              <a:ext cx="756000" cy="745935"/>
            </a:xfrm>
            <a:prstGeom prst="rect">
              <a:avLst/>
            </a:prstGeom>
          </p:spPr>
        </p:pic>
      </p:grpSp>
      <p:grpSp>
        <p:nvGrpSpPr>
          <p:cNvPr id="14" name="Grupo 13">
            <a:extLst>
              <a:ext uri="{FF2B5EF4-FFF2-40B4-BE49-F238E27FC236}">
                <a16:creationId xmlns:a16="http://schemas.microsoft.com/office/drawing/2014/main" id="{771A74EA-8D5D-D692-90B9-A8893EEBF4AB}"/>
              </a:ext>
            </a:extLst>
          </p:cNvPr>
          <p:cNvGrpSpPr/>
          <p:nvPr/>
        </p:nvGrpSpPr>
        <p:grpSpPr>
          <a:xfrm>
            <a:off x="1172299" y="5126252"/>
            <a:ext cx="3318632" cy="781456"/>
            <a:chOff x="1576230" y="5126963"/>
            <a:chExt cx="3318632" cy="781456"/>
          </a:xfrm>
        </p:grpSpPr>
        <p:sp>
          <p:nvSpPr>
            <p:cNvPr id="9" name="CuadroTexto 8">
              <a:extLst>
                <a:ext uri="{FF2B5EF4-FFF2-40B4-BE49-F238E27FC236}">
                  <a16:creationId xmlns:a16="http://schemas.microsoft.com/office/drawing/2014/main" id="{EDD59DA6-9DDB-9A8A-26FE-A332834602EF}"/>
                </a:ext>
              </a:extLst>
            </p:cNvPr>
            <p:cNvSpPr txBox="1"/>
            <p:nvPr/>
          </p:nvSpPr>
          <p:spPr>
            <a:xfrm flipH="1">
              <a:off x="2594522" y="5317636"/>
              <a:ext cx="2300340" cy="400110"/>
            </a:xfrm>
            <a:prstGeom prst="rect">
              <a:avLst/>
            </a:prstGeom>
            <a:noFill/>
          </p:spPr>
          <p:txBody>
            <a:bodyPr wrap="square" rtlCol="0">
              <a:spAutoFit/>
            </a:bodyPr>
            <a:lstStyle/>
            <a:p>
              <a:r>
                <a:rPr lang="es-MX" sz="2000">
                  <a:solidFill>
                    <a:schemeClr val="tx1">
                      <a:lumMod val="85000"/>
                      <a:lumOff val="15000"/>
                    </a:schemeClr>
                  </a:solidFill>
                  <a:latin typeface="+mj-lt"/>
                </a:rPr>
                <a:t>$75,000</a:t>
              </a:r>
              <a:endParaRPr lang="es-MX" sz="2000" dirty="0">
                <a:solidFill>
                  <a:schemeClr val="tx1">
                    <a:lumMod val="85000"/>
                    <a:lumOff val="15000"/>
                  </a:schemeClr>
                </a:solidFill>
                <a:latin typeface="+mj-lt"/>
              </a:endParaRPr>
            </a:p>
          </p:txBody>
        </p:sp>
        <p:pic>
          <p:nvPicPr>
            <p:cNvPr id="10" name="Imagen 9" descr="Logotipo&#10;&#10;Descripción generada automáticamente con confianza media">
              <a:extLst>
                <a:ext uri="{FF2B5EF4-FFF2-40B4-BE49-F238E27FC236}">
                  <a16:creationId xmlns:a16="http://schemas.microsoft.com/office/drawing/2014/main" id="{1BE498FB-0B32-01DF-E155-B49BA73999B5}"/>
                </a:ext>
              </a:extLst>
            </p:cNvPr>
            <p:cNvPicPr>
              <a:picLocks noChangeAspect="1"/>
            </p:cNvPicPr>
            <p:nvPr/>
          </p:nvPicPr>
          <p:blipFill>
            <a:blip r:embed="rId3"/>
            <a:stretch>
              <a:fillRect/>
            </a:stretch>
          </p:blipFill>
          <p:spPr>
            <a:xfrm>
              <a:off x="1576230" y="5126963"/>
              <a:ext cx="792000" cy="781456"/>
            </a:xfrm>
            <a:prstGeom prst="rect">
              <a:avLst/>
            </a:prstGeom>
          </p:spPr>
        </p:pic>
      </p:grpSp>
      <p:grpSp>
        <p:nvGrpSpPr>
          <p:cNvPr id="15" name="Grupo 14">
            <a:extLst>
              <a:ext uri="{FF2B5EF4-FFF2-40B4-BE49-F238E27FC236}">
                <a16:creationId xmlns:a16="http://schemas.microsoft.com/office/drawing/2014/main" id="{BC287CC3-4BD0-98D5-8A60-1346ABDA915B}"/>
              </a:ext>
            </a:extLst>
          </p:cNvPr>
          <p:cNvGrpSpPr/>
          <p:nvPr/>
        </p:nvGrpSpPr>
        <p:grpSpPr>
          <a:xfrm>
            <a:off x="1172299" y="5987703"/>
            <a:ext cx="2548612" cy="710414"/>
            <a:chOff x="1576230" y="5987703"/>
            <a:chExt cx="2548612" cy="710414"/>
          </a:xfrm>
        </p:grpSpPr>
        <p:sp>
          <p:nvSpPr>
            <p:cNvPr id="11" name="CuadroTexto 10">
              <a:extLst>
                <a:ext uri="{FF2B5EF4-FFF2-40B4-BE49-F238E27FC236}">
                  <a16:creationId xmlns:a16="http://schemas.microsoft.com/office/drawing/2014/main" id="{5988C824-8960-C154-E3C0-8990C31F2C4C}"/>
                </a:ext>
              </a:extLst>
            </p:cNvPr>
            <p:cNvSpPr txBox="1"/>
            <p:nvPr/>
          </p:nvSpPr>
          <p:spPr>
            <a:xfrm flipH="1">
              <a:off x="2594523" y="6142855"/>
              <a:ext cx="1530319" cy="400110"/>
            </a:xfrm>
            <a:prstGeom prst="rect">
              <a:avLst/>
            </a:prstGeom>
            <a:noFill/>
          </p:spPr>
          <p:txBody>
            <a:bodyPr wrap="square" rtlCol="0">
              <a:spAutoFit/>
            </a:bodyPr>
            <a:lstStyle/>
            <a:p>
              <a:r>
                <a:rPr lang="es-MX" sz="2000" dirty="0">
                  <a:solidFill>
                    <a:schemeClr val="tx1">
                      <a:lumMod val="85000"/>
                      <a:lumOff val="15000"/>
                    </a:schemeClr>
                  </a:solidFill>
                  <a:latin typeface="+mj-lt"/>
                </a:rPr>
                <a:t>S/12,000</a:t>
              </a:r>
            </a:p>
          </p:txBody>
        </p:sp>
        <p:pic>
          <p:nvPicPr>
            <p:cNvPr id="12" name="Imagen 11" descr="Gráfico, Gráfico circular&#10;&#10;Descripción generada automáticamente con confianza media">
              <a:extLst>
                <a:ext uri="{FF2B5EF4-FFF2-40B4-BE49-F238E27FC236}">
                  <a16:creationId xmlns:a16="http://schemas.microsoft.com/office/drawing/2014/main" id="{23D6E939-88B6-8438-4832-F21A71BC1915}"/>
                </a:ext>
              </a:extLst>
            </p:cNvPr>
            <p:cNvPicPr>
              <a:picLocks noChangeAspect="1"/>
            </p:cNvPicPr>
            <p:nvPr/>
          </p:nvPicPr>
          <p:blipFill>
            <a:blip r:embed="rId4"/>
            <a:stretch>
              <a:fillRect/>
            </a:stretch>
          </p:blipFill>
          <p:spPr>
            <a:xfrm flipH="1">
              <a:off x="1576230" y="5987703"/>
              <a:ext cx="720000" cy="710414"/>
            </a:xfrm>
            <a:prstGeom prst="rect">
              <a:avLst/>
            </a:prstGeom>
          </p:spPr>
        </p:pic>
      </p:grpSp>
      <p:sp>
        <p:nvSpPr>
          <p:cNvPr id="16" name="CuadroTexto 19">
            <a:extLst>
              <a:ext uri="{FF2B5EF4-FFF2-40B4-BE49-F238E27FC236}">
                <a16:creationId xmlns:a16="http://schemas.microsoft.com/office/drawing/2014/main" id="{5FFB4A6A-A0E4-27CE-6E5E-EABD29C7FD2D}"/>
              </a:ext>
            </a:extLst>
          </p:cNvPr>
          <p:cNvSpPr txBox="1"/>
          <p:nvPr/>
        </p:nvSpPr>
        <p:spPr>
          <a:xfrm>
            <a:off x="3693646" y="6120298"/>
            <a:ext cx="2446470" cy="523220"/>
          </a:xfrm>
          <a:prstGeom prst="rect">
            <a:avLst/>
          </a:prstGeom>
          <a:noFill/>
        </p:spPr>
        <p:txBody>
          <a:bodyPr wrap="square" rtlCol="0">
            <a:spAutoFit/>
          </a:bodyPr>
          <a:lstStyle/>
          <a:p>
            <a:pPr algn="ctr"/>
            <a:r>
              <a:rPr lang="es-CO" sz="1400" dirty="0">
                <a:solidFill>
                  <a:srgbClr val="002060"/>
                </a:solidFill>
              </a:rPr>
              <a:t>Pagos divididos en 3 meses al mantener posición</a:t>
            </a:r>
            <a:endParaRPr lang="es-CO" sz="2000" dirty="0">
              <a:solidFill>
                <a:srgbClr val="002060"/>
              </a:solidFill>
            </a:endParaRPr>
          </a:p>
        </p:txBody>
      </p:sp>
      <p:grpSp>
        <p:nvGrpSpPr>
          <p:cNvPr id="18" name="Grupo 17">
            <a:extLst>
              <a:ext uri="{FF2B5EF4-FFF2-40B4-BE49-F238E27FC236}">
                <a16:creationId xmlns:a16="http://schemas.microsoft.com/office/drawing/2014/main" id="{1F351A37-17DB-4833-2714-B05B9C1C5636}"/>
              </a:ext>
            </a:extLst>
          </p:cNvPr>
          <p:cNvGrpSpPr/>
          <p:nvPr/>
        </p:nvGrpSpPr>
        <p:grpSpPr>
          <a:xfrm>
            <a:off x="7101756" y="1043889"/>
            <a:ext cx="3152274" cy="2972511"/>
            <a:chOff x="1347537" y="1137486"/>
            <a:chExt cx="3152274" cy="2972511"/>
          </a:xfrm>
        </p:grpSpPr>
        <p:sp>
          <p:nvSpPr>
            <p:cNvPr id="19" name="Elipse 18">
              <a:extLst>
                <a:ext uri="{FF2B5EF4-FFF2-40B4-BE49-F238E27FC236}">
                  <a16:creationId xmlns:a16="http://schemas.microsoft.com/office/drawing/2014/main" id="{61A2F664-EAA1-59A3-07D0-6726F08CFECE}"/>
                </a:ext>
              </a:extLst>
            </p:cNvPr>
            <p:cNvSpPr/>
            <p:nvPr/>
          </p:nvSpPr>
          <p:spPr>
            <a:xfrm>
              <a:off x="2346159" y="1137486"/>
              <a:ext cx="1538910" cy="1414146"/>
            </a:xfrm>
            <a:prstGeom prst="ellipse">
              <a:avLst/>
            </a:prstGeom>
            <a:solidFill>
              <a:srgbClr val="EF4C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3600" dirty="0">
                  <a:latin typeface="+mj-lt"/>
                </a:rPr>
                <a:t>RVP</a:t>
              </a:r>
            </a:p>
          </p:txBody>
        </p:sp>
        <p:sp>
          <p:nvSpPr>
            <p:cNvPr id="20" name="TextBox 42">
              <a:extLst>
                <a:ext uri="{FF2B5EF4-FFF2-40B4-BE49-F238E27FC236}">
                  <a16:creationId xmlns:a16="http://schemas.microsoft.com/office/drawing/2014/main" id="{5796CD46-E1C6-2023-27EC-793CBC87C9D1}"/>
                </a:ext>
              </a:extLst>
            </p:cNvPr>
            <p:cNvSpPr txBox="1"/>
            <p:nvPr/>
          </p:nvSpPr>
          <p:spPr>
            <a:xfrm>
              <a:off x="1527172" y="2985845"/>
              <a:ext cx="2793004" cy="584775"/>
            </a:xfrm>
            <a:prstGeom prst="rect">
              <a:avLst/>
            </a:prstGeom>
            <a:noFill/>
          </p:spPr>
          <p:txBody>
            <a:bodyPr wrap="square" rtlCol="0">
              <a:spAutoFit/>
            </a:bodyPr>
            <a:lstStyle/>
            <a:p>
              <a:pPr algn="ctr"/>
              <a:r>
                <a:rPr lang="en-US" sz="3200" b="1" dirty="0">
                  <a:solidFill>
                    <a:schemeClr val="accent3">
                      <a:lumMod val="75000"/>
                    </a:schemeClr>
                  </a:solidFill>
                </a:rPr>
                <a:t>2,500+ </a:t>
              </a:r>
              <a:r>
                <a:rPr lang="en-US" sz="2400" b="1" dirty="0">
                  <a:solidFill>
                    <a:schemeClr val="accent3">
                      <a:lumMod val="75000"/>
                    </a:schemeClr>
                  </a:solidFill>
                </a:rPr>
                <a:t>puntos</a:t>
              </a:r>
              <a:endParaRPr lang="en-US" sz="3200" b="1" dirty="0">
                <a:solidFill>
                  <a:schemeClr val="accent3">
                    <a:lumMod val="75000"/>
                  </a:schemeClr>
                </a:solidFill>
              </a:endParaRPr>
            </a:p>
          </p:txBody>
        </p:sp>
        <p:sp>
          <p:nvSpPr>
            <p:cNvPr id="21" name="CuadroTexto 19">
              <a:extLst>
                <a:ext uri="{FF2B5EF4-FFF2-40B4-BE49-F238E27FC236}">
                  <a16:creationId xmlns:a16="http://schemas.microsoft.com/office/drawing/2014/main" id="{F38301F4-5DF5-5D71-A3DA-47301AD4C3D6}"/>
                </a:ext>
              </a:extLst>
            </p:cNvPr>
            <p:cNvSpPr txBox="1"/>
            <p:nvPr/>
          </p:nvSpPr>
          <p:spPr>
            <a:xfrm>
              <a:off x="1612230" y="2594630"/>
              <a:ext cx="2622888" cy="400110"/>
            </a:xfrm>
            <a:prstGeom prst="rect">
              <a:avLst/>
            </a:prstGeom>
            <a:noFill/>
          </p:spPr>
          <p:txBody>
            <a:bodyPr wrap="square" rtlCol="0">
              <a:spAutoFit/>
            </a:bodyPr>
            <a:lstStyle/>
            <a:p>
              <a:pPr algn="ctr"/>
              <a:r>
                <a:rPr lang="es-CO" sz="2000" dirty="0">
                  <a:solidFill>
                    <a:schemeClr val="tx1">
                      <a:lumMod val="95000"/>
                      <a:lumOff val="5000"/>
                    </a:schemeClr>
                  </a:solidFill>
                </a:rPr>
                <a:t>12 meses o antes</a:t>
              </a:r>
            </a:p>
          </p:txBody>
        </p:sp>
        <p:sp>
          <p:nvSpPr>
            <p:cNvPr id="22" name="CuadroTexto 21">
              <a:extLst>
                <a:ext uri="{FF2B5EF4-FFF2-40B4-BE49-F238E27FC236}">
                  <a16:creationId xmlns:a16="http://schemas.microsoft.com/office/drawing/2014/main" id="{16097D9A-8FA8-920F-50D2-F107CB1183F3}"/>
                </a:ext>
              </a:extLst>
            </p:cNvPr>
            <p:cNvSpPr txBox="1"/>
            <p:nvPr/>
          </p:nvSpPr>
          <p:spPr>
            <a:xfrm>
              <a:off x="1347537" y="3463666"/>
              <a:ext cx="3152274" cy="646331"/>
            </a:xfrm>
            <a:prstGeom prst="rect">
              <a:avLst/>
            </a:prstGeom>
            <a:noFill/>
          </p:spPr>
          <p:txBody>
            <a:bodyPr wrap="square" rtlCol="0">
              <a:spAutoFit/>
            </a:bodyPr>
            <a:lstStyle/>
            <a:p>
              <a:pPr algn="ctr"/>
              <a:r>
                <a:rPr lang="es-MX" sz="1800" dirty="0"/>
                <a:t>Puntos totales de clientes hasta 1,000 puntos por línea</a:t>
              </a:r>
            </a:p>
          </p:txBody>
        </p:sp>
      </p:grpSp>
      <p:grpSp>
        <p:nvGrpSpPr>
          <p:cNvPr id="23" name="Grupo 22">
            <a:extLst>
              <a:ext uri="{FF2B5EF4-FFF2-40B4-BE49-F238E27FC236}">
                <a16:creationId xmlns:a16="http://schemas.microsoft.com/office/drawing/2014/main" id="{58BB5E40-26ED-B670-D6DF-A4FE1E7C4F27}"/>
              </a:ext>
            </a:extLst>
          </p:cNvPr>
          <p:cNvGrpSpPr/>
          <p:nvPr/>
        </p:nvGrpSpPr>
        <p:grpSpPr>
          <a:xfrm>
            <a:off x="7205066" y="4206726"/>
            <a:ext cx="2945653" cy="745935"/>
            <a:chOff x="1576230" y="4300323"/>
            <a:chExt cx="2945653" cy="745935"/>
          </a:xfrm>
        </p:grpSpPr>
        <p:sp>
          <p:nvSpPr>
            <p:cNvPr id="24" name="CuadroTexto 23">
              <a:extLst>
                <a:ext uri="{FF2B5EF4-FFF2-40B4-BE49-F238E27FC236}">
                  <a16:creationId xmlns:a16="http://schemas.microsoft.com/office/drawing/2014/main" id="{BE694A90-60F9-1305-394F-1CEC7ABD76A6}"/>
                </a:ext>
              </a:extLst>
            </p:cNvPr>
            <p:cNvSpPr txBox="1"/>
            <p:nvPr/>
          </p:nvSpPr>
          <p:spPr>
            <a:xfrm flipH="1">
              <a:off x="2594522" y="4473235"/>
              <a:ext cx="1927361" cy="400110"/>
            </a:xfrm>
            <a:prstGeom prst="rect">
              <a:avLst/>
            </a:prstGeom>
            <a:noFill/>
          </p:spPr>
          <p:txBody>
            <a:bodyPr wrap="square" rtlCol="0">
              <a:spAutoFit/>
            </a:bodyPr>
            <a:lstStyle/>
            <a:p>
              <a:r>
                <a:rPr lang="es-MX" sz="2000" dirty="0">
                  <a:solidFill>
                    <a:schemeClr val="tx1">
                      <a:lumMod val="85000"/>
                      <a:lumOff val="15000"/>
                    </a:schemeClr>
                  </a:solidFill>
                  <a:latin typeface="+mj-lt"/>
                </a:rPr>
                <a:t>$40.000.000</a:t>
              </a:r>
            </a:p>
          </p:txBody>
        </p:sp>
        <p:pic>
          <p:nvPicPr>
            <p:cNvPr id="25" name="Imagen 24" descr="Gráfico, Gráfico circular&#10;&#10;Descripción generada automáticamente">
              <a:extLst>
                <a:ext uri="{FF2B5EF4-FFF2-40B4-BE49-F238E27FC236}">
                  <a16:creationId xmlns:a16="http://schemas.microsoft.com/office/drawing/2014/main" id="{3A6BF6FD-4500-FD9B-88F8-F56BD56CEBA3}"/>
                </a:ext>
              </a:extLst>
            </p:cNvPr>
            <p:cNvPicPr>
              <a:picLocks noChangeAspect="1"/>
            </p:cNvPicPr>
            <p:nvPr/>
          </p:nvPicPr>
          <p:blipFill>
            <a:blip r:embed="rId2"/>
            <a:stretch>
              <a:fillRect/>
            </a:stretch>
          </p:blipFill>
          <p:spPr>
            <a:xfrm flipH="1">
              <a:off x="1576230" y="4300323"/>
              <a:ext cx="756000" cy="745935"/>
            </a:xfrm>
            <a:prstGeom prst="rect">
              <a:avLst/>
            </a:prstGeom>
          </p:spPr>
        </p:pic>
      </p:grpSp>
      <p:grpSp>
        <p:nvGrpSpPr>
          <p:cNvPr id="26" name="Grupo 25">
            <a:extLst>
              <a:ext uri="{FF2B5EF4-FFF2-40B4-BE49-F238E27FC236}">
                <a16:creationId xmlns:a16="http://schemas.microsoft.com/office/drawing/2014/main" id="{1FFEFC5A-0E81-82E4-BC88-E79422707289}"/>
              </a:ext>
            </a:extLst>
          </p:cNvPr>
          <p:cNvGrpSpPr/>
          <p:nvPr/>
        </p:nvGrpSpPr>
        <p:grpSpPr>
          <a:xfrm>
            <a:off x="7205066" y="5032655"/>
            <a:ext cx="3318632" cy="781456"/>
            <a:chOff x="1576230" y="5126963"/>
            <a:chExt cx="3318632" cy="781456"/>
          </a:xfrm>
        </p:grpSpPr>
        <p:sp>
          <p:nvSpPr>
            <p:cNvPr id="27" name="CuadroTexto 26">
              <a:extLst>
                <a:ext uri="{FF2B5EF4-FFF2-40B4-BE49-F238E27FC236}">
                  <a16:creationId xmlns:a16="http://schemas.microsoft.com/office/drawing/2014/main" id="{67BF6E07-413A-74B0-918A-E8B3257EF74A}"/>
                </a:ext>
              </a:extLst>
            </p:cNvPr>
            <p:cNvSpPr txBox="1"/>
            <p:nvPr/>
          </p:nvSpPr>
          <p:spPr>
            <a:xfrm flipH="1">
              <a:off x="2594522" y="5317636"/>
              <a:ext cx="2300340" cy="400110"/>
            </a:xfrm>
            <a:prstGeom prst="rect">
              <a:avLst/>
            </a:prstGeom>
            <a:noFill/>
          </p:spPr>
          <p:txBody>
            <a:bodyPr wrap="square" rtlCol="0">
              <a:spAutoFit/>
            </a:bodyPr>
            <a:lstStyle/>
            <a:p>
              <a:r>
                <a:rPr lang="es-MX" sz="2000" dirty="0">
                  <a:solidFill>
                    <a:schemeClr val="tx1">
                      <a:lumMod val="85000"/>
                      <a:lumOff val="15000"/>
                    </a:schemeClr>
                  </a:solidFill>
                  <a:latin typeface="+mj-lt"/>
                </a:rPr>
                <a:t>$200,000</a:t>
              </a:r>
            </a:p>
          </p:txBody>
        </p:sp>
        <p:pic>
          <p:nvPicPr>
            <p:cNvPr id="28" name="Imagen 27" descr="Logotipo&#10;&#10;Descripción generada automáticamente con confianza media">
              <a:extLst>
                <a:ext uri="{FF2B5EF4-FFF2-40B4-BE49-F238E27FC236}">
                  <a16:creationId xmlns:a16="http://schemas.microsoft.com/office/drawing/2014/main" id="{F2769775-B69E-166C-0912-EC2868B84E18}"/>
                </a:ext>
              </a:extLst>
            </p:cNvPr>
            <p:cNvPicPr>
              <a:picLocks noChangeAspect="1"/>
            </p:cNvPicPr>
            <p:nvPr/>
          </p:nvPicPr>
          <p:blipFill>
            <a:blip r:embed="rId3"/>
            <a:stretch>
              <a:fillRect/>
            </a:stretch>
          </p:blipFill>
          <p:spPr>
            <a:xfrm>
              <a:off x="1576230" y="5126963"/>
              <a:ext cx="792000" cy="781456"/>
            </a:xfrm>
            <a:prstGeom prst="rect">
              <a:avLst/>
            </a:prstGeom>
          </p:spPr>
        </p:pic>
      </p:grpSp>
      <p:grpSp>
        <p:nvGrpSpPr>
          <p:cNvPr id="29" name="Grupo 28">
            <a:extLst>
              <a:ext uri="{FF2B5EF4-FFF2-40B4-BE49-F238E27FC236}">
                <a16:creationId xmlns:a16="http://schemas.microsoft.com/office/drawing/2014/main" id="{703B9D13-04F6-9EDE-1FC2-6870CA5853CB}"/>
              </a:ext>
            </a:extLst>
          </p:cNvPr>
          <p:cNvGrpSpPr/>
          <p:nvPr/>
        </p:nvGrpSpPr>
        <p:grpSpPr>
          <a:xfrm>
            <a:off x="7205066" y="5894106"/>
            <a:ext cx="2548612" cy="710414"/>
            <a:chOff x="1576230" y="5987703"/>
            <a:chExt cx="2548612" cy="710414"/>
          </a:xfrm>
        </p:grpSpPr>
        <p:sp>
          <p:nvSpPr>
            <p:cNvPr id="30" name="CuadroTexto 29">
              <a:extLst>
                <a:ext uri="{FF2B5EF4-FFF2-40B4-BE49-F238E27FC236}">
                  <a16:creationId xmlns:a16="http://schemas.microsoft.com/office/drawing/2014/main" id="{7835A3BE-F758-546A-8D45-E49E2912E66E}"/>
                </a:ext>
              </a:extLst>
            </p:cNvPr>
            <p:cNvSpPr txBox="1"/>
            <p:nvPr/>
          </p:nvSpPr>
          <p:spPr>
            <a:xfrm flipH="1">
              <a:off x="2594523" y="6142855"/>
              <a:ext cx="1530319" cy="400110"/>
            </a:xfrm>
            <a:prstGeom prst="rect">
              <a:avLst/>
            </a:prstGeom>
            <a:noFill/>
          </p:spPr>
          <p:txBody>
            <a:bodyPr wrap="square" rtlCol="0">
              <a:spAutoFit/>
            </a:bodyPr>
            <a:lstStyle/>
            <a:p>
              <a:r>
                <a:rPr lang="es-MX" sz="2000" dirty="0">
                  <a:solidFill>
                    <a:schemeClr val="tx1">
                      <a:lumMod val="85000"/>
                      <a:lumOff val="15000"/>
                    </a:schemeClr>
                  </a:solidFill>
                  <a:latin typeface="+mj-lt"/>
                </a:rPr>
                <a:t>S/40,000</a:t>
              </a:r>
            </a:p>
          </p:txBody>
        </p:sp>
        <p:pic>
          <p:nvPicPr>
            <p:cNvPr id="31" name="Imagen 30" descr="Gráfico, Gráfico circular&#10;&#10;Descripción generada automáticamente con confianza media">
              <a:extLst>
                <a:ext uri="{FF2B5EF4-FFF2-40B4-BE49-F238E27FC236}">
                  <a16:creationId xmlns:a16="http://schemas.microsoft.com/office/drawing/2014/main" id="{F6B1E35B-B901-CB16-8875-AC96A7E59560}"/>
                </a:ext>
              </a:extLst>
            </p:cNvPr>
            <p:cNvPicPr>
              <a:picLocks noChangeAspect="1"/>
            </p:cNvPicPr>
            <p:nvPr/>
          </p:nvPicPr>
          <p:blipFill>
            <a:blip r:embed="rId4"/>
            <a:stretch>
              <a:fillRect/>
            </a:stretch>
          </p:blipFill>
          <p:spPr>
            <a:xfrm flipH="1">
              <a:off x="1576230" y="5987703"/>
              <a:ext cx="720000" cy="710414"/>
            </a:xfrm>
            <a:prstGeom prst="rect">
              <a:avLst/>
            </a:prstGeom>
          </p:spPr>
        </p:pic>
      </p:grpSp>
      <p:sp>
        <p:nvSpPr>
          <p:cNvPr id="32" name="CuadroTexto 19">
            <a:extLst>
              <a:ext uri="{FF2B5EF4-FFF2-40B4-BE49-F238E27FC236}">
                <a16:creationId xmlns:a16="http://schemas.microsoft.com/office/drawing/2014/main" id="{796A20D9-5FB3-96F1-8CCA-CB97D92963A0}"/>
              </a:ext>
            </a:extLst>
          </p:cNvPr>
          <p:cNvSpPr txBox="1"/>
          <p:nvPr/>
        </p:nvSpPr>
        <p:spPr>
          <a:xfrm>
            <a:off x="9529850" y="6144694"/>
            <a:ext cx="2446470" cy="523220"/>
          </a:xfrm>
          <a:prstGeom prst="rect">
            <a:avLst/>
          </a:prstGeom>
          <a:noFill/>
        </p:spPr>
        <p:txBody>
          <a:bodyPr wrap="square" rtlCol="0">
            <a:spAutoFit/>
          </a:bodyPr>
          <a:lstStyle/>
          <a:p>
            <a:pPr algn="ctr"/>
            <a:r>
              <a:rPr lang="es-CO" sz="1400" dirty="0">
                <a:solidFill>
                  <a:srgbClr val="002060"/>
                </a:solidFill>
              </a:rPr>
              <a:t>Pagos divididos en 3 meses al mantener posición</a:t>
            </a:r>
            <a:endParaRPr lang="es-CO" sz="2000" dirty="0">
              <a:solidFill>
                <a:srgbClr val="002060"/>
              </a:solidFill>
            </a:endParaRPr>
          </a:p>
        </p:txBody>
      </p:sp>
    </p:spTree>
    <p:extLst>
      <p:ext uri="{BB962C8B-B14F-4D97-AF65-F5344CB8AC3E}">
        <p14:creationId xmlns:p14="http://schemas.microsoft.com/office/powerpoint/2010/main" val="417663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B2F1A-2672-6723-755B-7D714261B57D}"/>
            </a:ext>
          </a:extLst>
        </p:cNvPr>
        <p:cNvGrpSpPr/>
        <p:nvPr/>
      </p:nvGrpSpPr>
      <p:grpSpPr>
        <a:xfrm>
          <a:off x="0" y="0"/>
          <a:ext cx="0" cy="0"/>
          <a:chOff x="0" y="0"/>
          <a:chExt cx="0" cy="0"/>
        </a:xfrm>
      </p:grpSpPr>
      <p:sp>
        <p:nvSpPr>
          <p:cNvPr id="2" name="CuadroTexto 35">
            <a:extLst>
              <a:ext uri="{FF2B5EF4-FFF2-40B4-BE49-F238E27FC236}">
                <a16:creationId xmlns:a16="http://schemas.microsoft.com/office/drawing/2014/main" id="{16337198-FB74-C713-9047-FAB4A4793047}"/>
              </a:ext>
            </a:extLst>
          </p:cNvPr>
          <p:cNvSpPr txBox="1"/>
          <p:nvPr/>
        </p:nvSpPr>
        <p:spPr>
          <a:xfrm>
            <a:off x="305545" y="329213"/>
            <a:ext cx="9319467" cy="584775"/>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3200" spc="300" dirty="0"/>
              <a:t>BONOS DE </a:t>
            </a:r>
            <a:r>
              <a:rPr lang="es-CO" sz="3200" spc="300" dirty="0">
                <a:solidFill>
                  <a:srgbClr val="EF4C6E"/>
                </a:solidFill>
                <a:latin typeface="+mj-lt"/>
              </a:rPr>
              <a:t>LIDERAZGO</a:t>
            </a:r>
          </a:p>
        </p:txBody>
      </p:sp>
      <p:sp>
        <p:nvSpPr>
          <p:cNvPr id="7" name="CuadroTexto 6">
            <a:extLst>
              <a:ext uri="{FF2B5EF4-FFF2-40B4-BE49-F238E27FC236}">
                <a16:creationId xmlns:a16="http://schemas.microsoft.com/office/drawing/2014/main" id="{6C80A71A-A6D8-EEF3-1E42-5292782813BA}"/>
              </a:ext>
            </a:extLst>
          </p:cNvPr>
          <p:cNvSpPr txBox="1"/>
          <p:nvPr/>
        </p:nvSpPr>
        <p:spPr>
          <a:xfrm flipH="1">
            <a:off x="2075161" y="3606277"/>
            <a:ext cx="2324751" cy="523220"/>
          </a:xfrm>
          <a:prstGeom prst="rect">
            <a:avLst/>
          </a:prstGeom>
          <a:noFill/>
        </p:spPr>
        <p:txBody>
          <a:bodyPr wrap="square" rtlCol="0">
            <a:spAutoFit/>
          </a:bodyPr>
          <a:lstStyle/>
          <a:p>
            <a:pPr algn="ctr"/>
            <a:r>
              <a:rPr lang="es-MX" sz="2800" dirty="0">
                <a:solidFill>
                  <a:schemeClr val="tx1">
                    <a:lumMod val="85000"/>
                    <a:lumOff val="15000"/>
                  </a:schemeClr>
                </a:solidFill>
                <a:latin typeface="+mj-lt"/>
              </a:rPr>
              <a:t>$60.000</a:t>
            </a:r>
          </a:p>
        </p:txBody>
      </p:sp>
      <p:pic>
        <p:nvPicPr>
          <p:cNvPr id="8" name="Imagen 7" descr="Gráfico, Gráfico circular&#10;&#10;Descripción generada automáticamente">
            <a:extLst>
              <a:ext uri="{FF2B5EF4-FFF2-40B4-BE49-F238E27FC236}">
                <a16:creationId xmlns:a16="http://schemas.microsoft.com/office/drawing/2014/main" id="{1F68F469-B733-834F-6D35-9FE8D4FC51D1}"/>
              </a:ext>
            </a:extLst>
          </p:cNvPr>
          <p:cNvPicPr>
            <a:picLocks noChangeAspect="1"/>
          </p:cNvPicPr>
          <p:nvPr/>
        </p:nvPicPr>
        <p:blipFill>
          <a:blip r:embed="rId2"/>
          <a:stretch>
            <a:fillRect/>
          </a:stretch>
        </p:blipFill>
        <p:spPr>
          <a:xfrm flipH="1">
            <a:off x="511373" y="3433365"/>
            <a:ext cx="756000" cy="745935"/>
          </a:xfrm>
          <a:prstGeom prst="rect">
            <a:avLst/>
          </a:prstGeom>
        </p:spPr>
      </p:pic>
      <p:sp>
        <p:nvSpPr>
          <p:cNvPr id="9" name="CuadroTexto 8">
            <a:extLst>
              <a:ext uri="{FF2B5EF4-FFF2-40B4-BE49-F238E27FC236}">
                <a16:creationId xmlns:a16="http://schemas.microsoft.com/office/drawing/2014/main" id="{F7DBE73D-2E44-AB62-9AD7-C3F26DA51BEB}"/>
              </a:ext>
            </a:extLst>
          </p:cNvPr>
          <p:cNvSpPr txBox="1"/>
          <p:nvPr/>
        </p:nvSpPr>
        <p:spPr>
          <a:xfrm flipH="1">
            <a:off x="2113063" y="4656751"/>
            <a:ext cx="2248947" cy="523220"/>
          </a:xfrm>
          <a:prstGeom prst="rect">
            <a:avLst/>
          </a:prstGeom>
          <a:noFill/>
        </p:spPr>
        <p:txBody>
          <a:bodyPr wrap="square" rtlCol="0">
            <a:spAutoFit/>
          </a:bodyPr>
          <a:lstStyle/>
          <a:p>
            <a:pPr algn="ctr"/>
            <a:r>
              <a:rPr lang="es-MX" sz="2800" dirty="0">
                <a:solidFill>
                  <a:schemeClr val="tx1">
                    <a:lumMod val="85000"/>
                    <a:lumOff val="15000"/>
                  </a:schemeClr>
                </a:solidFill>
                <a:latin typeface="+mj-lt"/>
              </a:rPr>
              <a:t>$300</a:t>
            </a:r>
          </a:p>
        </p:txBody>
      </p:sp>
      <p:pic>
        <p:nvPicPr>
          <p:cNvPr id="10" name="Imagen 9" descr="Logotipo&#10;&#10;Descripción generada automáticamente con confianza media">
            <a:extLst>
              <a:ext uri="{FF2B5EF4-FFF2-40B4-BE49-F238E27FC236}">
                <a16:creationId xmlns:a16="http://schemas.microsoft.com/office/drawing/2014/main" id="{7BC107A9-71E8-0499-A1CC-1A0212B272BF}"/>
              </a:ext>
            </a:extLst>
          </p:cNvPr>
          <p:cNvPicPr>
            <a:picLocks noChangeAspect="1"/>
          </p:cNvPicPr>
          <p:nvPr/>
        </p:nvPicPr>
        <p:blipFill>
          <a:blip r:embed="rId3"/>
          <a:stretch>
            <a:fillRect/>
          </a:stretch>
        </p:blipFill>
        <p:spPr>
          <a:xfrm>
            <a:off x="493373" y="4470268"/>
            <a:ext cx="792000" cy="781456"/>
          </a:xfrm>
          <a:prstGeom prst="rect">
            <a:avLst/>
          </a:prstGeom>
        </p:spPr>
      </p:pic>
      <p:sp>
        <p:nvSpPr>
          <p:cNvPr id="11" name="CuadroTexto 10">
            <a:extLst>
              <a:ext uri="{FF2B5EF4-FFF2-40B4-BE49-F238E27FC236}">
                <a16:creationId xmlns:a16="http://schemas.microsoft.com/office/drawing/2014/main" id="{FF48DAD3-9CC2-DC83-8E3C-3735D04CE784}"/>
              </a:ext>
            </a:extLst>
          </p:cNvPr>
          <p:cNvSpPr txBox="1"/>
          <p:nvPr/>
        </p:nvSpPr>
        <p:spPr>
          <a:xfrm flipH="1">
            <a:off x="2113063" y="5697843"/>
            <a:ext cx="2248946" cy="523220"/>
          </a:xfrm>
          <a:prstGeom prst="rect">
            <a:avLst/>
          </a:prstGeom>
          <a:noFill/>
        </p:spPr>
        <p:txBody>
          <a:bodyPr wrap="square" rtlCol="0">
            <a:spAutoFit/>
          </a:bodyPr>
          <a:lstStyle/>
          <a:p>
            <a:pPr algn="ctr"/>
            <a:r>
              <a:rPr lang="es-MX" sz="2800" dirty="0">
                <a:solidFill>
                  <a:schemeClr val="tx1">
                    <a:lumMod val="85000"/>
                    <a:lumOff val="15000"/>
                  </a:schemeClr>
                </a:solidFill>
                <a:latin typeface="+mj-lt"/>
              </a:rPr>
              <a:t>S/60</a:t>
            </a:r>
          </a:p>
        </p:txBody>
      </p:sp>
      <p:pic>
        <p:nvPicPr>
          <p:cNvPr id="12" name="Imagen 11" descr="Gráfico, Gráfico circular&#10;&#10;Descripción generada automáticamente con confianza media">
            <a:extLst>
              <a:ext uri="{FF2B5EF4-FFF2-40B4-BE49-F238E27FC236}">
                <a16:creationId xmlns:a16="http://schemas.microsoft.com/office/drawing/2014/main" id="{7CB3525A-E01C-3FD8-7636-5FAB3BB3D17B}"/>
              </a:ext>
            </a:extLst>
          </p:cNvPr>
          <p:cNvPicPr>
            <a:picLocks noChangeAspect="1"/>
          </p:cNvPicPr>
          <p:nvPr/>
        </p:nvPicPr>
        <p:blipFill>
          <a:blip r:embed="rId4"/>
          <a:stretch>
            <a:fillRect/>
          </a:stretch>
        </p:blipFill>
        <p:spPr>
          <a:xfrm flipH="1">
            <a:off x="529373" y="5542691"/>
            <a:ext cx="720000" cy="710414"/>
          </a:xfrm>
          <a:prstGeom prst="rect">
            <a:avLst/>
          </a:prstGeom>
        </p:spPr>
      </p:pic>
      <p:sp>
        <p:nvSpPr>
          <p:cNvPr id="36" name="CuadroTexto 35">
            <a:extLst>
              <a:ext uri="{FF2B5EF4-FFF2-40B4-BE49-F238E27FC236}">
                <a16:creationId xmlns:a16="http://schemas.microsoft.com/office/drawing/2014/main" id="{501FE4F8-FCBA-02C1-4194-186EEDAC74CB}"/>
              </a:ext>
            </a:extLst>
          </p:cNvPr>
          <p:cNvSpPr txBox="1"/>
          <p:nvPr/>
        </p:nvSpPr>
        <p:spPr>
          <a:xfrm>
            <a:off x="402798" y="1277426"/>
            <a:ext cx="7839835" cy="954107"/>
          </a:xfrm>
          <a:prstGeom prst="rect">
            <a:avLst/>
          </a:prstGeom>
          <a:noFill/>
        </p:spPr>
        <p:txBody>
          <a:bodyPr wrap="square">
            <a:spAutoFit/>
          </a:bodyPr>
          <a:lstStyle/>
          <a:p>
            <a:r>
              <a:rPr lang="es-MX" sz="2800" dirty="0"/>
              <a:t>Ganas bonos cada vez que alguien llega a </a:t>
            </a:r>
            <a:r>
              <a:rPr lang="es-MX" sz="2800" b="1" dirty="0">
                <a:solidFill>
                  <a:srgbClr val="00B0F0"/>
                </a:solidFill>
              </a:rPr>
              <a:t>QBL</a:t>
            </a:r>
            <a:r>
              <a:rPr lang="es-MX" sz="2800" dirty="0"/>
              <a:t> en sus </a:t>
            </a:r>
            <a:r>
              <a:rPr lang="es-MX" sz="2800" dirty="0">
                <a:solidFill>
                  <a:srgbClr val="00B0F0"/>
                </a:solidFill>
                <a:latin typeface="+mj-lt"/>
              </a:rPr>
              <a:t>primeros 30 días</a:t>
            </a:r>
          </a:p>
        </p:txBody>
      </p:sp>
      <p:sp>
        <p:nvSpPr>
          <p:cNvPr id="37" name="CuadroTexto 36">
            <a:extLst>
              <a:ext uri="{FF2B5EF4-FFF2-40B4-BE49-F238E27FC236}">
                <a16:creationId xmlns:a16="http://schemas.microsoft.com/office/drawing/2014/main" id="{12750C9F-82A5-F891-698D-FFD02770B307}"/>
              </a:ext>
            </a:extLst>
          </p:cNvPr>
          <p:cNvSpPr txBox="1"/>
          <p:nvPr/>
        </p:nvSpPr>
        <p:spPr>
          <a:xfrm flipH="1">
            <a:off x="5191603" y="3606277"/>
            <a:ext cx="2324751" cy="523220"/>
          </a:xfrm>
          <a:prstGeom prst="rect">
            <a:avLst/>
          </a:prstGeom>
          <a:noFill/>
        </p:spPr>
        <p:txBody>
          <a:bodyPr wrap="square" rtlCol="0">
            <a:spAutoFit/>
          </a:bodyPr>
          <a:lstStyle/>
          <a:p>
            <a:pPr algn="ctr"/>
            <a:r>
              <a:rPr lang="es-MX" sz="2800" dirty="0">
                <a:solidFill>
                  <a:schemeClr val="tx1">
                    <a:lumMod val="85000"/>
                    <a:lumOff val="15000"/>
                  </a:schemeClr>
                </a:solidFill>
                <a:latin typeface="+mj-lt"/>
              </a:rPr>
              <a:t>$300.000</a:t>
            </a:r>
          </a:p>
        </p:txBody>
      </p:sp>
      <p:sp>
        <p:nvSpPr>
          <p:cNvPr id="38" name="CuadroTexto 37">
            <a:extLst>
              <a:ext uri="{FF2B5EF4-FFF2-40B4-BE49-F238E27FC236}">
                <a16:creationId xmlns:a16="http://schemas.microsoft.com/office/drawing/2014/main" id="{5A33F68C-797F-C40C-1C89-C2B84758DD76}"/>
              </a:ext>
            </a:extLst>
          </p:cNvPr>
          <p:cNvSpPr txBox="1"/>
          <p:nvPr/>
        </p:nvSpPr>
        <p:spPr>
          <a:xfrm flipH="1">
            <a:off x="5229505" y="4656751"/>
            <a:ext cx="2248947" cy="523220"/>
          </a:xfrm>
          <a:prstGeom prst="rect">
            <a:avLst/>
          </a:prstGeom>
          <a:noFill/>
        </p:spPr>
        <p:txBody>
          <a:bodyPr wrap="square" rtlCol="0">
            <a:spAutoFit/>
          </a:bodyPr>
          <a:lstStyle/>
          <a:p>
            <a:pPr algn="ctr"/>
            <a:r>
              <a:rPr lang="es-MX" sz="2800" dirty="0">
                <a:solidFill>
                  <a:schemeClr val="tx1">
                    <a:lumMod val="85000"/>
                    <a:lumOff val="15000"/>
                  </a:schemeClr>
                </a:solidFill>
                <a:latin typeface="+mj-lt"/>
              </a:rPr>
              <a:t>$1,800</a:t>
            </a:r>
          </a:p>
        </p:txBody>
      </p:sp>
      <p:sp>
        <p:nvSpPr>
          <p:cNvPr id="39" name="CuadroTexto 38">
            <a:extLst>
              <a:ext uri="{FF2B5EF4-FFF2-40B4-BE49-F238E27FC236}">
                <a16:creationId xmlns:a16="http://schemas.microsoft.com/office/drawing/2014/main" id="{EEA29728-907E-01CE-484C-11B5E16688BC}"/>
              </a:ext>
            </a:extLst>
          </p:cNvPr>
          <p:cNvSpPr txBox="1"/>
          <p:nvPr/>
        </p:nvSpPr>
        <p:spPr>
          <a:xfrm flipH="1">
            <a:off x="5229505" y="5697843"/>
            <a:ext cx="2248946" cy="523220"/>
          </a:xfrm>
          <a:prstGeom prst="rect">
            <a:avLst/>
          </a:prstGeom>
          <a:noFill/>
        </p:spPr>
        <p:txBody>
          <a:bodyPr wrap="square" rtlCol="0">
            <a:spAutoFit/>
          </a:bodyPr>
          <a:lstStyle/>
          <a:p>
            <a:pPr algn="ctr"/>
            <a:r>
              <a:rPr lang="es-MX" sz="2800" dirty="0">
                <a:solidFill>
                  <a:schemeClr val="tx1">
                    <a:lumMod val="85000"/>
                    <a:lumOff val="15000"/>
                  </a:schemeClr>
                </a:solidFill>
                <a:latin typeface="+mj-lt"/>
              </a:rPr>
              <a:t>S/360</a:t>
            </a:r>
          </a:p>
        </p:txBody>
      </p:sp>
      <p:sp>
        <p:nvSpPr>
          <p:cNvPr id="40" name="CuadroTexto 39">
            <a:extLst>
              <a:ext uri="{FF2B5EF4-FFF2-40B4-BE49-F238E27FC236}">
                <a16:creationId xmlns:a16="http://schemas.microsoft.com/office/drawing/2014/main" id="{5C86E6A7-80E9-80EF-B971-42CCAC3417E9}"/>
              </a:ext>
            </a:extLst>
          </p:cNvPr>
          <p:cNvSpPr txBox="1"/>
          <p:nvPr/>
        </p:nvSpPr>
        <p:spPr>
          <a:xfrm flipH="1">
            <a:off x="8462636" y="3606277"/>
            <a:ext cx="2324751" cy="523220"/>
          </a:xfrm>
          <a:prstGeom prst="rect">
            <a:avLst/>
          </a:prstGeom>
          <a:noFill/>
        </p:spPr>
        <p:txBody>
          <a:bodyPr wrap="square" rtlCol="0">
            <a:spAutoFit/>
          </a:bodyPr>
          <a:lstStyle/>
          <a:p>
            <a:pPr algn="ctr"/>
            <a:r>
              <a:rPr lang="es-MX" sz="2800" dirty="0">
                <a:solidFill>
                  <a:schemeClr val="tx1">
                    <a:lumMod val="85000"/>
                    <a:lumOff val="15000"/>
                  </a:schemeClr>
                </a:solidFill>
                <a:latin typeface="+mj-lt"/>
              </a:rPr>
              <a:t>$510.000</a:t>
            </a:r>
          </a:p>
        </p:txBody>
      </p:sp>
      <p:sp>
        <p:nvSpPr>
          <p:cNvPr id="41" name="CuadroTexto 40">
            <a:extLst>
              <a:ext uri="{FF2B5EF4-FFF2-40B4-BE49-F238E27FC236}">
                <a16:creationId xmlns:a16="http://schemas.microsoft.com/office/drawing/2014/main" id="{A22457BB-1013-A391-1FC6-8014DCAE0635}"/>
              </a:ext>
            </a:extLst>
          </p:cNvPr>
          <p:cNvSpPr txBox="1"/>
          <p:nvPr/>
        </p:nvSpPr>
        <p:spPr>
          <a:xfrm flipH="1">
            <a:off x="8500538" y="4656751"/>
            <a:ext cx="2248947" cy="523220"/>
          </a:xfrm>
          <a:prstGeom prst="rect">
            <a:avLst/>
          </a:prstGeom>
          <a:noFill/>
        </p:spPr>
        <p:txBody>
          <a:bodyPr wrap="square" rtlCol="0">
            <a:spAutoFit/>
          </a:bodyPr>
          <a:lstStyle/>
          <a:p>
            <a:pPr algn="ctr"/>
            <a:r>
              <a:rPr lang="es-MX" sz="2800" dirty="0">
                <a:solidFill>
                  <a:schemeClr val="tx1">
                    <a:lumMod val="85000"/>
                    <a:lumOff val="15000"/>
                  </a:schemeClr>
                </a:solidFill>
                <a:latin typeface="+mj-lt"/>
              </a:rPr>
              <a:t>$2,550</a:t>
            </a:r>
          </a:p>
        </p:txBody>
      </p:sp>
      <p:sp>
        <p:nvSpPr>
          <p:cNvPr id="42" name="CuadroTexto 41">
            <a:extLst>
              <a:ext uri="{FF2B5EF4-FFF2-40B4-BE49-F238E27FC236}">
                <a16:creationId xmlns:a16="http://schemas.microsoft.com/office/drawing/2014/main" id="{6ED541B8-EBC1-AABD-3F11-BB8483B5EE30}"/>
              </a:ext>
            </a:extLst>
          </p:cNvPr>
          <p:cNvSpPr txBox="1"/>
          <p:nvPr/>
        </p:nvSpPr>
        <p:spPr>
          <a:xfrm flipH="1">
            <a:off x="8500538" y="5697843"/>
            <a:ext cx="2248946" cy="523220"/>
          </a:xfrm>
          <a:prstGeom prst="rect">
            <a:avLst/>
          </a:prstGeom>
          <a:noFill/>
        </p:spPr>
        <p:txBody>
          <a:bodyPr wrap="square" rtlCol="0">
            <a:spAutoFit/>
          </a:bodyPr>
          <a:lstStyle/>
          <a:p>
            <a:pPr algn="ctr"/>
            <a:r>
              <a:rPr lang="es-MX" sz="2800" dirty="0">
                <a:solidFill>
                  <a:schemeClr val="tx1">
                    <a:lumMod val="85000"/>
                    <a:lumOff val="15000"/>
                  </a:schemeClr>
                </a:solidFill>
                <a:latin typeface="+mj-lt"/>
              </a:rPr>
              <a:t>S/510</a:t>
            </a:r>
          </a:p>
        </p:txBody>
      </p:sp>
      <p:sp>
        <p:nvSpPr>
          <p:cNvPr id="43" name="CuadroTexto 42">
            <a:extLst>
              <a:ext uri="{FF2B5EF4-FFF2-40B4-BE49-F238E27FC236}">
                <a16:creationId xmlns:a16="http://schemas.microsoft.com/office/drawing/2014/main" id="{60088751-6B3C-4726-C0E7-5983B5DA0B54}"/>
              </a:ext>
            </a:extLst>
          </p:cNvPr>
          <p:cNvSpPr txBox="1"/>
          <p:nvPr/>
        </p:nvSpPr>
        <p:spPr>
          <a:xfrm flipH="1">
            <a:off x="2075161" y="2594971"/>
            <a:ext cx="2324751" cy="646331"/>
          </a:xfrm>
          <a:prstGeom prst="rect">
            <a:avLst/>
          </a:prstGeom>
          <a:noFill/>
        </p:spPr>
        <p:txBody>
          <a:bodyPr wrap="square" rtlCol="0">
            <a:spAutoFit/>
          </a:bodyPr>
          <a:lstStyle/>
          <a:p>
            <a:pPr algn="ctr"/>
            <a:r>
              <a:rPr lang="es-MX" sz="3600" dirty="0">
                <a:solidFill>
                  <a:srgbClr val="EF4C6E"/>
                </a:solidFill>
                <a:latin typeface="+mj-lt"/>
              </a:rPr>
              <a:t>ETL</a:t>
            </a:r>
          </a:p>
        </p:txBody>
      </p:sp>
      <p:sp>
        <p:nvSpPr>
          <p:cNvPr id="44" name="CuadroTexto 43">
            <a:extLst>
              <a:ext uri="{FF2B5EF4-FFF2-40B4-BE49-F238E27FC236}">
                <a16:creationId xmlns:a16="http://schemas.microsoft.com/office/drawing/2014/main" id="{A0593DC6-CCFB-356E-0DC2-285DF0149E2A}"/>
              </a:ext>
            </a:extLst>
          </p:cNvPr>
          <p:cNvSpPr txBox="1"/>
          <p:nvPr/>
        </p:nvSpPr>
        <p:spPr>
          <a:xfrm flipH="1">
            <a:off x="5191603" y="2594971"/>
            <a:ext cx="2324751" cy="830997"/>
          </a:xfrm>
          <a:prstGeom prst="rect">
            <a:avLst/>
          </a:prstGeom>
          <a:noFill/>
        </p:spPr>
        <p:txBody>
          <a:bodyPr wrap="square" rtlCol="0">
            <a:spAutoFit/>
          </a:bodyPr>
          <a:lstStyle/>
          <a:p>
            <a:pPr algn="ctr"/>
            <a:r>
              <a:rPr lang="es-MX" sz="4800" b="1" dirty="0">
                <a:solidFill>
                  <a:srgbClr val="EF4C6E"/>
                </a:solidFill>
              </a:rPr>
              <a:t>TC</a:t>
            </a:r>
          </a:p>
        </p:txBody>
      </p:sp>
      <p:sp>
        <p:nvSpPr>
          <p:cNvPr id="45" name="CuadroTexto 44">
            <a:extLst>
              <a:ext uri="{FF2B5EF4-FFF2-40B4-BE49-F238E27FC236}">
                <a16:creationId xmlns:a16="http://schemas.microsoft.com/office/drawing/2014/main" id="{FC28C593-5B2C-0223-0686-1BFAFCF0D68E}"/>
              </a:ext>
            </a:extLst>
          </p:cNvPr>
          <p:cNvSpPr txBox="1"/>
          <p:nvPr/>
        </p:nvSpPr>
        <p:spPr>
          <a:xfrm flipH="1">
            <a:off x="8462636" y="2594971"/>
            <a:ext cx="2324751" cy="646331"/>
          </a:xfrm>
          <a:prstGeom prst="rect">
            <a:avLst/>
          </a:prstGeom>
          <a:noFill/>
        </p:spPr>
        <p:txBody>
          <a:bodyPr wrap="square" rtlCol="0">
            <a:spAutoFit/>
          </a:bodyPr>
          <a:lstStyle/>
          <a:p>
            <a:pPr algn="ctr"/>
            <a:r>
              <a:rPr lang="es-MX" sz="3600" dirty="0">
                <a:solidFill>
                  <a:srgbClr val="EF4C6E"/>
                </a:solidFill>
                <a:latin typeface="+mj-lt"/>
              </a:rPr>
              <a:t>RVP</a:t>
            </a:r>
          </a:p>
        </p:txBody>
      </p:sp>
      <p:sp>
        <p:nvSpPr>
          <p:cNvPr id="46" name="CuadroTexto 45">
            <a:extLst>
              <a:ext uri="{FF2B5EF4-FFF2-40B4-BE49-F238E27FC236}">
                <a16:creationId xmlns:a16="http://schemas.microsoft.com/office/drawing/2014/main" id="{3BA23E7B-C420-4E2B-A81B-BC6D953654D4}"/>
              </a:ext>
            </a:extLst>
          </p:cNvPr>
          <p:cNvSpPr txBox="1"/>
          <p:nvPr/>
        </p:nvSpPr>
        <p:spPr>
          <a:xfrm>
            <a:off x="2278876" y="4007109"/>
            <a:ext cx="1917320" cy="381323"/>
          </a:xfrm>
          <a:prstGeom prst="rect">
            <a:avLst/>
          </a:prstGeom>
          <a:noFill/>
        </p:spPr>
        <p:txBody>
          <a:bodyPr wrap="none" rtlCol="0">
            <a:spAutoFit/>
          </a:bodyPr>
          <a:lstStyle/>
          <a:p>
            <a:r>
              <a:rPr lang="es-MX" dirty="0"/>
              <a:t>Por QBL directo</a:t>
            </a:r>
          </a:p>
        </p:txBody>
      </p:sp>
      <p:sp>
        <p:nvSpPr>
          <p:cNvPr id="47" name="CuadroTexto 46">
            <a:extLst>
              <a:ext uri="{FF2B5EF4-FFF2-40B4-BE49-F238E27FC236}">
                <a16:creationId xmlns:a16="http://schemas.microsoft.com/office/drawing/2014/main" id="{6E6E7495-1690-1E78-B287-5555A94BA8B7}"/>
              </a:ext>
            </a:extLst>
          </p:cNvPr>
          <p:cNvSpPr txBox="1"/>
          <p:nvPr/>
        </p:nvSpPr>
        <p:spPr>
          <a:xfrm>
            <a:off x="2278876" y="4989309"/>
            <a:ext cx="1917320" cy="381323"/>
          </a:xfrm>
          <a:prstGeom prst="rect">
            <a:avLst/>
          </a:prstGeom>
          <a:noFill/>
        </p:spPr>
        <p:txBody>
          <a:bodyPr wrap="none" rtlCol="0">
            <a:spAutoFit/>
          </a:bodyPr>
          <a:lstStyle/>
          <a:p>
            <a:r>
              <a:rPr lang="es-MX" dirty="0"/>
              <a:t>Por QBL directo</a:t>
            </a:r>
          </a:p>
        </p:txBody>
      </p:sp>
      <p:sp>
        <p:nvSpPr>
          <p:cNvPr id="48" name="CuadroTexto 47">
            <a:extLst>
              <a:ext uri="{FF2B5EF4-FFF2-40B4-BE49-F238E27FC236}">
                <a16:creationId xmlns:a16="http://schemas.microsoft.com/office/drawing/2014/main" id="{B0CBFC35-FA97-94A6-5863-40B53B046CC0}"/>
              </a:ext>
            </a:extLst>
          </p:cNvPr>
          <p:cNvSpPr txBox="1"/>
          <p:nvPr/>
        </p:nvSpPr>
        <p:spPr>
          <a:xfrm>
            <a:off x="2278876" y="6062443"/>
            <a:ext cx="1917320" cy="381323"/>
          </a:xfrm>
          <a:prstGeom prst="rect">
            <a:avLst/>
          </a:prstGeom>
          <a:noFill/>
        </p:spPr>
        <p:txBody>
          <a:bodyPr wrap="none" rtlCol="0">
            <a:spAutoFit/>
          </a:bodyPr>
          <a:lstStyle/>
          <a:p>
            <a:r>
              <a:rPr lang="es-MX" dirty="0"/>
              <a:t>Por QBL directo</a:t>
            </a:r>
          </a:p>
        </p:txBody>
      </p:sp>
      <p:sp>
        <p:nvSpPr>
          <p:cNvPr id="49" name="CuadroTexto 48">
            <a:extLst>
              <a:ext uri="{FF2B5EF4-FFF2-40B4-BE49-F238E27FC236}">
                <a16:creationId xmlns:a16="http://schemas.microsoft.com/office/drawing/2014/main" id="{92013480-1C6D-8F99-7736-D6258B8D2DCE}"/>
              </a:ext>
            </a:extLst>
          </p:cNvPr>
          <p:cNvSpPr txBox="1"/>
          <p:nvPr/>
        </p:nvSpPr>
        <p:spPr>
          <a:xfrm>
            <a:off x="5395318" y="4007109"/>
            <a:ext cx="1917320" cy="381323"/>
          </a:xfrm>
          <a:prstGeom prst="rect">
            <a:avLst/>
          </a:prstGeom>
          <a:noFill/>
        </p:spPr>
        <p:txBody>
          <a:bodyPr wrap="none" rtlCol="0">
            <a:spAutoFit/>
          </a:bodyPr>
          <a:lstStyle/>
          <a:p>
            <a:r>
              <a:rPr lang="es-MX" dirty="0"/>
              <a:t>Por QBL directo</a:t>
            </a:r>
          </a:p>
        </p:txBody>
      </p:sp>
      <p:sp>
        <p:nvSpPr>
          <p:cNvPr id="50" name="CuadroTexto 49">
            <a:extLst>
              <a:ext uri="{FF2B5EF4-FFF2-40B4-BE49-F238E27FC236}">
                <a16:creationId xmlns:a16="http://schemas.microsoft.com/office/drawing/2014/main" id="{4F0C09B5-BCF6-73E1-4598-55DD3343B03A}"/>
              </a:ext>
            </a:extLst>
          </p:cNvPr>
          <p:cNvSpPr txBox="1"/>
          <p:nvPr/>
        </p:nvSpPr>
        <p:spPr>
          <a:xfrm>
            <a:off x="5395318" y="4989309"/>
            <a:ext cx="1917320" cy="381323"/>
          </a:xfrm>
          <a:prstGeom prst="rect">
            <a:avLst/>
          </a:prstGeom>
          <a:noFill/>
        </p:spPr>
        <p:txBody>
          <a:bodyPr wrap="none" rtlCol="0">
            <a:spAutoFit/>
          </a:bodyPr>
          <a:lstStyle/>
          <a:p>
            <a:r>
              <a:rPr lang="es-MX" dirty="0"/>
              <a:t>Por QBL directo</a:t>
            </a:r>
          </a:p>
        </p:txBody>
      </p:sp>
      <p:sp>
        <p:nvSpPr>
          <p:cNvPr id="51" name="CuadroTexto 50">
            <a:extLst>
              <a:ext uri="{FF2B5EF4-FFF2-40B4-BE49-F238E27FC236}">
                <a16:creationId xmlns:a16="http://schemas.microsoft.com/office/drawing/2014/main" id="{B40A0EBC-6E96-0B4D-3E8F-C8B7BBCF8A80}"/>
              </a:ext>
            </a:extLst>
          </p:cNvPr>
          <p:cNvSpPr txBox="1"/>
          <p:nvPr/>
        </p:nvSpPr>
        <p:spPr>
          <a:xfrm>
            <a:off x="5395318" y="6062443"/>
            <a:ext cx="1917320" cy="381323"/>
          </a:xfrm>
          <a:prstGeom prst="rect">
            <a:avLst/>
          </a:prstGeom>
          <a:noFill/>
        </p:spPr>
        <p:txBody>
          <a:bodyPr wrap="none" rtlCol="0">
            <a:spAutoFit/>
          </a:bodyPr>
          <a:lstStyle/>
          <a:p>
            <a:r>
              <a:rPr lang="es-MX" dirty="0"/>
              <a:t>Por QBL directo</a:t>
            </a:r>
          </a:p>
        </p:txBody>
      </p:sp>
      <p:sp>
        <p:nvSpPr>
          <p:cNvPr id="52" name="CuadroTexto 51">
            <a:extLst>
              <a:ext uri="{FF2B5EF4-FFF2-40B4-BE49-F238E27FC236}">
                <a16:creationId xmlns:a16="http://schemas.microsoft.com/office/drawing/2014/main" id="{A92714FE-7289-EBD5-3A7A-C89DDAA95BAC}"/>
              </a:ext>
            </a:extLst>
          </p:cNvPr>
          <p:cNvSpPr txBox="1"/>
          <p:nvPr/>
        </p:nvSpPr>
        <p:spPr>
          <a:xfrm>
            <a:off x="8666351" y="4007109"/>
            <a:ext cx="1917320" cy="381323"/>
          </a:xfrm>
          <a:prstGeom prst="rect">
            <a:avLst/>
          </a:prstGeom>
          <a:noFill/>
        </p:spPr>
        <p:txBody>
          <a:bodyPr wrap="none" rtlCol="0">
            <a:spAutoFit/>
          </a:bodyPr>
          <a:lstStyle/>
          <a:p>
            <a:r>
              <a:rPr lang="es-MX" dirty="0"/>
              <a:t>Por QBL directo</a:t>
            </a:r>
          </a:p>
        </p:txBody>
      </p:sp>
      <p:sp>
        <p:nvSpPr>
          <p:cNvPr id="53" name="CuadroTexto 52">
            <a:extLst>
              <a:ext uri="{FF2B5EF4-FFF2-40B4-BE49-F238E27FC236}">
                <a16:creationId xmlns:a16="http://schemas.microsoft.com/office/drawing/2014/main" id="{F72E662F-0B46-549A-B14A-17CB1477203E}"/>
              </a:ext>
            </a:extLst>
          </p:cNvPr>
          <p:cNvSpPr txBox="1"/>
          <p:nvPr/>
        </p:nvSpPr>
        <p:spPr>
          <a:xfrm>
            <a:off x="8666351" y="4989309"/>
            <a:ext cx="1917320" cy="381323"/>
          </a:xfrm>
          <a:prstGeom prst="rect">
            <a:avLst/>
          </a:prstGeom>
          <a:noFill/>
        </p:spPr>
        <p:txBody>
          <a:bodyPr wrap="none" rtlCol="0">
            <a:spAutoFit/>
          </a:bodyPr>
          <a:lstStyle/>
          <a:p>
            <a:r>
              <a:rPr lang="es-MX" dirty="0"/>
              <a:t>Por QBL directo</a:t>
            </a:r>
          </a:p>
        </p:txBody>
      </p:sp>
      <p:sp>
        <p:nvSpPr>
          <p:cNvPr id="54" name="CuadroTexto 53">
            <a:extLst>
              <a:ext uri="{FF2B5EF4-FFF2-40B4-BE49-F238E27FC236}">
                <a16:creationId xmlns:a16="http://schemas.microsoft.com/office/drawing/2014/main" id="{FC011484-CB88-3B37-2B42-CD6452C611AA}"/>
              </a:ext>
            </a:extLst>
          </p:cNvPr>
          <p:cNvSpPr txBox="1"/>
          <p:nvPr/>
        </p:nvSpPr>
        <p:spPr>
          <a:xfrm>
            <a:off x="8666351" y="6062443"/>
            <a:ext cx="1917320" cy="381323"/>
          </a:xfrm>
          <a:prstGeom prst="rect">
            <a:avLst/>
          </a:prstGeom>
          <a:noFill/>
        </p:spPr>
        <p:txBody>
          <a:bodyPr wrap="none" rtlCol="0">
            <a:spAutoFit/>
          </a:bodyPr>
          <a:lstStyle/>
          <a:p>
            <a:r>
              <a:rPr lang="es-MX" dirty="0"/>
              <a:t>Por QBL directo</a:t>
            </a:r>
          </a:p>
        </p:txBody>
      </p:sp>
    </p:spTree>
    <p:extLst>
      <p:ext uri="{BB962C8B-B14F-4D97-AF65-F5344CB8AC3E}">
        <p14:creationId xmlns:p14="http://schemas.microsoft.com/office/powerpoint/2010/main" val="24884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adroTexto 35">
            <a:extLst>
              <a:ext uri="{FF2B5EF4-FFF2-40B4-BE49-F238E27FC236}">
                <a16:creationId xmlns:a16="http://schemas.microsoft.com/office/drawing/2014/main" id="{EA2C1F91-4E78-4F5F-AF85-3C602CEB94F8}"/>
              </a:ext>
            </a:extLst>
          </p:cNvPr>
          <p:cNvSpPr txBox="1"/>
          <p:nvPr/>
        </p:nvSpPr>
        <p:spPr>
          <a:xfrm>
            <a:off x="289118" y="374724"/>
            <a:ext cx="8421743" cy="584775"/>
          </a:xfrm>
          <a:prstGeom prst="rect">
            <a:avLst/>
          </a:prstGeom>
          <a:noFill/>
        </p:spPr>
        <p:txBody>
          <a:bodyPr wrap="square" rtlCol="0">
            <a:spAutoFit/>
          </a:bodyPr>
          <a:lstStyle/>
          <a:p>
            <a:pPr marL="0" marR="0" lvl="0" indent="0" defTabSz="892517" rtl="0" eaLnBrk="1" fontAlgn="auto" latinLnBrk="0" hangingPunct="1">
              <a:lnSpc>
                <a:spcPct val="100000"/>
              </a:lnSpc>
              <a:spcBef>
                <a:spcPts val="0"/>
              </a:spcBef>
              <a:spcAft>
                <a:spcPts val="0"/>
              </a:spcAft>
              <a:buClrTx/>
              <a:buSzTx/>
              <a:buFontTx/>
              <a:buNone/>
              <a:tabLst/>
              <a:defRPr/>
            </a:pPr>
            <a:r>
              <a:rPr lang="es-CO" sz="3200" spc="300" dirty="0"/>
              <a:t>EJEMPLO HIPOTÉTICO </a:t>
            </a:r>
            <a:r>
              <a:rPr lang="es-CO" sz="3200" spc="300" dirty="0">
                <a:solidFill>
                  <a:srgbClr val="EF4C6E"/>
                </a:solidFill>
                <a:latin typeface="+mj-lt"/>
              </a:rPr>
              <a:t>COMO TC</a:t>
            </a:r>
          </a:p>
        </p:txBody>
      </p:sp>
      <p:cxnSp>
        <p:nvCxnSpPr>
          <p:cNvPr id="18" name="Conector recto 17">
            <a:extLst>
              <a:ext uri="{FF2B5EF4-FFF2-40B4-BE49-F238E27FC236}">
                <a16:creationId xmlns:a16="http://schemas.microsoft.com/office/drawing/2014/main" id="{F16F9FD6-095A-B543-BA9E-5118EAA7854E}"/>
              </a:ext>
            </a:extLst>
          </p:cNvPr>
          <p:cNvCxnSpPr/>
          <p:nvPr/>
        </p:nvCxnSpPr>
        <p:spPr>
          <a:xfrm>
            <a:off x="-251852" y="4200210"/>
            <a:ext cx="101871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CuadroTexto 15">
            <a:extLst>
              <a:ext uri="{FF2B5EF4-FFF2-40B4-BE49-F238E27FC236}">
                <a16:creationId xmlns:a16="http://schemas.microsoft.com/office/drawing/2014/main" id="{913338A0-D1AA-4207-A7E4-DF9BF916CAF3}"/>
              </a:ext>
            </a:extLst>
          </p:cNvPr>
          <p:cNvSpPr txBox="1"/>
          <p:nvPr/>
        </p:nvSpPr>
        <p:spPr>
          <a:xfrm>
            <a:off x="2773740" y="3341403"/>
            <a:ext cx="8891627" cy="646331"/>
          </a:xfrm>
          <a:prstGeom prst="rect">
            <a:avLst/>
          </a:prstGeom>
          <a:noFill/>
        </p:spPr>
        <p:txBody>
          <a:bodyPr wrap="square" rtlCol="0">
            <a:spAutoFit/>
          </a:bodyPr>
          <a:lstStyle/>
          <a:p>
            <a:r>
              <a:rPr lang="es-CO" sz="3600" dirty="0"/>
              <a:t>30 </a:t>
            </a:r>
            <a:r>
              <a:rPr lang="es-CO" sz="3600" dirty="0" err="1"/>
              <a:t>QBLs</a:t>
            </a:r>
            <a:r>
              <a:rPr lang="es-CO" sz="3600" dirty="0"/>
              <a:t>  x  $1,800 = </a:t>
            </a:r>
            <a:r>
              <a:rPr lang="es-CO" sz="3600" b="1" dirty="0"/>
              <a:t>$54,000   </a:t>
            </a:r>
          </a:p>
        </p:txBody>
      </p:sp>
      <p:sp>
        <p:nvSpPr>
          <p:cNvPr id="56" name="CuadroTexto 15">
            <a:extLst>
              <a:ext uri="{FF2B5EF4-FFF2-40B4-BE49-F238E27FC236}">
                <a16:creationId xmlns:a16="http://schemas.microsoft.com/office/drawing/2014/main" id="{55659791-872E-43E9-8AD2-23A0674D5A23}"/>
              </a:ext>
            </a:extLst>
          </p:cNvPr>
          <p:cNvSpPr txBox="1"/>
          <p:nvPr/>
        </p:nvSpPr>
        <p:spPr>
          <a:xfrm>
            <a:off x="2773740" y="2195303"/>
            <a:ext cx="8891627" cy="646331"/>
          </a:xfrm>
          <a:prstGeom prst="rect">
            <a:avLst/>
          </a:prstGeom>
          <a:noFill/>
        </p:spPr>
        <p:txBody>
          <a:bodyPr wrap="square" rtlCol="0">
            <a:spAutoFit/>
          </a:bodyPr>
          <a:lstStyle/>
          <a:p>
            <a:r>
              <a:rPr lang="es-CO" sz="3600" dirty="0"/>
              <a:t>30 </a:t>
            </a:r>
            <a:r>
              <a:rPr lang="es-CO" sz="3600" dirty="0" err="1"/>
              <a:t>QBLs</a:t>
            </a:r>
            <a:r>
              <a:rPr lang="es-CO" sz="3600" dirty="0"/>
              <a:t>  x  $250.000 = </a:t>
            </a:r>
            <a:r>
              <a:rPr lang="es-CO" sz="3600" b="1" dirty="0"/>
              <a:t>$7.500.000</a:t>
            </a:r>
          </a:p>
        </p:txBody>
      </p:sp>
      <p:sp>
        <p:nvSpPr>
          <p:cNvPr id="57" name="CuadroTexto 15">
            <a:extLst>
              <a:ext uri="{FF2B5EF4-FFF2-40B4-BE49-F238E27FC236}">
                <a16:creationId xmlns:a16="http://schemas.microsoft.com/office/drawing/2014/main" id="{E2B0B77D-B4F1-410E-8D0E-D27581D99315}"/>
              </a:ext>
            </a:extLst>
          </p:cNvPr>
          <p:cNvSpPr txBox="1"/>
          <p:nvPr/>
        </p:nvSpPr>
        <p:spPr>
          <a:xfrm>
            <a:off x="2773740" y="4487502"/>
            <a:ext cx="8891627" cy="646331"/>
          </a:xfrm>
          <a:prstGeom prst="rect">
            <a:avLst/>
          </a:prstGeom>
          <a:noFill/>
        </p:spPr>
        <p:txBody>
          <a:bodyPr wrap="square" rtlCol="0">
            <a:spAutoFit/>
          </a:bodyPr>
          <a:lstStyle/>
          <a:p>
            <a:r>
              <a:rPr lang="es-CO" sz="3600" dirty="0"/>
              <a:t>30 </a:t>
            </a:r>
            <a:r>
              <a:rPr lang="es-CO" sz="3600" dirty="0" err="1"/>
              <a:t>QBLs</a:t>
            </a:r>
            <a:r>
              <a:rPr lang="es-CO" sz="3600" dirty="0"/>
              <a:t>  x  S/ 250 = </a:t>
            </a:r>
            <a:r>
              <a:rPr lang="es-CO" sz="3600" b="1" dirty="0"/>
              <a:t>S/ 7,500   </a:t>
            </a:r>
          </a:p>
        </p:txBody>
      </p:sp>
      <p:pic>
        <p:nvPicPr>
          <p:cNvPr id="2" name="Imagen 1" descr="Gráfico, Gráfico circular&#10;&#10;Descripción generada automáticamente">
            <a:extLst>
              <a:ext uri="{FF2B5EF4-FFF2-40B4-BE49-F238E27FC236}">
                <a16:creationId xmlns:a16="http://schemas.microsoft.com/office/drawing/2014/main" id="{1AA5ABF9-7B69-00A5-B0F0-1DA657626758}"/>
              </a:ext>
            </a:extLst>
          </p:cNvPr>
          <p:cNvPicPr>
            <a:picLocks noChangeAspect="1"/>
          </p:cNvPicPr>
          <p:nvPr/>
        </p:nvPicPr>
        <p:blipFill>
          <a:blip r:embed="rId3"/>
          <a:stretch>
            <a:fillRect/>
          </a:stretch>
        </p:blipFill>
        <p:spPr>
          <a:xfrm flipH="1">
            <a:off x="1893015" y="2195303"/>
            <a:ext cx="756000" cy="745935"/>
          </a:xfrm>
          <a:prstGeom prst="rect">
            <a:avLst/>
          </a:prstGeom>
        </p:spPr>
      </p:pic>
      <p:pic>
        <p:nvPicPr>
          <p:cNvPr id="3" name="Imagen 2" descr="Logotipo&#10;&#10;Descripción generada automáticamente con confianza media">
            <a:extLst>
              <a:ext uri="{FF2B5EF4-FFF2-40B4-BE49-F238E27FC236}">
                <a16:creationId xmlns:a16="http://schemas.microsoft.com/office/drawing/2014/main" id="{BF00B910-4A1E-C93C-79FF-EDD7A1FCEEB1}"/>
              </a:ext>
            </a:extLst>
          </p:cNvPr>
          <p:cNvPicPr>
            <a:picLocks noChangeAspect="1"/>
          </p:cNvPicPr>
          <p:nvPr/>
        </p:nvPicPr>
        <p:blipFill>
          <a:blip r:embed="rId4"/>
          <a:stretch>
            <a:fillRect/>
          </a:stretch>
        </p:blipFill>
        <p:spPr>
          <a:xfrm>
            <a:off x="1875015" y="3323642"/>
            <a:ext cx="792000" cy="781456"/>
          </a:xfrm>
          <a:prstGeom prst="rect">
            <a:avLst/>
          </a:prstGeom>
        </p:spPr>
      </p:pic>
      <p:pic>
        <p:nvPicPr>
          <p:cNvPr id="6" name="Imagen 5" descr="Gráfico, Gráfico circular&#10;&#10;Descripción generada automáticamente con confianza media">
            <a:extLst>
              <a:ext uri="{FF2B5EF4-FFF2-40B4-BE49-F238E27FC236}">
                <a16:creationId xmlns:a16="http://schemas.microsoft.com/office/drawing/2014/main" id="{F02EAD08-1715-4257-FAC7-3A7B1AA979CD}"/>
              </a:ext>
            </a:extLst>
          </p:cNvPr>
          <p:cNvPicPr>
            <a:picLocks noChangeAspect="1"/>
          </p:cNvPicPr>
          <p:nvPr/>
        </p:nvPicPr>
        <p:blipFill>
          <a:blip r:embed="rId5"/>
          <a:stretch>
            <a:fillRect/>
          </a:stretch>
        </p:blipFill>
        <p:spPr>
          <a:xfrm flipH="1">
            <a:off x="1911015" y="4505262"/>
            <a:ext cx="720000" cy="710414"/>
          </a:xfrm>
          <a:prstGeom prst="rect">
            <a:avLst/>
          </a:prstGeom>
        </p:spPr>
      </p:pic>
    </p:spTree>
    <p:extLst>
      <p:ext uri="{BB962C8B-B14F-4D97-AF65-F5344CB8AC3E}">
        <p14:creationId xmlns:p14="http://schemas.microsoft.com/office/powerpoint/2010/main" val="285799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9">
            <a:extLst>
              <a:ext uri="{FF2B5EF4-FFF2-40B4-BE49-F238E27FC236}">
                <a16:creationId xmlns:a16="http://schemas.microsoft.com/office/drawing/2014/main" id="{F4319EB9-B520-84F7-7F0F-58C9602F6CDC}"/>
              </a:ext>
            </a:extLst>
          </p:cNvPr>
          <p:cNvSpPr txBox="1"/>
          <p:nvPr/>
        </p:nvSpPr>
        <p:spPr>
          <a:xfrm>
            <a:off x="707024" y="2732194"/>
            <a:ext cx="5862731" cy="830997"/>
          </a:xfrm>
          <a:prstGeom prst="rect">
            <a:avLst/>
          </a:prstGeom>
        </p:spPr>
        <p:txBody>
          <a:bodyPr vert="horz" wrap="square" lIns="0" tIns="0" rIns="0" bIns="0" rtlCol="0">
            <a:spAutoFit/>
          </a:bodyPr>
          <a:lstStyle/>
          <a:p>
            <a:pPr marL="0" marR="0" lvl="0" indent="0" algn="l" defTabSz="608429" rtl="0" eaLnBrk="1" fontAlgn="auto" latinLnBrk="0" hangingPunct="1">
              <a:lnSpc>
                <a:spcPct val="100000"/>
              </a:lnSpc>
              <a:spcBef>
                <a:spcPts val="0"/>
              </a:spcBef>
              <a:spcAft>
                <a:spcPts val="0"/>
              </a:spcAft>
              <a:buClrTx/>
              <a:buSzTx/>
              <a:buFontTx/>
              <a:buNone/>
              <a:tabLst/>
              <a:defRPr/>
            </a:pPr>
            <a:r>
              <a:rPr lang="es-MX" sz="5400" dirty="0">
                <a:solidFill>
                  <a:srgbClr val="EF4C6E"/>
                </a:solidFill>
                <a:latin typeface="Avenir Next LT Pro Demi"/>
              </a:rPr>
              <a:t>CLIENTES</a:t>
            </a:r>
            <a:endParaRPr kumimoji="0" lang="es-MX" sz="5400" b="0" i="0" u="none" strike="noStrike" kern="1200" cap="none" normalizeH="0" baseline="0" noProof="0" dirty="0">
              <a:ln>
                <a:noFill/>
              </a:ln>
              <a:solidFill>
                <a:srgbClr val="EF4C6E"/>
              </a:solidFill>
              <a:effectLst/>
              <a:uLnTx/>
              <a:uFillTx/>
              <a:latin typeface="Avenir Next LT Pro Demi"/>
              <a:ea typeface="+mn-ea"/>
              <a:cs typeface="+mn-cs"/>
            </a:endParaRPr>
          </a:p>
        </p:txBody>
      </p:sp>
      <p:sp>
        <p:nvSpPr>
          <p:cNvPr id="3" name="CuadroTexto 2">
            <a:extLst>
              <a:ext uri="{FF2B5EF4-FFF2-40B4-BE49-F238E27FC236}">
                <a16:creationId xmlns:a16="http://schemas.microsoft.com/office/drawing/2014/main" id="{F73D7106-50D2-EF73-3769-F8E9D1411EBD}"/>
              </a:ext>
            </a:extLst>
          </p:cNvPr>
          <p:cNvSpPr txBox="1"/>
          <p:nvPr/>
        </p:nvSpPr>
        <p:spPr>
          <a:xfrm>
            <a:off x="707024" y="3522017"/>
            <a:ext cx="51009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Ganas por adquirir clientes</a:t>
            </a:r>
            <a:endParaRPr kumimoji="0" lang="es-MX" sz="24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Imagen 4" descr="Mujer sentada en una mesa&#10;&#10;Descripción generada automáticamente con confianza media">
            <a:extLst>
              <a:ext uri="{FF2B5EF4-FFF2-40B4-BE49-F238E27FC236}">
                <a16:creationId xmlns:a16="http://schemas.microsoft.com/office/drawing/2014/main" id="{4E0A5565-467A-9DA6-EEC4-AA0734C4B361}"/>
              </a:ext>
            </a:extLst>
          </p:cNvPr>
          <p:cNvPicPr>
            <a:picLocks noChangeAspect="1"/>
          </p:cNvPicPr>
          <p:nvPr/>
        </p:nvPicPr>
        <p:blipFill rotWithShape="1">
          <a:blip r:embed="rId2">
            <a:grayscl/>
          </a:blip>
          <a:srcRect t="3659" b="7121"/>
          <a:stretch/>
        </p:blipFill>
        <p:spPr>
          <a:xfrm>
            <a:off x="7067550" y="0"/>
            <a:ext cx="5124450" cy="6858000"/>
          </a:xfrm>
          <a:prstGeom prst="rect">
            <a:avLst/>
          </a:prstGeom>
        </p:spPr>
      </p:pic>
    </p:spTree>
    <p:extLst>
      <p:ext uri="{BB962C8B-B14F-4D97-AF65-F5344CB8AC3E}">
        <p14:creationId xmlns:p14="http://schemas.microsoft.com/office/powerpoint/2010/main" val="425782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747D006-2C5F-4275-BB6A-D3C1A3659375}"/>
              </a:ext>
            </a:extLst>
          </p:cNvPr>
          <p:cNvSpPr txBox="1"/>
          <p:nvPr/>
        </p:nvSpPr>
        <p:spPr>
          <a:xfrm>
            <a:off x="298345" y="350906"/>
            <a:ext cx="61505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3200" spc="300" dirty="0"/>
              <a:t>FUENTE DE </a:t>
            </a:r>
            <a:r>
              <a:rPr lang="es-MX" sz="3200" spc="300" dirty="0">
                <a:solidFill>
                  <a:srgbClr val="EF4C6E"/>
                </a:solidFill>
                <a:latin typeface="+mj-lt"/>
              </a:rPr>
              <a:t>CLIENTES</a:t>
            </a:r>
          </a:p>
        </p:txBody>
      </p:sp>
      <p:sp>
        <p:nvSpPr>
          <p:cNvPr id="3" name="CuadroTexto 2">
            <a:extLst>
              <a:ext uri="{FF2B5EF4-FFF2-40B4-BE49-F238E27FC236}">
                <a16:creationId xmlns:a16="http://schemas.microsoft.com/office/drawing/2014/main" id="{AB385275-B223-41AC-8B00-83C24C47979D}"/>
              </a:ext>
            </a:extLst>
          </p:cNvPr>
          <p:cNvSpPr txBox="1"/>
          <p:nvPr/>
        </p:nvSpPr>
        <p:spPr>
          <a:xfrm>
            <a:off x="5490666" y="1942731"/>
            <a:ext cx="2776016" cy="523220"/>
          </a:xfrm>
          <a:prstGeom prst="rect">
            <a:avLst/>
          </a:prstGeom>
          <a:noFill/>
        </p:spPr>
        <p:txBody>
          <a:bodyPr wrap="none" rtlCol="0">
            <a:spAutoFit/>
          </a:bodyPr>
          <a:lstStyle/>
          <a:p>
            <a:r>
              <a:rPr lang="es-MX" sz="2800" dirty="0"/>
              <a:t>Y Personas que:</a:t>
            </a:r>
          </a:p>
        </p:txBody>
      </p:sp>
      <p:sp>
        <p:nvSpPr>
          <p:cNvPr id="7" name="Elipse 6">
            <a:extLst>
              <a:ext uri="{FF2B5EF4-FFF2-40B4-BE49-F238E27FC236}">
                <a16:creationId xmlns:a16="http://schemas.microsoft.com/office/drawing/2014/main" id="{04B557A2-D4E2-404D-B75B-54F64FE2AC63}"/>
              </a:ext>
            </a:extLst>
          </p:cNvPr>
          <p:cNvSpPr/>
          <p:nvPr/>
        </p:nvSpPr>
        <p:spPr>
          <a:xfrm>
            <a:off x="1104461" y="3085057"/>
            <a:ext cx="2396580" cy="23965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5400" dirty="0"/>
              <a:t>TU</a:t>
            </a:r>
          </a:p>
        </p:txBody>
      </p:sp>
      <p:sp>
        <p:nvSpPr>
          <p:cNvPr id="8" name="Elipse 7">
            <a:extLst>
              <a:ext uri="{FF2B5EF4-FFF2-40B4-BE49-F238E27FC236}">
                <a16:creationId xmlns:a16="http://schemas.microsoft.com/office/drawing/2014/main" id="{8F3D2BC3-FEE8-4027-8E29-A4557CE6A2FC}"/>
              </a:ext>
            </a:extLst>
          </p:cNvPr>
          <p:cNvSpPr/>
          <p:nvPr/>
        </p:nvSpPr>
        <p:spPr>
          <a:xfrm>
            <a:off x="5490666" y="2989385"/>
            <a:ext cx="2396580" cy="2396580"/>
          </a:xfrm>
          <a:prstGeom prst="ellipse">
            <a:avLst/>
          </a:prstGeom>
          <a:solidFill>
            <a:schemeClr val="bg1"/>
          </a:solidFill>
          <a:ln>
            <a:solidFill>
              <a:srgbClr val="18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rgbClr val="EF4C6E"/>
                </a:solidFill>
                <a:latin typeface="+mj-lt"/>
              </a:rPr>
              <a:t>TE AMAN O TE DEBEN</a:t>
            </a:r>
          </a:p>
        </p:txBody>
      </p:sp>
      <p:sp>
        <p:nvSpPr>
          <p:cNvPr id="9" name="Elipse 8">
            <a:extLst>
              <a:ext uri="{FF2B5EF4-FFF2-40B4-BE49-F238E27FC236}">
                <a16:creationId xmlns:a16="http://schemas.microsoft.com/office/drawing/2014/main" id="{D3B987FC-A8A0-4206-85B4-3A521A0311A5}"/>
              </a:ext>
            </a:extLst>
          </p:cNvPr>
          <p:cNvSpPr/>
          <p:nvPr/>
        </p:nvSpPr>
        <p:spPr>
          <a:xfrm>
            <a:off x="8268489" y="2989385"/>
            <a:ext cx="2396580" cy="2396580"/>
          </a:xfrm>
          <a:prstGeom prst="ellipse">
            <a:avLst/>
          </a:prstGeom>
          <a:solidFill>
            <a:srgbClr val="EF4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NO QUIEREN DESARRO-LLAR EL NEGOCIO</a:t>
            </a:r>
          </a:p>
        </p:txBody>
      </p:sp>
    </p:spTree>
    <p:extLst>
      <p:ext uri="{BB962C8B-B14F-4D97-AF65-F5344CB8AC3E}">
        <p14:creationId xmlns:p14="http://schemas.microsoft.com/office/powerpoint/2010/main" val="341494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C026CBE-EED5-4929-BC38-0B142BC42FBB}"/>
              </a:ext>
            </a:extLst>
          </p:cNvPr>
          <p:cNvSpPr txBox="1"/>
          <p:nvPr/>
        </p:nvSpPr>
        <p:spPr>
          <a:xfrm>
            <a:off x="1033836" y="1912291"/>
            <a:ext cx="9897112" cy="3897542"/>
          </a:xfrm>
          <a:prstGeom prst="rect">
            <a:avLst/>
          </a:prstGeom>
          <a:noFill/>
        </p:spPr>
        <p:txBody>
          <a:bodyPr wrap="square" rtlCol="0">
            <a:spAutoFit/>
          </a:bodyPr>
          <a:lstStyle/>
          <a:p>
            <a:pPr>
              <a:lnSpc>
                <a:spcPct val="150000"/>
              </a:lnSpc>
            </a:pPr>
            <a:r>
              <a:rPr lang="es-MX" sz="2800" dirty="0">
                <a:solidFill>
                  <a:srgbClr val="00B0F0"/>
                </a:solidFill>
                <a:latin typeface="Avenir Next LT Pro Demi" panose="020B0704020202020204" pitchFamily="34" charset="0"/>
              </a:rPr>
              <a:t>¿Me harías un enorme favor? </a:t>
            </a:r>
          </a:p>
          <a:p>
            <a:pPr>
              <a:lnSpc>
                <a:spcPct val="150000"/>
              </a:lnSpc>
            </a:pPr>
            <a:r>
              <a:rPr lang="es-MX" sz="2800" dirty="0">
                <a:latin typeface="Avenir Next LT Pro" panose="020B0504020202020204" pitchFamily="34" charset="0"/>
              </a:rPr>
              <a:t>Estoy tratando de… </a:t>
            </a:r>
            <a:r>
              <a:rPr lang="es-MX" sz="2800" i="1" dirty="0">
                <a:latin typeface="Avenir Next LT Pro" panose="020B0504020202020204" pitchFamily="34" charset="0"/>
              </a:rPr>
              <a:t>(tu porqué)</a:t>
            </a:r>
          </a:p>
          <a:p>
            <a:pPr>
              <a:lnSpc>
                <a:spcPct val="150000"/>
              </a:lnSpc>
            </a:pPr>
            <a:r>
              <a:rPr lang="es-MX" sz="2800" dirty="0">
                <a:latin typeface="Avenir Next LT Pro" panose="020B0504020202020204" pitchFamily="34" charset="0"/>
              </a:rPr>
              <a:t>Si pudieras </a:t>
            </a:r>
            <a:r>
              <a:rPr lang="es-MX" sz="2800" dirty="0">
                <a:latin typeface="Avenir Next LT Pro Demi" panose="020B0704020202020204" pitchFamily="34" charset="0"/>
              </a:rPr>
              <a:t>ahorrar</a:t>
            </a:r>
            <a:r>
              <a:rPr lang="es-MX" sz="2800" dirty="0">
                <a:latin typeface="Avenir Next LT Pro" panose="020B0504020202020204" pitchFamily="34" charset="0"/>
              </a:rPr>
              <a:t> y </a:t>
            </a:r>
            <a:r>
              <a:rPr lang="es-MX" sz="2800" dirty="0">
                <a:latin typeface="Avenir Next LT Pro Demi" panose="020B0704020202020204" pitchFamily="34" charset="0"/>
              </a:rPr>
              <a:t>ayudar a alimentar a niños</a:t>
            </a:r>
            <a:r>
              <a:rPr lang="es-MX" sz="2800" dirty="0">
                <a:latin typeface="Avenir Next LT Pro" panose="020B0504020202020204" pitchFamily="34" charset="0"/>
              </a:rPr>
              <a:t>, con una compañía honesta y transparente. </a:t>
            </a:r>
          </a:p>
          <a:p>
            <a:pPr>
              <a:lnSpc>
                <a:spcPct val="150000"/>
              </a:lnSpc>
            </a:pPr>
            <a:r>
              <a:rPr lang="es-MX" sz="2800" dirty="0">
                <a:latin typeface="Avenir Next LT Pro" panose="020B0504020202020204" pitchFamily="34" charset="0"/>
              </a:rPr>
              <a:t>¿Me </a:t>
            </a:r>
            <a:r>
              <a:rPr lang="es-MX" sz="2800" dirty="0">
                <a:latin typeface="Avenir Next LT Pro Demi" panose="020B0704020202020204" pitchFamily="34" charset="0"/>
              </a:rPr>
              <a:t>apoyarías</a:t>
            </a:r>
            <a:r>
              <a:rPr lang="es-MX" sz="2800" dirty="0">
                <a:latin typeface="Avenir Next LT Pro" panose="020B0504020202020204" pitchFamily="34" charset="0"/>
              </a:rPr>
              <a:t> usando todos los servicios?</a:t>
            </a:r>
          </a:p>
          <a:p>
            <a:pPr>
              <a:lnSpc>
                <a:spcPct val="150000"/>
              </a:lnSpc>
            </a:pPr>
            <a:r>
              <a:rPr lang="es-MX" sz="2800" dirty="0">
                <a:latin typeface="Avenir Next LT Pro" panose="020B0504020202020204" pitchFamily="34" charset="0"/>
              </a:rPr>
              <a:t>¿Qué puedo hacer yo </a:t>
            </a:r>
            <a:r>
              <a:rPr lang="es-MX" sz="2800" dirty="0">
                <a:latin typeface="Avenir Next LT Pro Demi" panose="020B0704020202020204" pitchFamily="34" charset="0"/>
              </a:rPr>
              <a:t>por ti</a:t>
            </a:r>
            <a:r>
              <a:rPr lang="es-MX" sz="2800" dirty="0">
                <a:latin typeface="Avenir Next LT Pro" panose="020B0504020202020204" pitchFamily="34" charset="0"/>
              </a:rPr>
              <a:t>?</a:t>
            </a:r>
          </a:p>
        </p:txBody>
      </p:sp>
      <p:sp>
        <p:nvSpPr>
          <p:cNvPr id="3" name="CuadroTexto 2">
            <a:extLst>
              <a:ext uri="{FF2B5EF4-FFF2-40B4-BE49-F238E27FC236}">
                <a16:creationId xmlns:a16="http://schemas.microsoft.com/office/drawing/2014/main" id="{AB14E7ED-C2FA-459D-9BA1-FC0C9BB5DEE8}"/>
              </a:ext>
            </a:extLst>
          </p:cNvPr>
          <p:cNvSpPr txBox="1"/>
          <p:nvPr/>
        </p:nvSpPr>
        <p:spPr>
          <a:xfrm>
            <a:off x="271291" y="367575"/>
            <a:ext cx="10962570" cy="584775"/>
          </a:xfrm>
          <a:prstGeom prst="rect">
            <a:avLst/>
          </a:prstGeom>
          <a:noFill/>
        </p:spPr>
        <p:txBody>
          <a:bodyPr wrap="square" rtlCol="0">
            <a:spAutoFit/>
          </a:bodyPr>
          <a:lstStyle/>
          <a:p>
            <a:r>
              <a:rPr lang="es-MX" sz="3200" spc="300" dirty="0">
                <a:solidFill>
                  <a:schemeClr val="tx1">
                    <a:lumMod val="95000"/>
                    <a:lumOff val="5000"/>
                  </a:schemeClr>
                </a:solidFill>
              </a:rPr>
              <a:t>¡TU </a:t>
            </a:r>
            <a:r>
              <a:rPr lang="es-MX" sz="3200" spc="300" dirty="0">
                <a:solidFill>
                  <a:srgbClr val="EF4C6E"/>
                </a:solidFill>
                <a:latin typeface="+mj-lt"/>
              </a:rPr>
              <a:t>RELACIÓN</a:t>
            </a:r>
            <a:r>
              <a:rPr lang="es-MX" sz="3200" spc="300" dirty="0">
                <a:solidFill>
                  <a:schemeClr val="tx1">
                    <a:lumMod val="95000"/>
                    <a:lumOff val="5000"/>
                  </a:schemeClr>
                </a:solidFill>
              </a:rPr>
              <a:t> ES TU </a:t>
            </a:r>
            <a:r>
              <a:rPr lang="es-MX" sz="3200" spc="300" dirty="0">
                <a:solidFill>
                  <a:srgbClr val="EF4C6E"/>
                </a:solidFill>
                <a:latin typeface="+mj-lt"/>
              </a:rPr>
              <a:t>VENTAJA</a:t>
            </a:r>
            <a:r>
              <a:rPr lang="es-MX" sz="3200" spc="300" dirty="0">
                <a:solidFill>
                  <a:schemeClr val="tx1">
                    <a:lumMod val="95000"/>
                    <a:lumOff val="5000"/>
                  </a:schemeClr>
                </a:solidFill>
              </a:rPr>
              <a:t>!</a:t>
            </a:r>
          </a:p>
        </p:txBody>
      </p:sp>
    </p:spTree>
    <p:extLst>
      <p:ext uri="{BB962C8B-B14F-4D97-AF65-F5344CB8AC3E}">
        <p14:creationId xmlns:p14="http://schemas.microsoft.com/office/powerpoint/2010/main" val="326911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576348" y="2097088"/>
            <a:ext cx="10537793" cy="4495643"/>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lnSpc>
                <a:spcPct val="100000"/>
              </a:lnSpc>
              <a:spcBef>
                <a:spcPts val="1339"/>
              </a:spcBef>
              <a:buNone/>
              <a:defRPr/>
            </a:pPr>
            <a:r>
              <a:rPr lang="en-US" altLang="en-US" sz="2800" dirty="0">
                <a:solidFill>
                  <a:schemeClr val="tx1">
                    <a:lumMod val="95000"/>
                    <a:lumOff val="5000"/>
                  </a:schemeClr>
                </a:solidFill>
                <a:latin typeface="+mn-lt"/>
              </a:rPr>
              <a:t>“</a:t>
            </a:r>
            <a:r>
              <a:rPr lang="es-MX" altLang="en-US" sz="2800" dirty="0">
                <a:solidFill>
                  <a:schemeClr val="tx1">
                    <a:lumMod val="95000"/>
                    <a:lumOff val="5000"/>
                  </a:schemeClr>
                </a:solidFill>
                <a:latin typeface="+mn-lt"/>
              </a:rPr>
              <a:t>¿Cómo cuanto pagas AL MES? La mayoría paga entre $XXX y $XXXX” </a:t>
            </a:r>
            <a:r>
              <a:rPr lang="es-MX" altLang="en-US" sz="2000" i="1" dirty="0">
                <a:solidFill>
                  <a:schemeClr val="tx1">
                    <a:lumMod val="95000"/>
                    <a:lumOff val="5000"/>
                  </a:schemeClr>
                </a:solidFill>
                <a:latin typeface="+mn-lt"/>
              </a:rPr>
              <a:t>(menciona números altos)</a:t>
            </a:r>
          </a:p>
          <a:p>
            <a:pPr marL="0" indent="0" defTabSz="1223524">
              <a:lnSpc>
                <a:spcPct val="100000"/>
              </a:lnSpc>
              <a:spcBef>
                <a:spcPts val="1339"/>
              </a:spcBef>
              <a:buNone/>
              <a:defRPr/>
            </a:pPr>
            <a:r>
              <a:rPr lang="es-MX" altLang="en-US" sz="2800" i="1" dirty="0">
                <a:solidFill>
                  <a:schemeClr val="tx1">
                    <a:lumMod val="95000"/>
                    <a:lumOff val="5000"/>
                  </a:schemeClr>
                </a:solidFill>
                <a:latin typeface="+mn-lt"/>
              </a:rPr>
              <a:t>Espera una respuesta razonable</a:t>
            </a:r>
          </a:p>
          <a:p>
            <a:pPr marL="0" indent="0" defTabSz="1223524">
              <a:lnSpc>
                <a:spcPct val="100000"/>
              </a:lnSpc>
              <a:spcBef>
                <a:spcPts val="1339"/>
              </a:spcBef>
              <a:buNone/>
              <a:defRPr/>
            </a:pPr>
            <a:r>
              <a:rPr lang="es-MX" altLang="en-US" sz="2800" dirty="0">
                <a:solidFill>
                  <a:schemeClr val="tx1">
                    <a:lumMod val="95000"/>
                    <a:lumOff val="5000"/>
                  </a:schemeClr>
                </a:solidFill>
                <a:latin typeface="+mn-lt"/>
              </a:rPr>
              <a:t>“Comenzamos en un plan similar de $XXX. Pruébalo y lo vamos ajustando con el tiempo.”</a:t>
            </a:r>
          </a:p>
          <a:p>
            <a:pPr marL="0" indent="0" defTabSz="1223524">
              <a:lnSpc>
                <a:spcPct val="100000"/>
              </a:lnSpc>
              <a:spcBef>
                <a:spcPts val="1339"/>
              </a:spcBef>
              <a:buNone/>
              <a:defRPr/>
            </a:pPr>
            <a:r>
              <a:rPr lang="es-MX" altLang="en-US" sz="2800" dirty="0">
                <a:solidFill>
                  <a:schemeClr val="tx1">
                    <a:lumMod val="95000"/>
                    <a:lumOff val="5000"/>
                  </a:schemeClr>
                </a:solidFill>
                <a:latin typeface="+mn-lt"/>
              </a:rPr>
              <a:t>“</a:t>
            </a:r>
            <a:r>
              <a:rPr lang="es-MX" altLang="en-US" sz="2800" dirty="0">
                <a:solidFill>
                  <a:srgbClr val="00B0F0"/>
                </a:solidFill>
              </a:rPr>
              <a:t>Lo más importante es que me apoyarías, yo te apoyo a ti. Puedes ahorrar dinero, vas a ayudar a alimentar niños y puedes integrarte al negocio si necesitas crear un ingreso adicional o si quieres desarrollar el país</a:t>
            </a:r>
            <a:r>
              <a:rPr lang="es-MX" altLang="en-US" sz="2800" dirty="0">
                <a:solidFill>
                  <a:schemeClr val="tx1">
                    <a:lumMod val="95000"/>
                    <a:lumOff val="5000"/>
                  </a:schemeClr>
                </a:solidFill>
                <a:latin typeface="+mn-lt"/>
              </a:rPr>
              <a:t>.”</a:t>
            </a: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263527" y="345762"/>
            <a:ext cx="93614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pc="300" dirty="0">
                <a:latin typeface="+mn-lt"/>
              </a:rPr>
              <a:t>¿CUÁNTOS </a:t>
            </a:r>
            <a:r>
              <a:rPr lang="es-ES_tradnl" altLang="es-MX" spc="300" dirty="0">
                <a:solidFill>
                  <a:srgbClr val="EF4C6E"/>
                </a:solidFill>
                <a:latin typeface="+mj-lt"/>
              </a:rPr>
              <a:t>MEGAS</a:t>
            </a:r>
            <a:r>
              <a:rPr lang="es-ES_tradnl" altLang="es-MX" spc="300" dirty="0">
                <a:latin typeface="+mn-lt"/>
              </a:rPr>
              <a:t> O CUÁNTO </a:t>
            </a:r>
            <a:r>
              <a:rPr lang="es-ES_tradnl" altLang="es-MX" spc="300" dirty="0">
                <a:solidFill>
                  <a:srgbClr val="EF4C6E"/>
                </a:solidFill>
                <a:latin typeface="+mj-lt"/>
              </a:rPr>
              <a:t>CUESTAN</a:t>
            </a:r>
            <a:r>
              <a:rPr lang="es-ES_tradnl" altLang="es-MX" spc="300" dirty="0">
                <a:latin typeface="+mn-lt"/>
              </a:rPr>
              <a:t> LOS PLANES?</a:t>
            </a:r>
          </a:p>
        </p:txBody>
      </p:sp>
    </p:spTree>
    <p:extLst>
      <p:ext uri="{BB962C8B-B14F-4D97-AF65-F5344CB8AC3E}">
        <p14:creationId xmlns:p14="http://schemas.microsoft.com/office/powerpoint/2010/main" val="296158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495316" y="1710939"/>
            <a:ext cx="11352854" cy="4562225"/>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marR="0" lvl="0" indent="0" algn="l" defTabSz="1223524" rtl="0" eaLnBrk="1" fontAlgn="auto" latinLnBrk="0" hangingPunct="1">
              <a:lnSpc>
                <a:spcPct val="90000"/>
              </a:lnSpc>
              <a:spcBef>
                <a:spcPts val="1339"/>
              </a:spcBef>
              <a:spcAft>
                <a:spcPts val="0"/>
              </a:spcAft>
              <a:buClrTx/>
              <a:buSzPct val="100000"/>
              <a:buFont typeface="Arial"/>
              <a:buNone/>
              <a:tabLst/>
              <a:defRPr/>
            </a:pPr>
            <a:endParaRPr kumimoji="0" lang="es-MX" altLang="en-US" sz="3643" b="1" i="1" u="none" strike="noStrike" kern="0" cap="none" spc="0" normalizeH="0" baseline="0" noProof="0" dirty="0">
              <a:ln>
                <a:noFill/>
              </a:ln>
              <a:solidFill>
                <a:srgbClr val="00B0F0"/>
              </a:solidFill>
              <a:effectLst/>
              <a:uLnTx/>
              <a:uFillTx/>
              <a:latin typeface="Calibri Light" panose="020F0302020204030204"/>
              <a:ea typeface="+mj-ea"/>
              <a:cs typeface="+mj-cs"/>
              <a:sym typeface="Calibri"/>
            </a:endParaRPr>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347828" y="352157"/>
            <a:ext cx="4568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9251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_tradnl" altLang="es-MX" sz="3200" b="0" i="0" u="none" strike="noStrike" kern="1200" cap="none" spc="300" normalizeH="0" baseline="0" noProof="0" dirty="0">
                <a:ln>
                  <a:noFill/>
                </a:ln>
                <a:solidFill>
                  <a:srgbClr val="EF4C6E"/>
                </a:solidFill>
                <a:effectLst/>
                <a:uLnTx/>
                <a:uFillTx/>
                <a:latin typeface="Avenir Next LT Pro Demi"/>
                <a:ea typeface="+mn-ea"/>
                <a:cs typeface="+mn-cs"/>
              </a:rPr>
              <a:t>AGRADECIMIENTO</a:t>
            </a:r>
          </a:p>
        </p:txBody>
      </p:sp>
      <p:sp>
        <p:nvSpPr>
          <p:cNvPr id="9" name="CuadroTexto 7">
            <a:extLst>
              <a:ext uri="{FF2B5EF4-FFF2-40B4-BE49-F238E27FC236}">
                <a16:creationId xmlns:a16="http://schemas.microsoft.com/office/drawing/2014/main" id="{62A59F72-093B-466B-8EE6-80EFBCCED33E}"/>
              </a:ext>
            </a:extLst>
          </p:cNvPr>
          <p:cNvSpPr txBox="1">
            <a:spLocks noChangeArrowheads="1"/>
          </p:cNvSpPr>
          <p:nvPr/>
        </p:nvSpPr>
        <p:spPr bwMode="auto">
          <a:xfrm>
            <a:off x="2365138" y="5855220"/>
            <a:ext cx="7816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89251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_tradnl" altLang="es-MX" sz="2400" b="0" i="0" u="none" strike="noStrike" kern="1200" cap="none" spc="0" normalizeH="0" baseline="0" noProof="0" dirty="0">
                <a:ln>
                  <a:noFill/>
                </a:ln>
                <a:solidFill>
                  <a:prstClr val="black"/>
                </a:solidFill>
                <a:effectLst/>
                <a:uLnTx/>
                <a:uFillTx/>
                <a:latin typeface="Avenir Next LT Pro"/>
                <a:ea typeface="+mn-ea"/>
                <a:cs typeface="+mn-cs"/>
              </a:rPr>
              <a:t>Descárgalo de la sección de </a:t>
            </a:r>
            <a:r>
              <a:rPr kumimoji="0" lang="es-ES_tradnl" altLang="es-MX" sz="2400" b="1" i="0" u="none" strike="noStrike" kern="1200" cap="none" spc="0" normalizeH="0" baseline="0" noProof="0" dirty="0">
                <a:ln>
                  <a:noFill/>
                </a:ln>
                <a:solidFill>
                  <a:prstClr val="black"/>
                </a:solidFill>
                <a:effectLst/>
                <a:uLnTx/>
                <a:uFillTx/>
                <a:latin typeface="Avenir Next LT Pro"/>
                <a:ea typeface="+mn-ea"/>
                <a:cs typeface="+mn-cs"/>
              </a:rPr>
              <a:t>documentos</a:t>
            </a:r>
            <a:r>
              <a:rPr kumimoji="0" lang="es-ES_tradnl" altLang="es-MX" sz="2400" b="0" i="0" u="none" strike="noStrike" kern="1200" cap="none" spc="0" normalizeH="0" baseline="0" noProof="0" dirty="0">
                <a:ln>
                  <a:noFill/>
                </a:ln>
                <a:solidFill>
                  <a:prstClr val="black"/>
                </a:solidFill>
                <a:effectLst/>
                <a:uLnTx/>
                <a:uFillTx/>
                <a:latin typeface="Avenir Next LT Pro"/>
                <a:ea typeface="+mn-ea"/>
                <a:cs typeface="+mn-cs"/>
              </a:rPr>
              <a:t> en www.tuvidaincreible.com</a:t>
            </a:r>
          </a:p>
        </p:txBody>
      </p:sp>
      <p:pic>
        <p:nvPicPr>
          <p:cNvPr id="3" name="Picture 2" descr="A screenshot of a certificate&#10;&#10;Description automatically generated">
            <a:extLst>
              <a:ext uri="{FF2B5EF4-FFF2-40B4-BE49-F238E27FC236}">
                <a16:creationId xmlns:a16="http://schemas.microsoft.com/office/drawing/2014/main" id="{505CB17B-3FA4-27CA-0A82-03FDE00B2715}"/>
              </a:ext>
            </a:extLst>
          </p:cNvPr>
          <p:cNvPicPr>
            <a:picLocks noChangeAspect="1"/>
          </p:cNvPicPr>
          <p:nvPr/>
        </p:nvPicPr>
        <p:blipFill rotWithShape="1">
          <a:blip r:embed="rId2"/>
          <a:srcRect l="25227" t="13142" r="6883" b="2958"/>
          <a:stretch/>
        </p:blipFill>
        <p:spPr>
          <a:xfrm>
            <a:off x="3054926" y="1029217"/>
            <a:ext cx="6881453" cy="4562226"/>
          </a:xfrm>
          <a:prstGeom prst="rect">
            <a:avLst/>
          </a:prstGeom>
        </p:spPr>
      </p:pic>
    </p:spTree>
    <p:extLst>
      <p:ext uri="{BB962C8B-B14F-4D97-AF65-F5344CB8AC3E}">
        <p14:creationId xmlns:p14="http://schemas.microsoft.com/office/powerpoint/2010/main" val="7015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E9BFDDF-52A8-BDD0-2787-FFAE6D666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537" y="802805"/>
            <a:ext cx="5533753" cy="5699766"/>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9562E6E-59ED-C674-A01F-4C660C06B950}"/>
              </a:ext>
            </a:extLst>
          </p:cNvPr>
          <p:cNvSpPr txBox="1"/>
          <p:nvPr/>
        </p:nvSpPr>
        <p:spPr>
          <a:xfrm>
            <a:off x="898746" y="3246110"/>
            <a:ext cx="446214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dirty="0">
                <a:ln>
                  <a:noFill/>
                </a:ln>
                <a:solidFill>
                  <a:prstClr val="black"/>
                </a:solidFill>
                <a:effectLst/>
                <a:uLnTx/>
                <a:uFillTx/>
                <a:latin typeface="Avenir Next LT Pro" panose="020B0504020202020204" pitchFamily="34" charset="0"/>
              </a:rPr>
              <a:t>Imagina</a:t>
            </a:r>
            <a:r>
              <a:rPr kumimoji="0" lang="es-MX" sz="2200" b="0" i="0" u="none" strike="noStrike" kern="1200" cap="none" spc="0" normalizeH="0" baseline="0" noProof="0" dirty="0">
                <a:ln>
                  <a:noFill/>
                </a:ln>
                <a:solidFill>
                  <a:prstClr val="black"/>
                </a:solidFill>
                <a:effectLst/>
                <a:uLnTx/>
                <a:uFillTx/>
                <a:latin typeface="Avenir Next LT Pro" panose="020B0504020202020204" pitchFamily="34" charset="0"/>
              </a:rPr>
              <a:t> tu propio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dirty="0">
                <a:ln>
                  <a:noFill/>
                </a:ln>
                <a:solidFill>
                  <a:srgbClr val="EF4C6E"/>
                </a:solidFill>
                <a:effectLst/>
                <a:uLnTx/>
                <a:uFillTx/>
                <a:latin typeface="Avenir Next LT Pro Demi" panose="020B0704020202020204" pitchFamily="34" charset="0"/>
              </a:rPr>
              <a:t>negocio en línea,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EF4C6E"/>
                </a:solidFill>
                <a:effectLst/>
                <a:uLnTx/>
                <a:uFillTx/>
                <a:latin typeface="Avenir Next LT Pro Demi" panose="020B0704020202020204" pitchFamily="34" charset="0"/>
              </a:rPr>
              <a:t>CON ALCANCE EN MÚLTIPLES PAÍSES</a:t>
            </a:r>
            <a:r>
              <a:rPr kumimoji="0" lang="es-MX" sz="2200" b="0" i="0" u="none" strike="noStrike" kern="1200" cap="none" spc="0" normalizeH="0" baseline="0" noProof="0" dirty="0">
                <a:ln>
                  <a:noFill/>
                </a:ln>
                <a:solidFill>
                  <a:srgbClr val="EF4C6E"/>
                </a:solidFill>
                <a:effectLst/>
                <a:uLnTx/>
                <a:uFillTx/>
                <a:latin typeface="Avenir Next LT Pro" panose="020B05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dirty="0">
                <a:ln>
                  <a:noFill/>
                </a:ln>
                <a:solidFill>
                  <a:prstClr val="black"/>
                </a:solidFill>
                <a:effectLst/>
                <a:uLnTx/>
                <a:uFillTx/>
                <a:latin typeface="Avenir Next LT Pro" panose="020B0504020202020204" pitchFamily="34" charset="0"/>
              </a:rPr>
              <a:t>generando ingresos de INDUSTRIAS Y SERVICIOS que todo mundo paga y necesita…</a:t>
            </a:r>
          </a:p>
        </p:txBody>
      </p:sp>
      <p:pic>
        <p:nvPicPr>
          <p:cNvPr id="4" name="Imagen 3" descr="Imagen en blanco y negro de una cámara fotográfica&#10;&#10;Descripción generada automáticamente con confianza baja">
            <a:extLst>
              <a:ext uri="{FF2B5EF4-FFF2-40B4-BE49-F238E27FC236}">
                <a16:creationId xmlns:a16="http://schemas.microsoft.com/office/drawing/2014/main" id="{64CB041B-E26F-18D5-DED5-FD99DCFDC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851" y="2382604"/>
            <a:ext cx="863506" cy="863506"/>
          </a:xfrm>
          <a:prstGeom prst="rect">
            <a:avLst/>
          </a:prstGeom>
        </p:spPr>
      </p:pic>
      <p:pic>
        <p:nvPicPr>
          <p:cNvPr id="5" name="Imagen 4" descr="Una pantalla de un celular&#10;&#10;Descripción generada automáticamente">
            <a:extLst>
              <a:ext uri="{FF2B5EF4-FFF2-40B4-BE49-F238E27FC236}">
                <a16:creationId xmlns:a16="http://schemas.microsoft.com/office/drawing/2014/main" id="{A4ED7819-C41C-2A74-878C-738ED26DD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394" y="3171606"/>
            <a:ext cx="962165" cy="962163"/>
          </a:xfrm>
          <a:prstGeom prst="rect">
            <a:avLst/>
          </a:prstGeom>
        </p:spPr>
      </p:pic>
      <p:pic>
        <p:nvPicPr>
          <p:cNvPr id="6" name="Imagen 5" descr="Un celular encima de una computadora&#10;&#10;Descripción generada automáticamente con confianza media">
            <a:extLst>
              <a:ext uri="{FF2B5EF4-FFF2-40B4-BE49-F238E27FC236}">
                <a16:creationId xmlns:a16="http://schemas.microsoft.com/office/drawing/2014/main" id="{61DAFF37-6B1A-3192-AB6B-DDDB5A7F6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2264" y="4618739"/>
            <a:ext cx="1071910" cy="1071908"/>
          </a:xfrm>
          <a:prstGeom prst="rect">
            <a:avLst/>
          </a:prstGeom>
        </p:spPr>
      </p:pic>
      <p:pic>
        <p:nvPicPr>
          <p:cNvPr id="7" name="Imagen 6" descr="Un florero de cerámica&#10;&#10;Descripción generada automáticamente con confianza baja">
            <a:extLst>
              <a:ext uri="{FF2B5EF4-FFF2-40B4-BE49-F238E27FC236}">
                <a16:creationId xmlns:a16="http://schemas.microsoft.com/office/drawing/2014/main" id="{F8597FBD-F722-2E21-0471-754A9AE94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8357" y="4951275"/>
            <a:ext cx="962165" cy="962163"/>
          </a:xfrm>
          <a:prstGeom prst="rect">
            <a:avLst/>
          </a:prstGeom>
        </p:spPr>
      </p:pic>
      <p:pic>
        <p:nvPicPr>
          <p:cNvPr id="8" name="Imagen 7" descr="Captura de pantalla de un celular&#10;&#10;Descripción generada automáticamente">
            <a:extLst>
              <a:ext uri="{FF2B5EF4-FFF2-40B4-BE49-F238E27FC236}">
                <a16:creationId xmlns:a16="http://schemas.microsoft.com/office/drawing/2014/main" id="{DA0066BA-F159-6BA0-4987-C6FC19CBF8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4112" y="802805"/>
            <a:ext cx="1388401" cy="1388401"/>
          </a:xfrm>
          <a:prstGeom prst="rect">
            <a:avLst/>
          </a:prstGeom>
        </p:spPr>
      </p:pic>
      <p:pic>
        <p:nvPicPr>
          <p:cNvPr id="9" name="Imagen 8" descr="Imagen digital de un barco&#10;&#10;Descripción generada automáticamente con confianza media">
            <a:extLst>
              <a:ext uri="{FF2B5EF4-FFF2-40B4-BE49-F238E27FC236}">
                <a16:creationId xmlns:a16="http://schemas.microsoft.com/office/drawing/2014/main" id="{DC31C754-656E-4D42-76E9-2ABF25D7A1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1167" y="1952083"/>
            <a:ext cx="1164685" cy="718376"/>
          </a:xfrm>
          <a:prstGeom prst="rect">
            <a:avLst/>
          </a:prstGeom>
        </p:spPr>
      </p:pic>
    </p:spTree>
    <p:extLst>
      <p:ext uri="{BB962C8B-B14F-4D97-AF65-F5344CB8AC3E}">
        <p14:creationId xmlns:p14="http://schemas.microsoft.com/office/powerpoint/2010/main" val="209560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776653" y="1520748"/>
            <a:ext cx="7813017" cy="52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z="2800" dirty="0">
                <a:solidFill>
                  <a:schemeClr val="tx1">
                    <a:lumMod val="95000"/>
                    <a:lumOff val="5000"/>
                  </a:schemeClr>
                </a:solidFill>
                <a:latin typeface="+mn-lt"/>
              </a:rPr>
              <a:t>Pide que envíen mensaje a 20, más amigos: </a:t>
            </a:r>
          </a:p>
        </p:txBody>
      </p:sp>
      <p:sp>
        <p:nvSpPr>
          <p:cNvPr id="10" name="Rectangle 1">
            <a:extLst>
              <a:ext uri="{FF2B5EF4-FFF2-40B4-BE49-F238E27FC236}">
                <a16:creationId xmlns:a16="http://schemas.microsoft.com/office/drawing/2014/main" id="{559D7201-9E7E-436D-BCF9-C9258FECCB68}"/>
              </a:ext>
            </a:extLst>
          </p:cNvPr>
          <p:cNvSpPr txBox="1">
            <a:spLocks/>
          </p:cNvSpPr>
          <p:nvPr/>
        </p:nvSpPr>
        <p:spPr bwMode="auto">
          <a:xfrm>
            <a:off x="776653" y="2378755"/>
            <a:ext cx="10638693" cy="3827690"/>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2800" dirty="0">
                <a:solidFill>
                  <a:schemeClr val="tx1">
                    <a:lumMod val="95000"/>
                    <a:lumOff val="5000"/>
                  </a:schemeClr>
                </a:solidFill>
                <a:latin typeface="+mn-lt"/>
              </a:rPr>
              <a:t>“Mi amigo Juan te va a llamar porque tienen un programa para </a:t>
            </a:r>
            <a:r>
              <a:rPr lang="es-MX" altLang="en-US" sz="2800" dirty="0">
                <a:solidFill>
                  <a:schemeClr val="tx1">
                    <a:lumMod val="95000"/>
                    <a:lumOff val="5000"/>
                  </a:schemeClr>
                </a:solidFill>
              </a:rPr>
              <a:t>recibir saldo </a:t>
            </a:r>
            <a:r>
              <a:rPr lang="es-MX" altLang="en-US" sz="2800" dirty="0">
                <a:solidFill>
                  <a:schemeClr val="tx1">
                    <a:lumMod val="95000"/>
                    <a:lumOff val="5000"/>
                  </a:schemeClr>
                </a:solidFill>
                <a:latin typeface="+mn-lt"/>
              </a:rPr>
              <a:t>de servicio celular todos los meses.  Yo lo estoy aprovechando. Escúchalo.”</a:t>
            </a:r>
          </a:p>
          <a:p>
            <a:pPr marL="0" indent="0" defTabSz="1223524">
              <a:spcBef>
                <a:spcPts val="1339"/>
              </a:spcBef>
              <a:buNone/>
              <a:defRPr/>
            </a:pPr>
            <a:endParaRPr lang="es-MX" altLang="en-US" sz="2800" dirty="0">
              <a:solidFill>
                <a:schemeClr val="tx1">
                  <a:lumMod val="95000"/>
                  <a:lumOff val="5000"/>
                </a:schemeClr>
              </a:solidFill>
              <a:latin typeface="+mn-lt"/>
            </a:endParaRPr>
          </a:p>
          <a:p>
            <a:pPr marL="0" indent="0" defTabSz="1223524">
              <a:spcBef>
                <a:spcPts val="1339"/>
              </a:spcBef>
              <a:buNone/>
              <a:defRPr/>
            </a:pPr>
            <a:r>
              <a:rPr lang="es-MX" altLang="en-US" sz="2800" dirty="0">
                <a:solidFill>
                  <a:schemeClr val="tx1">
                    <a:lumMod val="95000"/>
                    <a:lumOff val="5000"/>
                  </a:schemeClr>
                </a:solidFill>
                <a:latin typeface="+mn-lt"/>
              </a:rPr>
              <a:t>Cuando tú llames di: </a:t>
            </a:r>
            <a:r>
              <a:rPr lang="es-MX" altLang="en-US" sz="2800" dirty="0">
                <a:solidFill>
                  <a:srgbClr val="00B0F0"/>
                </a:solidFill>
                <a:latin typeface="+mn-lt"/>
              </a:rPr>
              <a:t>“Hola soy Juan. Creo que te mencionó tu amigo que hay posibilidad de </a:t>
            </a:r>
            <a:r>
              <a:rPr lang="es-MX" altLang="en-US" sz="2800" dirty="0">
                <a:solidFill>
                  <a:srgbClr val="00B0F0"/>
                </a:solidFill>
              </a:rPr>
              <a:t>ahorrar</a:t>
            </a:r>
            <a:r>
              <a:rPr lang="es-MX" altLang="en-US" sz="2800" dirty="0">
                <a:solidFill>
                  <a:srgbClr val="00B0F0"/>
                </a:solidFill>
                <a:latin typeface="+mn-lt"/>
              </a:rPr>
              <a:t> y de </a:t>
            </a:r>
            <a:r>
              <a:rPr lang="es-MX" altLang="en-US" sz="2800" dirty="0">
                <a:solidFill>
                  <a:srgbClr val="00B0F0"/>
                </a:solidFill>
              </a:rPr>
              <a:t>ganar dinero </a:t>
            </a:r>
            <a:r>
              <a:rPr lang="es-MX" altLang="en-US" sz="2800" dirty="0">
                <a:solidFill>
                  <a:srgbClr val="00B0F0"/>
                </a:solidFill>
                <a:latin typeface="+mn-lt"/>
              </a:rPr>
              <a:t>de tu servicio celular, internet y otros servicios.”</a:t>
            </a:r>
          </a:p>
          <a:p>
            <a:pPr marL="0" indent="0" defTabSz="1223524">
              <a:spcBef>
                <a:spcPts val="1339"/>
              </a:spcBef>
              <a:buNone/>
              <a:defRPr/>
            </a:pPr>
            <a:r>
              <a:rPr lang="es-MX" altLang="en-US" sz="2800" dirty="0">
                <a:solidFill>
                  <a:schemeClr val="tx1">
                    <a:lumMod val="95000"/>
                    <a:lumOff val="5000"/>
                  </a:schemeClr>
                </a:solidFill>
                <a:latin typeface="+mn-lt"/>
              </a:rPr>
              <a:t>¿Cómo la estas pasando?”  - Usa tu </a:t>
            </a:r>
            <a:r>
              <a:rPr lang="es-MX" altLang="en-US" sz="2800" dirty="0">
                <a:solidFill>
                  <a:schemeClr val="tx1">
                    <a:lumMod val="95000"/>
                    <a:lumOff val="5000"/>
                  </a:schemeClr>
                </a:solidFill>
              </a:rPr>
              <a:t>guion</a:t>
            </a:r>
            <a:r>
              <a:rPr lang="es-MX" altLang="en-US" sz="2800" dirty="0">
                <a:solidFill>
                  <a:schemeClr val="tx1">
                    <a:lumMod val="95000"/>
                    <a:lumOff val="5000"/>
                  </a:schemeClr>
                </a:solidFill>
                <a:latin typeface="+mn-lt"/>
              </a:rPr>
              <a:t> para filtrar</a:t>
            </a:r>
          </a:p>
        </p:txBody>
      </p:sp>
      <p:sp>
        <p:nvSpPr>
          <p:cNvPr id="14" name="CuadroTexto 13">
            <a:extLst>
              <a:ext uri="{FF2B5EF4-FFF2-40B4-BE49-F238E27FC236}">
                <a16:creationId xmlns:a16="http://schemas.microsoft.com/office/drawing/2014/main" id="{0B6EB0E8-5921-4F49-ACB9-E0C52A3943B5}"/>
              </a:ext>
            </a:extLst>
          </p:cNvPr>
          <p:cNvSpPr txBox="1"/>
          <p:nvPr/>
        </p:nvSpPr>
        <p:spPr>
          <a:xfrm>
            <a:off x="273486" y="322520"/>
            <a:ext cx="6097464" cy="646331"/>
          </a:xfrm>
          <a:prstGeom prst="rect">
            <a:avLst/>
          </a:prstGeom>
          <a:noFill/>
        </p:spPr>
        <p:txBody>
          <a:bodyPr wrap="square">
            <a:spAutoFit/>
          </a:bodyPr>
          <a:lstStyle/>
          <a:p>
            <a:pPr defTabSz="892517">
              <a:spcBef>
                <a:spcPct val="0"/>
              </a:spcBef>
              <a:buNone/>
              <a:defRPr/>
            </a:pPr>
            <a:r>
              <a:rPr lang="es-ES_tradnl" altLang="es-MX" sz="3600" spc="300" dirty="0">
                <a:solidFill>
                  <a:srgbClr val="EF4C6E"/>
                </a:solidFill>
                <a:latin typeface="+mj-lt"/>
              </a:rPr>
              <a:t>REFERENCIAS </a:t>
            </a:r>
          </a:p>
        </p:txBody>
      </p:sp>
    </p:spTree>
    <p:extLst>
      <p:ext uri="{BB962C8B-B14F-4D97-AF65-F5344CB8AC3E}">
        <p14:creationId xmlns:p14="http://schemas.microsoft.com/office/powerpoint/2010/main" val="42075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459654" y="1558479"/>
            <a:ext cx="106054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92517">
              <a:spcBef>
                <a:spcPct val="0"/>
              </a:spcBef>
              <a:buNone/>
              <a:defRPr/>
            </a:pPr>
            <a:r>
              <a:rPr lang="es-ES_tradnl" altLang="es-MX" sz="2800" dirty="0">
                <a:latin typeface="+mn-lt"/>
              </a:rPr>
              <a:t>Prepara a tus clientes para la llamada de engaño de su proveedor anterior.</a:t>
            </a:r>
          </a:p>
        </p:txBody>
      </p:sp>
      <p:sp>
        <p:nvSpPr>
          <p:cNvPr id="10" name="Rectangle 1">
            <a:extLst>
              <a:ext uri="{FF2B5EF4-FFF2-40B4-BE49-F238E27FC236}">
                <a16:creationId xmlns:a16="http://schemas.microsoft.com/office/drawing/2014/main" id="{559D7201-9E7E-436D-BCF9-C9258FECCB68}"/>
              </a:ext>
            </a:extLst>
          </p:cNvPr>
          <p:cNvSpPr txBox="1">
            <a:spLocks/>
          </p:cNvSpPr>
          <p:nvPr/>
        </p:nvSpPr>
        <p:spPr bwMode="auto">
          <a:xfrm>
            <a:off x="665747" y="3126978"/>
            <a:ext cx="10363216" cy="3160447"/>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2800" dirty="0">
                <a:solidFill>
                  <a:srgbClr val="00B0F0"/>
                </a:solidFill>
                <a:latin typeface="+mn-lt"/>
              </a:rPr>
              <a:t>Tu compañía anterior te va a llamar para ofrecerte descuentos por lo mismo que tenías antes. </a:t>
            </a:r>
          </a:p>
          <a:p>
            <a:pPr marL="0" indent="0" defTabSz="1223524">
              <a:spcBef>
                <a:spcPts val="1339"/>
              </a:spcBef>
              <a:buNone/>
              <a:defRPr/>
            </a:pPr>
            <a:endParaRPr lang="es-MX" altLang="en-US" sz="2800" dirty="0">
              <a:solidFill>
                <a:schemeClr val="tx1"/>
              </a:solidFill>
              <a:latin typeface="+mn-lt"/>
            </a:endParaRPr>
          </a:p>
          <a:p>
            <a:pPr marL="0" indent="0" defTabSz="1223524">
              <a:spcBef>
                <a:spcPts val="1339"/>
              </a:spcBef>
              <a:buNone/>
              <a:defRPr/>
            </a:pPr>
            <a:r>
              <a:rPr lang="es-MX" altLang="en-US" sz="2800" dirty="0">
                <a:solidFill>
                  <a:schemeClr val="tx1"/>
                </a:solidFill>
                <a:latin typeface="+mn-lt"/>
              </a:rPr>
              <a:t>¿Por qué no te ofrecieron esos descuentos cuando eras cliente?</a:t>
            </a:r>
          </a:p>
          <a:p>
            <a:pPr marL="0" indent="0" defTabSz="1223524">
              <a:spcBef>
                <a:spcPts val="1339"/>
              </a:spcBef>
              <a:buNone/>
              <a:defRPr/>
            </a:pPr>
            <a:endParaRPr lang="es-MX" altLang="en-US" sz="2800" dirty="0">
              <a:solidFill>
                <a:schemeClr val="tx1"/>
              </a:solidFill>
              <a:latin typeface="+mn-lt"/>
            </a:endParaRPr>
          </a:p>
          <a:p>
            <a:pPr marL="0" indent="0" algn="ctr" defTabSz="1223524">
              <a:spcBef>
                <a:spcPts val="1339"/>
              </a:spcBef>
              <a:buNone/>
              <a:defRPr/>
            </a:pPr>
            <a:r>
              <a:rPr lang="es-MX" altLang="en-US" sz="2800" dirty="0">
                <a:solidFill>
                  <a:srgbClr val="EF4C6E"/>
                </a:solidFill>
              </a:rPr>
              <a:t>DI NO al engaño.  </a:t>
            </a:r>
          </a:p>
        </p:txBody>
      </p:sp>
      <p:sp>
        <p:nvSpPr>
          <p:cNvPr id="3" name="CuadroTexto 2">
            <a:extLst>
              <a:ext uri="{FF2B5EF4-FFF2-40B4-BE49-F238E27FC236}">
                <a16:creationId xmlns:a16="http://schemas.microsoft.com/office/drawing/2014/main" id="{C3C42B0C-AF54-3644-9A1E-B34AB7F0C9F1}"/>
              </a:ext>
            </a:extLst>
          </p:cNvPr>
          <p:cNvSpPr txBox="1"/>
          <p:nvPr/>
        </p:nvSpPr>
        <p:spPr>
          <a:xfrm>
            <a:off x="311735" y="342285"/>
            <a:ext cx="6093994" cy="584775"/>
          </a:xfrm>
          <a:prstGeom prst="rect">
            <a:avLst/>
          </a:prstGeom>
          <a:noFill/>
        </p:spPr>
        <p:txBody>
          <a:bodyPr wrap="square">
            <a:spAutoFit/>
          </a:bodyPr>
          <a:lstStyle/>
          <a:p>
            <a:r>
              <a:rPr lang="es-ES_tradnl" altLang="es-MX" sz="3200" spc="300" dirty="0">
                <a:solidFill>
                  <a:schemeClr val="tx1">
                    <a:lumMod val="95000"/>
                    <a:lumOff val="5000"/>
                  </a:schemeClr>
                </a:solidFill>
              </a:rPr>
              <a:t>LA LLAMADA </a:t>
            </a:r>
            <a:r>
              <a:rPr lang="es-ES_tradnl" altLang="es-MX" sz="3200" spc="300" dirty="0">
                <a:solidFill>
                  <a:srgbClr val="EF4C6E"/>
                </a:solidFill>
                <a:latin typeface="+mj-lt"/>
              </a:rPr>
              <a:t>DE ENGAÑO </a:t>
            </a:r>
            <a:endParaRPr lang="es-MX" sz="3200" spc="300" dirty="0">
              <a:solidFill>
                <a:srgbClr val="EF4C6E"/>
              </a:solidFill>
              <a:latin typeface="+mj-lt"/>
            </a:endParaRPr>
          </a:p>
        </p:txBody>
      </p:sp>
    </p:spTree>
    <p:extLst>
      <p:ext uri="{BB962C8B-B14F-4D97-AF65-F5344CB8AC3E}">
        <p14:creationId xmlns:p14="http://schemas.microsoft.com/office/powerpoint/2010/main" val="18760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persona, ventana, niño, tabla&#10;&#10;Descripción generada automáticamente">
            <a:extLst>
              <a:ext uri="{FF2B5EF4-FFF2-40B4-BE49-F238E27FC236}">
                <a16:creationId xmlns:a16="http://schemas.microsoft.com/office/drawing/2014/main" id="{15ACA421-E520-5F8D-9C50-4432B3816612}"/>
              </a:ext>
            </a:extLst>
          </p:cNvPr>
          <p:cNvPicPr>
            <a:picLocks noChangeAspect="1"/>
          </p:cNvPicPr>
          <p:nvPr/>
        </p:nvPicPr>
        <p:blipFill rotWithShape="1">
          <a:blip r:embed="rId2">
            <a:duotone>
              <a:schemeClr val="accent3">
                <a:shade val="45000"/>
                <a:satMod val="135000"/>
              </a:schemeClr>
              <a:prstClr val="white"/>
            </a:duotone>
          </a:blip>
          <a:srcRect r="1" b="14007"/>
          <a:stretch/>
        </p:blipFill>
        <p:spPr>
          <a:xfrm>
            <a:off x="20" y="-16897"/>
            <a:ext cx="5343974" cy="6884632"/>
          </a:xfrm>
          <a:prstGeom prst="rect">
            <a:avLst/>
          </a:prstGeom>
        </p:spPr>
      </p:pic>
      <p:sp useBgFill="1">
        <p:nvSpPr>
          <p:cNvPr id="16" name="Rectangle 15">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4083" y="1474755"/>
            <a:ext cx="3943552" cy="3927961"/>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adroTexto 7">
            <a:extLst>
              <a:ext uri="{FF2B5EF4-FFF2-40B4-BE49-F238E27FC236}">
                <a16:creationId xmlns:a16="http://schemas.microsoft.com/office/drawing/2014/main" id="{D9114471-0A94-45C7-859D-D9545A9B641A}"/>
              </a:ext>
            </a:extLst>
          </p:cNvPr>
          <p:cNvSpPr txBox="1">
            <a:spLocks noChangeArrowheads="1"/>
          </p:cNvSpPr>
          <p:nvPr/>
        </p:nvSpPr>
        <p:spPr bwMode="auto">
          <a:xfrm>
            <a:off x="7227856" y="2209316"/>
            <a:ext cx="3069083" cy="19455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lnSpc>
                <a:spcPct val="90000"/>
              </a:lnSpc>
              <a:spcBef>
                <a:spcPct val="0"/>
              </a:spcBef>
              <a:spcAft>
                <a:spcPts val="600"/>
              </a:spcAft>
              <a:buNone/>
              <a:defRPr/>
            </a:pPr>
            <a:r>
              <a:rPr lang="en-US" altLang="es-MX" kern="1200" dirty="0">
                <a:solidFill>
                  <a:schemeClr val="tx1"/>
                </a:solidFill>
                <a:latin typeface="+mn-lt"/>
                <a:ea typeface="+mj-ea"/>
                <a:cs typeface="+mj-cs"/>
              </a:rPr>
              <a:t>FRASE QUE TE </a:t>
            </a:r>
            <a:r>
              <a:rPr lang="en-US" altLang="es-MX" kern="1200" dirty="0">
                <a:solidFill>
                  <a:srgbClr val="EF4C6E"/>
                </a:solidFill>
                <a:latin typeface="+mj-lt"/>
                <a:ea typeface="+mj-ea"/>
                <a:cs typeface="+mj-cs"/>
              </a:rPr>
              <a:t>ASEGURA A TU CLIENTE</a:t>
            </a:r>
          </a:p>
        </p:txBody>
      </p:sp>
      <p:sp>
        <p:nvSpPr>
          <p:cNvPr id="10" name="Rectangle 1">
            <a:extLst>
              <a:ext uri="{FF2B5EF4-FFF2-40B4-BE49-F238E27FC236}">
                <a16:creationId xmlns:a16="http://schemas.microsoft.com/office/drawing/2014/main" id="{559D7201-9E7E-436D-BCF9-C9258FECCB68}"/>
              </a:ext>
            </a:extLst>
          </p:cNvPr>
          <p:cNvSpPr txBox="1">
            <a:spLocks/>
          </p:cNvSpPr>
          <p:nvPr/>
        </p:nvSpPr>
        <p:spPr bwMode="auto">
          <a:xfrm>
            <a:off x="7227856" y="4161029"/>
            <a:ext cx="4382618" cy="17400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91440" tIns="45720" rIns="91440" bIns="45720" rtlCol="0" anchor="ctr">
            <a:no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914400">
              <a:spcBef>
                <a:spcPts val="1000"/>
              </a:spcBef>
              <a:buNone/>
              <a:defRPr/>
            </a:pPr>
            <a:r>
              <a:rPr lang="es-MX" altLang="en-US" sz="2800" kern="1200" dirty="0">
                <a:solidFill>
                  <a:schemeClr val="tx1"/>
                </a:solidFill>
                <a:latin typeface="+mn-lt"/>
                <a:ea typeface="+mn-ea"/>
                <a:cs typeface="+mn-cs"/>
              </a:rPr>
              <a:t>“Me voy a acordar toda la vida de quienes me apoyaron como mis primeros clientes.” </a:t>
            </a:r>
          </a:p>
        </p:txBody>
      </p:sp>
      <p:cxnSp>
        <p:nvCxnSpPr>
          <p:cNvPr id="18" name="Straight Connector 17">
            <a:extLst>
              <a:ext uri="{FF2B5EF4-FFF2-40B4-BE49-F238E27FC236}">
                <a16:creationId xmlns:a16="http://schemas.microsoft.com/office/drawing/2014/main" id="{8748256A-88AC-4254-406B-0E8EE2CC2B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5334" y="1940933"/>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1">
            <a:extLst>
              <a:ext uri="{FF2B5EF4-FFF2-40B4-BE49-F238E27FC236}">
                <a16:creationId xmlns:a16="http://schemas.microsoft.com/office/drawing/2014/main" id="{3575CE1B-F7AF-4B6B-A3D2-7E075D8AA96C}"/>
              </a:ext>
            </a:extLst>
          </p:cNvPr>
          <p:cNvSpPr txBox="1">
            <a:spLocks/>
          </p:cNvSpPr>
          <p:nvPr/>
        </p:nvSpPr>
        <p:spPr bwMode="auto">
          <a:xfrm>
            <a:off x="495316" y="1710939"/>
            <a:ext cx="11352854" cy="4562225"/>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lIns="0" tIns="0" rIns="0" bIns="0" rtlCol="0">
            <a:normAutofit/>
          </a:bodyPr>
          <a:lstStyle>
            <a:lvl1pPr marL="171621" marR="0" indent="-171621"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1pPr>
            <a:lvl2pPr marL="543468" marR="0" indent="-200225"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2pPr>
            <a:lvl3pPr marL="926755" marR="0" indent="-240269"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3pPr>
            <a:lvl4pPr marL="1296695"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4pPr>
            <a:lvl5pPr marL="1639938"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5pPr>
            <a:lvl6pPr marL="1983181"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6pPr>
            <a:lvl7pPr marL="2326424"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7pPr>
            <a:lvl8pPr marL="2669667"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8pPr>
            <a:lvl9pPr marL="3012910" marR="0" indent="-266967" algn="l" defTabSz="686486" rtl="0" latinLnBrk="0">
              <a:lnSpc>
                <a:spcPct val="90000"/>
              </a:lnSpc>
              <a:spcBef>
                <a:spcPts val="751"/>
              </a:spcBef>
              <a:spcAft>
                <a:spcPts val="0"/>
              </a:spcAft>
              <a:buClrTx/>
              <a:buSzPct val="100000"/>
              <a:buFont typeface="Arial"/>
              <a:buChar char="•"/>
              <a:tabLst/>
              <a:defRPr sz="2102" b="0" i="0" u="none" strike="noStrike" cap="none" spc="0" baseline="0">
                <a:ln>
                  <a:noFill/>
                </a:ln>
                <a:solidFill>
                  <a:srgbClr val="000000"/>
                </a:solidFill>
                <a:uFillTx/>
                <a:latin typeface="+mj-lt"/>
                <a:ea typeface="+mj-ea"/>
                <a:cs typeface="+mj-cs"/>
                <a:sym typeface="Calibri"/>
              </a:defRPr>
            </a:lvl9pPr>
          </a:lstStyle>
          <a:p>
            <a:pPr marL="0" indent="0" defTabSz="1223524">
              <a:spcBef>
                <a:spcPts val="1339"/>
              </a:spcBef>
              <a:buNone/>
              <a:defRPr/>
            </a:pPr>
            <a:r>
              <a:rPr lang="es-MX" altLang="en-US" sz="3736" b="1" kern="0">
                <a:solidFill>
                  <a:srgbClr val="00B0F0"/>
                </a:solidFill>
                <a:latin typeface="Calibri Light" panose="020F0302020204030204"/>
              </a:rPr>
              <a:t> </a:t>
            </a:r>
            <a:endParaRPr lang="es-MX" altLang="en-US" sz="3643" b="1" i="1" kern="0">
              <a:solidFill>
                <a:srgbClr val="00B0F0"/>
              </a:solidFill>
              <a:latin typeface="Calibri Light" panose="020F0302020204030204"/>
            </a:endParaRPr>
          </a:p>
        </p:txBody>
      </p:sp>
    </p:spTree>
    <p:extLst>
      <p:ext uri="{BB962C8B-B14F-4D97-AF65-F5344CB8AC3E}">
        <p14:creationId xmlns:p14="http://schemas.microsoft.com/office/powerpoint/2010/main" val="95026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9">
            <a:extLst>
              <a:ext uri="{FF2B5EF4-FFF2-40B4-BE49-F238E27FC236}">
                <a16:creationId xmlns:a16="http://schemas.microsoft.com/office/drawing/2014/main" id="{35AEA207-D4E4-4FAE-0128-99E5261AE0F0}"/>
              </a:ext>
            </a:extLst>
          </p:cNvPr>
          <p:cNvSpPr txBox="1"/>
          <p:nvPr/>
        </p:nvSpPr>
        <p:spPr>
          <a:xfrm>
            <a:off x="407988" y="2097088"/>
            <a:ext cx="5688012" cy="1477328"/>
          </a:xfrm>
          <a:prstGeom prst="rect">
            <a:avLst/>
          </a:prstGeom>
        </p:spPr>
        <p:txBody>
          <a:bodyPr vert="horz" wrap="square" lIns="0" tIns="0" rIns="0" bIns="0" rtlCol="0">
            <a:spAutoFit/>
          </a:bodyPr>
          <a:lstStyle/>
          <a:p>
            <a:pPr marL="0" marR="0" lvl="0" indent="0" algn="l" defTabSz="608429" rtl="0" eaLnBrk="1" fontAlgn="auto" latinLnBrk="0" hangingPunct="1">
              <a:lnSpc>
                <a:spcPct val="100000"/>
              </a:lnSpc>
              <a:spcBef>
                <a:spcPts val="0"/>
              </a:spcBef>
              <a:spcAft>
                <a:spcPts val="0"/>
              </a:spcAft>
              <a:buClrTx/>
              <a:buSzTx/>
              <a:buFontTx/>
              <a:buNone/>
              <a:tabLst/>
              <a:defRPr/>
            </a:pPr>
            <a:r>
              <a:rPr lang="es-MX" sz="4800" spc="300" dirty="0">
                <a:solidFill>
                  <a:srgbClr val="EF4C6E"/>
                </a:solidFill>
                <a:latin typeface="Avenir Next LT Pro Demi"/>
              </a:rPr>
              <a:t>COMIENZA A FILTRAR</a:t>
            </a:r>
            <a:endParaRPr kumimoji="0" lang="es-MX" sz="4800" b="0" i="0" u="none" strike="noStrike" kern="1200" cap="none" spc="300" normalizeH="0" baseline="0" noProof="0" dirty="0">
              <a:ln>
                <a:noFill/>
              </a:ln>
              <a:solidFill>
                <a:srgbClr val="EF4C6E"/>
              </a:solidFill>
              <a:effectLst/>
              <a:uLnTx/>
              <a:uFillTx/>
              <a:latin typeface="Avenir Next LT Pro Demi"/>
              <a:ea typeface="+mn-ea"/>
              <a:cs typeface="+mn-cs"/>
            </a:endParaRPr>
          </a:p>
        </p:txBody>
      </p:sp>
      <p:sp>
        <p:nvSpPr>
          <p:cNvPr id="5" name="CuadroTexto 4">
            <a:extLst>
              <a:ext uri="{FF2B5EF4-FFF2-40B4-BE49-F238E27FC236}">
                <a16:creationId xmlns:a16="http://schemas.microsoft.com/office/drawing/2014/main" id="{AA07044F-C32D-8373-0A5D-43FC2AC3297F}"/>
              </a:ext>
            </a:extLst>
          </p:cNvPr>
          <p:cNvSpPr txBox="1"/>
          <p:nvPr/>
        </p:nvSpPr>
        <p:spPr>
          <a:xfrm>
            <a:off x="311734" y="3549479"/>
            <a:ext cx="57842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La gente sigue fortaleza, no debilidad</a:t>
            </a:r>
            <a:endParaRPr kumimoji="0" lang="es-MX" sz="24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Imagen 6" descr="Mujer sentada en un escritorio&#10;&#10;Descripción generada automáticamente con confianza media">
            <a:extLst>
              <a:ext uri="{FF2B5EF4-FFF2-40B4-BE49-F238E27FC236}">
                <a16:creationId xmlns:a16="http://schemas.microsoft.com/office/drawing/2014/main" id="{ED617744-120E-C6C6-E957-18263481884C}"/>
              </a:ext>
            </a:extLst>
          </p:cNvPr>
          <p:cNvPicPr>
            <a:picLocks noChangeAspect="1"/>
          </p:cNvPicPr>
          <p:nvPr/>
        </p:nvPicPr>
        <p:blipFill rotWithShape="1">
          <a:blip r:embed="rId2">
            <a:grayscl/>
          </a:blip>
          <a:srcRect b="10781"/>
          <a:stretch/>
        </p:blipFill>
        <p:spPr>
          <a:xfrm>
            <a:off x="7067550" y="-1"/>
            <a:ext cx="5124450" cy="6858001"/>
          </a:xfrm>
          <a:prstGeom prst="rect">
            <a:avLst/>
          </a:prstGeom>
        </p:spPr>
      </p:pic>
    </p:spTree>
    <p:extLst>
      <p:ext uri="{BB962C8B-B14F-4D97-AF65-F5344CB8AC3E}">
        <p14:creationId xmlns:p14="http://schemas.microsoft.com/office/powerpoint/2010/main" val="329785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396865E-AF3F-06B6-01B1-F314BAAD1134}"/>
              </a:ext>
            </a:extLst>
          </p:cNvPr>
          <p:cNvPicPr>
            <a:picLocks noChangeAspect="1"/>
          </p:cNvPicPr>
          <p:nvPr/>
        </p:nvPicPr>
        <p:blipFill>
          <a:blip r:embed="rId3"/>
          <a:srcRect t="3273" b="3273"/>
          <a:stretch/>
        </p:blipFill>
        <p:spPr>
          <a:xfrm>
            <a:off x="481012" y="2425032"/>
            <a:ext cx="3914775" cy="2438401"/>
          </a:xfrm>
          <a:prstGeom prst="rect">
            <a:avLst/>
          </a:prstGeom>
          <a:ln w="38100">
            <a:solidFill>
              <a:schemeClr val="bg1"/>
            </a:solidFill>
          </a:ln>
        </p:spPr>
      </p:pic>
      <p:pic>
        <p:nvPicPr>
          <p:cNvPr id="8" name="Imagen 7">
            <a:extLst>
              <a:ext uri="{FF2B5EF4-FFF2-40B4-BE49-F238E27FC236}">
                <a16:creationId xmlns:a16="http://schemas.microsoft.com/office/drawing/2014/main" id="{C8543A7E-17AF-D26C-DDEA-5B7371128D6B}"/>
              </a:ext>
            </a:extLst>
          </p:cNvPr>
          <p:cNvPicPr>
            <a:picLocks noChangeAspect="1"/>
          </p:cNvPicPr>
          <p:nvPr/>
        </p:nvPicPr>
        <p:blipFill>
          <a:blip r:embed="rId4"/>
          <a:srcRect/>
          <a:stretch/>
        </p:blipFill>
        <p:spPr>
          <a:xfrm>
            <a:off x="8054301" y="2425032"/>
            <a:ext cx="3655772" cy="2438400"/>
          </a:xfrm>
          <a:prstGeom prst="rect">
            <a:avLst/>
          </a:prstGeom>
        </p:spPr>
      </p:pic>
      <p:sp>
        <p:nvSpPr>
          <p:cNvPr id="12" name="CuadroTexto 11">
            <a:extLst>
              <a:ext uri="{FF2B5EF4-FFF2-40B4-BE49-F238E27FC236}">
                <a16:creationId xmlns:a16="http://schemas.microsoft.com/office/drawing/2014/main" id="{C811D2B5-930A-B73A-35DC-688158C92611}"/>
              </a:ext>
            </a:extLst>
          </p:cNvPr>
          <p:cNvSpPr txBox="1"/>
          <p:nvPr/>
        </p:nvSpPr>
        <p:spPr>
          <a:xfrm>
            <a:off x="676275" y="5013673"/>
            <a:ext cx="3524248" cy="1248290"/>
          </a:xfrm>
          <a:prstGeom prst="rect">
            <a:avLst/>
          </a:prstGeom>
          <a:noFill/>
        </p:spPr>
        <p:txBody>
          <a:bodyPr wrap="square" rtlCol="0">
            <a:spAutoFit/>
          </a:bodyPr>
          <a:lstStyle/>
          <a:p>
            <a:r>
              <a:rPr lang="es-MX" b="1" dirty="0"/>
              <a:t>1. Abre </a:t>
            </a:r>
            <a:r>
              <a:rPr lang="es-MX" dirty="0"/>
              <a:t>tu negocio en línea y </a:t>
            </a:r>
            <a:r>
              <a:rPr lang="es-MX" b="1" dirty="0"/>
              <a:t>conecta tus servicios, </a:t>
            </a:r>
            <a:r>
              <a:rPr lang="es-MX" dirty="0"/>
              <a:t>adquiere tus </a:t>
            </a:r>
            <a:r>
              <a:rPr lang="es-MX" b="1" dirty="0"/>
              <a:t>primeros 25 servicios.</a:t>
            </a:r>
          </a:p>
        </p:txBody>
      </p:sp>
      <p:sp>
        <p:nvSpPr>
          <p:cNvPr id="13" name="CuadroTexto 12">
            <a:extLst>
              <a:ext uri="{FF2B5EF4-FFF2-40B4-BE49-F238E27FC236}">
                <a16:creationId xmlns:a16="http://schemas.microsoft.com/office/drawing/2014/main" id="{B00E923F-790E-937E-B203-F1C827BB1098}"/>
              </a:ext>
            </a:extLst>
          </p:cNvPr>
          <p:cNvSpPr txBox="1"/>
          <p:nvPr/>
        </p:nvSpPr>
        <p:spPr>
          <a:xfrm>
            <a:off x="8156256" y="5013673"/>
            <a:ext cx="3451862" cy="670312"/>
          </a:xfrm>
          <a:prstGeom prst="rect">
            <a:avLst/>
          </a:prstGeom>
          <a:noFill/>
        </p:spPr>
        <p:txBody>
          <a:bodyPr wrap="square" rtlCol="0">
            <a:spAutoFit/>
          </a:bodyPr>
          <a:lstStyle/>
          <a:p>
            <a:r>
              <a:rPr lang="es-MX" b="1" dirty="0"/>
              <a:t>3. Conéctate </a:t>
            </a:r>
            <a:r>
              <a:rPr lang="es-MX" dirty="0"/>
              <a:t>al sistema de entrenamiento y apoyo diario</a:t>
            </a:r>
          </a:p>
        </p:txBody>
      </p:sp>
      <p:pic>
        <p:nvPicPr>
          <p:cNvPr id="3" name="Imagen 10">
            <a:extLst>
              <a:ext uri="{FF2B5EF4-FFF2-40B4-BE49-F238E27FC236}">
                <a16:creationId xmlns:a16="http://schemas.microsoft.com/office/drawing/2014/main" id="{D6D44002-1B1C-63CE-9B01-531B9116411F}"/>
              </a:ext>
            </a:extLst>
          </p:cNvPr>
          <p:cNvPicPr>
            <a:picLocks noChangeAspect="1"/>
          </p:cNvPicPr>
          <p:nvPr/>
        </p:nvPicPr>
        <p:blipFill>
          <a:blip r:embed="rId5"/>
          <a:srcRect/>
          <a:stretch/>
        </p:blipFill>
        <p:spPr>
          <a:xfrm>
            <a:off x="4395787" y="2425032"/>
            <a:ext cx="3657600" cy="2438400"/>
          </a:xfrm>
          <a:prstGeom prst="rect">
            <a:avLst/>
          </a:prstGeom>
          <a:ln w="38100">
            <a:solidFill>
              <a:schemeClr val="bg1"/>
            </a:solidFill>
          </a:ln>
        </p:spPr>
      </p:pic>
      <p:sp>
        <p:nvSpPr>
          <p:cNvPr id="4" name="CuadroTexto 13">
            <a:extLst>
              <a:ext uri="{FF2B5EF4-FFF2-40B4-BE49-F238E27FC236}">
                <a16:creationId xmlns:a16="http://schemas.microsoft.com/office/drawing/2014/main" id="{852F0D26-7610-9848-6458-1D90EC5C0F3A}"/>
              </a:ext>
            </a:extLst>
          </p:cNvPr>
          <p:cNvSpPr txBox="1"/>
          <p:nvPr/>
        </p:nvSpPr>
        <p:spPr>
          <a:xfrm>
            <a:off x="4561367" y="5013673"/>
            <a:ext cx="3326440" cy="1537280"/>
          </a:xfrm>
          <a:prstGeom prst="rect">
            <a:avLst/>
          </a:prstGeom>
          <a:noFill/>
        </p:spPr>
        <p:txBody>
          <a:bodyPr wrap="square" rtlCol="0">
            <a:spAutoFit/>
          </a:bodyPr>
          <a:lstStyle/>
          <a:p>
            <a:r>
              <a:rPr lang="es-MX" b="1" dirty="0"/>
              <a:t>2. Comienza </a:t>
            </a:r>
            <a:r>
              <a:rPr lang="es-MX" dirty="0"/>
              <a:t>a invitar a ver el Plan de negocio y comienza con </a:t>
            </a:r>
            <a:r>
              <a:rPr lang="es-MX" b="1" dirty="0"/>
              <a:t>2 nuevos empresarios </a:t>
            </a:r>
            <a:r>
              <a:rPr lang="es-MX" dirty="0"/>
              <a:t>en tus primeros días.</a:t>
            </a:r>
          </a:p>
        </p:txBody>
      </p:sp>
      <p:sp>
        <p:nvSpPr>
          <p:cNvPr id="6" name="CuadroTexto 5">
            <a:extLst>
              <a:ext uri="{FF2B5EF4-FFF2-40B4-BE49-F238E27FC236}">
                <a16:creationId xmlns:a16="http://schemas.microsoft.com/office/drawing/2014/main" id="{9FF68630-8367-91EC-1BF9-B76C7F21CCDF}"/>
              </a:ext>
            </a:extLst>
          </p:cNvPr>
          <p:cNvSpPr txBox="1"/>
          <p:nvPr/>
        </p:nvSpPr>
        <p:spPr>
          <a:xfrm>
            <a:off x="343708" y="308056"/>
            <a:ext cx="6123921" cy="1077218"/>
          </a:xfrm>
          <a:prstGeom prst="rect">
            <a:avLst/>
          </a:prstGeom>
          <a:noFill/>
        </p:spPr>
        <p:txBody>
          <a:bodyPr wrap="none" rtlCol="0">
            <a:spAutoFit/>
          </a:bodyPr>
          <a:lstStyle/>
          <a:p>
            <a:r>
              <a:rPr lang="es-MX" sz="3600" spc="300" dirty="0">
                <a:solidFill>
                  <a:srgbClr val="EF4C6E"/>
                </a:solidFill>
                <a:latin typeface="+mj-lt"/>
              </a:rPr>
              <a:t>ARRANCA TU NEGOCIO</a:t>
            </a:r>
          </a:p>
          <a:p>
            <a:r>
              <a:rPr lang="es-MX" sz="2800" spc="300" dirty="0">
                <a:solidFill>
                  <a:srgbClr val="001236"/>
                </a:solidFill>
              </a:rPr>
              <a:t>TU ÚNICO OBJETIVO</a:t>
            </a:r>
          </a:p>
        </p:txBody>
      </p:sp>
    </p:spTree>
    <p:extLst>
      <p:ext uri="{BB962C8B-B14F-4D97-AF65-F5344CB8AC3E}">
        <p14:creationId xmlns:p14="http://schemas.microsoft.com/office/powerpoint/2010/main" val="43375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4A114B-B349-4849-93D1-C98EBD86386F}"/>
              </a:ext>
            </a:extLst>
          </p:cNvPr>
          <p:cNvSpPr txBox="1"/>
          <p:nvPr/>
        </p:nvSpPr>
        <p:spPr>
          <a:xfrm>
            <a:off x="295773" y="259397"/>
            <a:ext cx="10962570" cy="646331"/>
          </a:xfrm>
          <a:prstGeom prst="rect">
            <a:avLst/>
          </a:prstGeom>
          <a:noFill/>
        </p:spPr>
        <p:txBody>
          <a:bodyPr wrap="square" rtlCol="0">
            <a:spAutoFit/>
          </a:bodyPr>
          <a:lstStyle/>
          <a:p>
            <a:r>
              <a:rPr lang="es-MX" sz="3600" dirty="0"/>
              <a:t>ES UN JUEGO DE </a:t>
            </a:r>
            <a:r>
              <a:rPr lang="es-MX" sz="3600" dirty="0">
                <a:solidFill>
                  <a:srgbClr val="EF4C6E"/>
                </a:solidFill>
                <a:latin typeface="+mj-lt"/>
              </a:rPr>
              <a:t>MANZANAS</a:t>
            </a:r>
          </a:p>
        </p:txBody>
      </p:sp>
      <p:pic>
        <p:nvPicPr>
          <p:cNvPr id="8" name="Imagen 7" descr="Manzana de color verde&#10;&#10;Descripción generada automáticamente">
            <a:extLst>
              <a:ext uri="{FF2B5EF4-FFF2-40B4-BE49-F238E27FC236}">
                <a16:creationId xmlns:a16="http://schemas.microsoft.com/office/drawing/2014/main" id="{F8308716-FB44-4DB8-AD39-2482E1ADFA4B}"/>
              </a:ext>
            </a:extLst>
          </p:cNvPr>
          <p:cNvPicPr>
            <a:picLocks noChangeAspect="1"/>
          </p:cNvPicPr>
          <p:nvPr/>
        </p:nvPicPr>
        <p:blipFill rotWithShape="1">
          <a:blip r:embed="rId2"/>
          <a:srcRect l="12575" r="12575"/>
          <a:stretch/>
        </p:blipFill>
        <p:spPr>
          <a:xfrm>
            <a:off x="8896458" y="0"/>
            <a:ext cx="3295542" cy="6858000"/>
          </a:xfrm>
          <a:prstGeom prst="rect">
            <a:avLst/>
          </a:prstGeom>
        </p:spPr>
      </p:pic>
      <p:sp>
        <p:nvSpPr>
          <p:cNvPr id="10" name="CuadroTexto 9">
            <a:extLst>
              <a:ext uri="{FF2B5EF4-FFF2-40B4-BE49-F238E27FC236}">
                <a16:creationId xmlns:a16="http://schemas.microsoft.com/office/drawing/2014/main" id="{DB284B15-4A9D-403F-ABE6-361897B0B760}"/>
              </a:ext>
            </a:extLst>
          </p:cNvPr>
          <p:cNvSpPr txBox="1"/>
          <p:nvPr/>
        </p:nvSpPr>
        <p:spPr>
          <a:xfrm>
            <a:off x="2548643" y="5946716"/>
            <a:ext cx="4605300" cy="646331"/>
          </a:xfrm>
          <a:prstGeom prst="rect">
            <a:avLst/>
          </a:prstGeom>
          <a:noFill/>
        </p:spPr>
        <p:txBody>
          <a:bodyPr wrap="none" rtlCol="0">
            <a:spAutoFit/>
          </a:bodyPr>
          <a:lstStyle/>
          <a:p>
            <a:r>
              <a:rPr lang="es-MX" sz="3600" dirty="0">
                <a:solidFill>
                  <a:srgbClr val="71CEF0"/>
                </a:solidFill>
                <a:latin typeface="Avenir Next LT Pro Light" panose="020B0304020202020204" pitchFamily="34" charset="0"/>
              </a:rPr>
              <a:t>¡Filtra, </a:t>
            </a:r>
            <a:r>
              <a:rPr lang="es-MX" sz="3600" dirty="0">
                <a:solidFill>
                  <a:srgbClr val="71CEF0"/>
                </a:solidFill>
                <a:latin typeface="Avenir Next LT Pro Demi" panose="020B0704020202020204" pitchFamily="34" charset="0"/>
              </a:rPr>
              <a:t>no convenzas</a:t>
            </a:r>
            <a:r>
              <a:rPr lang="es-MX" sz="3600" dirty="0">
                <a:solidFill>
                  <a:srgbClr val="71CEF0"/>
                </a:solidFill>
                <a:latin typeface="Avenir Next LT Pro Light" panose="020B0304020202020204" pitchFamily="34" charset="0"/>
              </a:rPr>
              <a:t>!</a:t>
            </a:r>
          </a:p>
        </p:txBody>
      </p:sp>
      <p:sp>
        <p:nvSpPr>
          <p:cNvPr id="11" name="CuadroTexto 10">
            <a:extLst>
              <a:ext uri="{FF2B5EF4-FFF2-40B4-BE49-F238E27FC236}">
                <a16:creationId xmlns:a16="http://schemas.microsoft.com/office/drawing/2014/main" id="{FD1794BE-D199-4D0A-BC5F-6893DD786232}"/>
              </a:ext>
            </a:extLst>
          </p:cNvPr>
          <p:cNvSpPr txBox="1"/>
          <p:nvPr/>
        </p:nvSpPr>
        <p:spPr>
          <a:xfrm>
            <a:off x="553173" y="1803895"/>
            <a:ext cx="5579340" cy="3785652"/>
          </a:xfrm>
          <a:prstGeom prst="rect">
            <a:avLst/>
          </a:prstGeom>
          <a:noFill/>
        </p:spPr>
        <p:txBody>
          <a:bodyPr wrap="square" rtlCol="0">
            <a:spAutoFit/>
          </a:bodyPr>
          <a:lstStyle/>
          <a:p>
            <a:r>
              <a:rPr lang="es-MX" sz="3000" dirty="0">
                <a:solidFill>
                  <a:srgbClr val="FF0000"/>
                </a:solidFill>
                <a:latin typeface="Avenir Next LT Pro Demi" panose="020B0704020202020204" pitchFamily="34" charset="0"/>
              </a:rPr>
              <a:t>Manzanas Rojas </a:t>
            </a:r>
            <a:br>
              <a:rPr lang="es-MX" sz="3000" dirty="0">
                <a:latin typeface="Avenir Next LT Pro Light" panose="020B0304020202020204" pitchFamily="34" charset="0"/>
              </a:rPr>
            </a:br>
            <a:r>
              <a:rPr lang="es-MX" sz="3000" dirty="0">
                <a:latin typeface="Avenir Next LT Pro Light" panose="020B0304020202020204" pitchFamily="34" charset="0"/>
              </a:rPr>
              <a:t>Están muy interesados</a:t>
            </a:r>
          </a:p>
          <a:p>
            <a:r>
              <a:rPr lang="es-MX" sz="3000" dirty="0">
                <a:solidFill>
                  <a:srgbClr val="00B050"/>
                </a:solidFill>
                <a:latin typeface="Avenir Next LT Pro Demi" panose="020B0704020202020204" pitchFamily="34" charset="0"/>
              </a:rPr>
              <a:t>Manzanas Verdes </a:t>
            </a:r>
            <a:br>
              <a:rPr lang="es-MX" sz="3000" dirty="0">
                <a:latin typeface="Avenir Next LT Pro Light" panose="020B0304020202020204" pitchFamily="34" charset="0"/>
              </a:rPr>
            </a:br>
            <a:r>
              <a:rPr lang="es-MX" sz="3000" dirty="0">
                <a:latin typeface="Avenir Next LT Pro Light" panose="020B0304020202020204" pitchFamily="34" charset="0"/>
              </a:rPr>
              <a:t>Tienen que pensarlo.</a:t>
            </a:r>
          </a:p>
          <a:p>
            <a:r>
              <a:rPr lang="es-MX" sz="3000" dirty="0">
                <a:solidFill>
                  <a:srgbClr val="996600"/>
                </a:solidFill>
                <a:latin typeface="Avenir Next LT Pro Demi" panose="020B0704020202020204" pitchFamily="34" charset="0"/>
              </a:rPr>
              <a:t>Manzanas Cafés</a:t>
            </a:r>
            <a:br>
              <a:rPr lang="es-MX" sz="3000" dirty="0">
                <a:latin typeface="Avenir Next LT Pro Light" panose="020B0304020202020204" pitchFamily="34" charset="0"/>
              </a:rPr>
            </a:br>
            <a:r>
              <a:rPr lang="es-MX" sz="3000" dirty="0">
                <a:latin typeface="Avenir Next LT Pro Light" panose="020B0304020202020204" pitchFamily="34" charset="0"/>
              </a:rPr>
              <a:t>No están interesados</a:t>
            </a:r>
          </a:p>
          <a:p>
            <a:r>
              <a:rPr lang="es-MX" sz="3000" dirty="0">
                <a:solidFill>
                  <a:schemeClr val="tx1">
                    <a:lumMod val="85000"/>
                    <a:lumOff val="15000"/>
                  </a:schemeClr>
                </a:solidFill>
                <a:latin typeface="Avenir Next LT Pro Demi" panose="020B0704020202020204" pitchFamily="34" charset="0"/>
              </a:rPr>
              <a:t>Manzanas Dañadas</a:t>
            </a:r>
            <a:br>
              <a:rPr lang="es-MX" sz="3000" dirty="0">
                <a:latin typeface="Avenir Next LT Pro Light" panose="020B0304020202020204" pitchFamily="34" charset="0"/>
              </a:rPr>
            </a:br>
            <a:r>
              <a:rPr lang="es-MX" sz="3000" dirty="0">
                <a:latin typeface="Avenir Next LT Pro Light" panose="020B0304020202020204" pitchFamily="34" charset="0"/>
              </a:rPr>
              <a:t>Opiniones negativas</a:t>
            </a:r>
          </a:p>
        </p:txBody>
      </p:sp>
    </p:spTree>
    <p:extLst>
      <p:ext uri="{BB962C8B-B14F-4D97-AF65-F5344CB8AC3E}">
        <p14:creationId xmlns:p14="http://schemas.microsoft.com/office/powerpoint/2010/main" val="187046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3A45BB-CAC3-4316-BF1C-07A20BE4BF2E}"/>
              </a:ext>
            </a:extLst>
          </p:cNvPr>
          <p:cNvSpPr txBox="1"/>
          <p:nvPr/>
        </p:nvSpPr>
        <p:spPr>
          <a:xfrm>
            <a:off x="325748" y="335575"/>
            <a:ext cx="10962570" cy="1015663"/>
          </a:xfrm>
          <a:prstGeom prst="rect">
            <a:avLst/>
          </a:prstGeom>
          <a:noFill/>
        </p:spPr>
        <p:txBody>
          <a:bodyPr wrap="square" rtlCol="0">
            <a:spAutoFit/>
          </a:bodyPr>
          <a:lstStyle/>
          <a:p>
            <a:r>
              <a:rPr lang="es-MX" sz="3200" spc="300" dirty="0">
                <a:solidFill>
                  <a:srgbClr val="EF4C6E"/>
                </a:solidFill>
                <a:latin typeface="Avenir Next LT Pro Demi" panose="020B0704020202020204" pitchFamily="34" charset="0"/>
              </a:rPr>
              <a:t>DÍ Y PREGUNTA A TODOS</a:t>
            </a:r>
          </a:p>
          <a:p>
            <a:r>
              <a:rPr lang="es-MX" sz="2800" spc="300" dirty="0">
                <a:solidFill>
                  <a:schemeClr val="tx1">
                    <a:lumMod val="95000"/>
                    <a:lumOff val="5000"/>
                  </a:schemeClr>
                </a:solidFill>
                <a:latin typeface="Avenir Next LT Pro Light" panose="020B0304020202020204" pitchFamily="34" charset="0"/>
              </a:rPr>
              <a:t>CON ENTUSIASMO, POSTURA Y CONFIANZA</a:t>
            </a:r>
          </a:p>
        </p:txBody>
      </p:sp>
      <p:sp>
        <p:nvSpPr>
          <p:cNvPr id="4" name="CuadroTexto 3">
            <a:extLst>
              <a:ext uri="{FF2B5EF4-FFF2-40B4-BE49-F238E27FC236}">
                <a16:creationId xmlns:a16="http://schemas.microsoft.com/office/drawing/2014/main" id="{46651547-EC64-4E5A-B7FF-7395F6823675}"/>
              </a:ext>
            </a:extLst>
          </p:cNvPr>
          <p:cNvSpPr txBox="1"/>
          <p:nvPr/>
        </p:nvSpPr>
        <p:spPr>
          <a:xfrm>
            <a:off x="397940" y="1805242"/>
            <a:ext cx="11396120" cy="3416320"/>
          </a:xfrm>
          <a:prstGeom prst="rect">
            <a:avLst/>
          </a:prstGeom>
          <a:noFill/>
        </p:spPr>
        <p:txBody>
          <a:bodyPr wrap="square" rtlCol="0">
            <a:spAutoFit/>
          </a:bodyPr>
          <a:lstStyle/>
          <a:p>
            <a:r>
              <a:rPr lang="es-MX" sz="2400" dirty="0">
                <a:solidFill>
                  <a:schemeClr val="tx1">
                    <a:lumMod val="95000"/>
                    <a:lumOff val="5000"/>
                  </a:schemeClr>
                </a:solidFill>
                <a:latin typeface="Avenir Next LT Pro Demi" panose="020B0704020202020204" pitchFamily="34" charset="0"/>
              </a:rPr>
              <a:t>Hola, ¿Cómo estás? </a:t>
            </a:r>
            <a:r>
              <a:rPr lang="es-MX" dirty="0">
                <a:solidFill>
                  <a:schemeClr val="tx1">
                    <a:lumMod val="95000"/>
                    <a:lumOff val="5000"/>
                  </a:schemeClr>
                </a:solidFill>
                <a:latin typeface="Avenir Next LT Pro" panose="020B0504020202020204" pitchFamily="34" charset="0"/>
              </a:rPr>
              <a:t>(ESCUCHA)</a:t>
            </a:r>
          </a:p>
          <a:p>
            <a:endParaRPr lang="es-MX" sz="2400" dirty="0">
              <a:solidFill>
                <a:schemeClr val="tx1">
                  <a:lumMod val="95000"/>
                  <a:lumOff val="5000"/>
                </a:schemeClr>
              </a:solidFill>
              <a:latin typeface="Avenir Next LT Pro" panose="020B0504020202020204" pitchFamily="34" charset="0"/>
            </a:endParaRPr>
          </a:p>
          <a:p>
            <a:r>
              <a:rPr lang="es-MX" sz="2400" dirty="0">
                <a:solidFill>
                  <a:schemeClr val="tx1">
                    <a:lumMod val="95000"/>
                    <a:lumOff val="5000"/>
                  </a:schemeClr>
                </a:solidFill>
                <a:latin typeface="Avenir Next LT Pro" panose="020B0504020202020204" pitchFamily="34" charset="0"/>
              </a:rPr>
              <a:t>¿Te ayudaría GENERAR UN INGRESO ADICIONAL A TU OCUPACION ACTUAL?</a:t>
            </a:r>
          </a:p>
          <a:p>
            <a:endParaRPr lang="es-MX" sz="2400" dirty="0">
              <a:solidFill>
                <a:schemeClr val="tx1">
                  <a:lumMod val="95000"/>
                  <a:lumOff val="5000"/>
                </a:schemeClr>
              </a:solidFill>
              <a:latin typeface="Avenir Next LT Pro" panose="020B0504020202020204" pitchFamily="34" charset="0"/>
            </a:endParaRPr>
          </a:p>
          <a:p>
            <a:r>
              <a:rPr lang="es-MX" sz="2400" dirty="0">
                <a:solidFill>
                  <a:schemeClr val="tx1">
                    <a:lumMod val="95000"/>
                    <a:lumOff val="5000"/>
                  </a:schemeClr>
                </a:solidFill>
                <a:latin typeface="Avenir Next LT Pro Demi" panose="020B0704020202020204" pitchFamily="34" charset="0"/>
              </a:rPr>
              <a:t>Tengo 3 preguntas para ti:</a:t>
            </a:r>
          </a:p>
          <a:p>
            <a:r>
              <a:rPr lang="es-MX" sz="2400" dirty="0">
                <a:solidFill>
                  <a:schemeClr val="tx1">
                    <a:lumMod val="95000"/>
                    <a:lumOff val="5000"/>
                  </a:schemeClr>
                </a:solidFill>
                <a:latin typeface="Avenir Next LT Pro" panose="020B0504020202020204" pitchFamily="34" charset="0"/>
              </a:rPr>
              <a:t>¿Usas celular y WI-FI?</a:t>
            </a:r>
          </a:p>
          <a:p>
            <a:r>
              <a:rPr lang="es-MX" sz="2400" dirty="0">
                <a:solidFill>
                  <a:schemeClr val="tx1">
                    <a:lumMod val="95000"/>
                    <a:lumOff val="5000"/>
                  </a:schemeClr>
                </a:solidFill>
                <a:latin typeface="Avenir Next LT Pro" panose="020B0504020202020204" pitchFamily="34" charset="0"/>
              </a:rPr>
              <a:t>¿Tus familiares y amigos usan celular y WI-FI?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¿Crees que sea inteligente que ahora puedas ganar tú todos los meses un porcentaje de estos servicios?</a:t>
            </a:r>
          </a:p>
        </p:txBody>
      </p:sp>
      <p:sp>
        <p:nvSpPr>
          <p:cNvPr id="2" name="CuadroTexto 1">
            <a:extLst>
              <a:ext uri="{FF2B5EF4-FFF2-40B4-BE49-F238E27FC236}">
                <a16:creationId xmlns:a16="http://schemas.microsoft.com/office/drawing/2014/main" id="{599320DC-92E1-7BDC-A736-49EA4FC88153}"/>
              </a:ext>
            </a:extLst>
          </p:cNvPr>
          <p:cNvSpPr txBox="1"/>
          <p:nvPr/>
        </p:nvSpPr>
        <p:spPr>
          <a:xfrm>
            <a:off x="6955006" y="5237314"/>
            <a:ext cx="4670612" cy="1323439"/>
          </a:xfrm>
          <a:prstGeom prst="rect">
            <a:avLst/>
          </a:prstGeom>
          <a:noFill/>
        </p:spPr>
        <p:txBody>
          <a:bodyPr wrap="square" rtlCol="0">
            <a:spAutoFit/>
          </a:bodyPr>
          <a:lstStyle/>
          <a:p>
            <a:r>
              <a:rPr lang="es-MX" sz="2000" dirty="0">
                <a:solidFill>
                  <a:srgbClr val="FF0000"/>
                </a:solidFill>
                <a:latin typeface="Avenir Next LT Pro" panose="020B0504020202020204" pitchFamily="34" charset="0"/>
              </a:rPr>
              <a:t>Manzana roja – “A mí”</a:t>
            </a:r>
          </a:p>
          <a:p>
            <a:r>
              <a:rPr lang="es-MX" sz="2000" dirty="0">
                <a:solidFill>
                  <a:srgbClr val="00B050"/>
                </a:solidFill>
                <a:latin typeface="Avenir Next LT Pro" panose="020B0504020202020204" pitchFamily="34" charset="0"/>
              </a:rPr>
              <a:t>Manzana verde – “¿De qué se trata?”</a:t>
            </a:r>
          </a:p>
          <a:p>
            <a:r>
              <a:rPr lang="es-MX" sz="2000" dirty="0">
                <a:solidFill>
                  <a:schemeClr val="accent6">
                    <a:lumMod val="50000"/>
                  </a:schemeClr>
                </a:solidFill>
                <a:latin typeface="Avenir Next LT Pro" panose="020B0504020202020204" pitchFamily="34" charset="0"/>
              </a:rPr>
              <a:t>Manzana Café – “No me interesa”</a:t>
            </a:r>
          </a:p>
          <a:p>
            <a:r>
              <a:rPr lang="es-MX" sz="2000" dirty="0">
                <a:solidFill>
                  <a:schemeClr val="tx1">
                    <a:lumMod val="95000"/>
                    <a:lumOff val="5000"/>
                  </a:schemeClr>
                </a:solidFill>
                <a:latin typeface="Avenir Next LT Pro" panose="020B0504020202020204" pitchFamily="34" charset="0"/>
              </a:rPr>
              <a:t>Manzana Dañada – “No lo intentes tú”</a:t>
            </a:r>
            <a:endParaRPr lang="es-MX" sz="2000" dirty="0"/>
          </a:p>
        </p:txBody>
      </p:sp>
    </p:spTree>
    <p:extLst>
      <p:ext uri="{BB962C8B-B14F-4D97-AF65-F5344CB8AC3E}">
        <p14:creationId xmlns:p14="http://schemas.microsoft.com/office/powerpoint/2010/main" val="172382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5CFC06-1A20-456B-ACC6-CF24E9F4B35C}"/>
              </a:ext>
            </a:extLst>
          </p:cNvPr>
          <p:cNvSpPr txBox="1"/>
          <p:nvPr/>
        </p:nvSpPr>
        <p:spPr>
          <a:xfrm>
            <a:off x="763678" y="1859455"/>
            <a:ext cx="10737669"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La persona que está al frente de la expansión de la compañía MÁS GRANDE DEL MUNDO DE SERVICIOS ESENCIALES mostrará como ganar dinero de estos servicios a un grupo selecto de personas el día de XXXX en XXX a las XXXX.  Te aparto un lugar. </a:t>
            </a:r>
          </a:p>
          <a:p>
            <a:endParaRPr lang="es-MX" sz="2600" dirty="0">
              <a:latin typeface="Avenir Next LT Pro" panose="020B0504020202020204" pitchFamily="34" charset="0"/>
            </a:endParaRPr>
          </a:p>
          <a:p>
            <a:r>
              <a:rPr lang="es-MX" sz="2600" dirty="0">
                <a:latin typeface="Avenir Next LT Pro" panose="020B0504020202020204" pitchFamily="34" charset="0"/>
              </a:rPr>
              <a:t>Si te hacen preguntas:</a:t>
            </a:r>
          </a:p>
          <a:p>
            <a:r>
              <a:rPr lang="es-MX" sz="2600" dirty="0">
                <a:latin typeface="Avenir Next LT Pro" panose="020B0504020202020204" pitchFamily="34" charset="0"/>
              </a:rPr>
              <a:t>“Ve este video de 2 minutos para darte una idea y conéctate a la presentación a las XXX para saber los detalles” </a:t>
            </a:r>
          </a:p>
        </p:txBody>
      </p:sp>
      <p:sp>
        <p:nvSpPr>
          <p:cNvPr id="3" name="CuadroTexto 2">
            <a:extLst>
              <a:ext uri="{FF2B5EF4-FFF2-40B4-BE49-F238E27FC236}">
                <a16:creationId xmlns:a16="http://schemas.microsoft.com/office/drawing/2014/main" id="{B3CA9D4B-9E01-4D17-8C07-D42E97C2305F}"/>
              </a:ext>
            </a:extLst>
          </p:cNvPr>
          <p:cNvSpPr txBox="1"/>
          <p:nvPr/>
        </p:nvSpPr>
        <p:spPr>
          <a:xfrm>
            <a:off x="290635" y="345605"/>
            <a:ext cx="10962570" cy="584775"/>
          </a:xfrm>
          <a:prstGeom prst="rect">
            <a:avLst/>
          </a:prstGeom>
          <a:noFill/>
        </p:spPr>
        <p:txBody>
          <a:bodyPr wrap="square" rtlCol="0">
            <a:spAutoFit/>
          </a:bodyPr>
          <a:lstStyle/>
          <a:p>
            <a:r>
              <a:rPr lang="es-MX" sz="3200" dirty="0"/>
              <a:t>¿</a:t>
            </a:r>
            <a:r>
              <a:rPr lang="es-MX" sz="3200" dirty="0">
                <a:solidFill>
                  <a:schemeClr val="tx1">
                    <a:lumMod val="95000"/>
                    <a:lumOff val="5000"/>
                  </a:schemeClr>
                </a:solidFill>
              </a:rPr>
              <a:t>DE QUÉ </a:t>
            </a:r>
            <a:r>
              <a:rPr lang="es-MX" sz="3200" dirty="0">
                <a:solidFill>
                  <a:srgbClr val="EF4C6E"/>
                </a:solidFill>
                <a:latin typeface="Avenir Next LT Pro Demi" panose="020B0704020202020204" pitchFamily="34" charset="0"/>
              </a:rPr>
              <a:t>SE TRATA?</a:t>
            </a:r>
            <a:endParaRPr lang="es-MX" sz="3200" dirty="0">
              <a:solidFill>
                <a:srgbClr val="EF4C6E"/>
              </a:solidFill>
              <a:latin typeface="Avenir Next LT Pro Light" panose="020B0304020202020204" pitchFamily="34" charset="0"/>
            </a:endParaRPr>
          </a:p>
        </p:txBody>
      </p:sp>
      <p:sp>
        <p:nvSpPr>
          <p:cNvPr id="5" name="CuadroTexto 4">
            <a:extLst>
              <a:ext uri="{FF2B5EF4-FFF2-40B4-BE49-F238E27FC236}">
                <a16:creationId xmlns:a16="http://schemas.microsoft.com/office/drawing/2014/main" id="{9388A8EE-0B28-41C5-9D5A-4D392B494ABC}"/>
              </a:ext>
            </a:extLst>
          </p:cNvPr>
          <p:cNvSpPr txBox="1"/>
          <p:nvPr/>
        </p:nvSpPr>
        <p:spPr>
          <a:xfrm>
            <a:off x="3233931" y="5653760"/>
            <a:ext cx="5797164" cy="646331"/>
          </a:xfrm>
          <a:prstGeom prst="rect">
            <a:avLst/>
          </a:prstGeom>
          <a:noFill/>
        </p:spPr>
        <p:txBody>
          <a:bodyPr wrap="none" rtlCol="0">
            <a:spAutoFit/>
          </a:bodyPr>
          <a:lstStyle/>
          <a:p>
            <a:r>
              <a:rPr lang="es-MX" sz="3600" dirty="0">
                <a:solidFill>
                  <a:srgbClr val="00B0F0"/>
                </a:solidFill>
                <a:latin typeface="Avenir Next LT Pro Demi" panose="020B0704020202020204" pitchFamily="34" charset="0"/>
              </a:rPr>
              <a:t>¡NO expliques el negocio!</a:t>
            </a:r>
          </a:p>
        </p:txBody>
      </p:sp>
    </p:spTree>
    <p:extLst>
      <p:ext uri="{BB962C8B-B14F-4D97-AF65-F5344CB8AC3E}">
        <p14:creationId xmlns:p14="http://schemas.microsoft.com/office/powerpoint/2010/main" val="291248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8AFD8D9-9317-4325-BEA5-A48C65521BDD}"/>
              </a:ext>
            </a:extLst>
          </p:cNvPr>
          <p:cNvSpPr/>
          <p:nvPr/>
        </p:nvSpPr>
        <p:spPr>
          <a:xfrm>
            <a:off x="403277" y="1044468"/>
            <a:ext cx="3976473" cy="1200329"/>
          </a:xfrm>
          <a:prstGeom prst="rect">
            <a:avLst/>
          </a:prstGeom>
        </p:spPr>
        <p:txBody>
          <a:bodyPr wrap="none">
            <a:spAutoFit/>
          </a:bodyPr>
          <a:lstStyle/>
          <a:p>
            <a:pPr defTabSz="640514">
              <a:defRPr/>
            </a:pPr>
            <a:r>
              <a:rPr lang="es-MX" sz="3600" dirty="0">
                <a:solidFill>
                  <a:srgbClr val="EF4C6E"/>
                </a:solidFill>
                <a:latin typeface="+mj-lt"/>
                <a:sym typeface="Calibri"/>
              </a:rPr>
              <a:t>LEY DE</a:t>
            </a:r>
          </a:p>
          <a:p>
            <a:pPr defTabSz="640514">
              <a:defRPr/>
            </a:pPr>
            <a:r>
              <a:rPr lang="es-MX" sz="3600" dirty="0">
                <a:solidFill>
                  <a:srgbClr val="EF4C6E"/>
                </a:solidFill>
                <a:latin typeface="+mj-lt"/>
                <a:sym typeface="Calibri"/>
              </a:rPr>
              <a:t>LOS PROMEDIOS</a:t>
            </a:r>
          </a:p>
        </p:txBody>
      </p:sp>
      <p:pic>
        <p:nvPicPr>
          <p:cNvPr id="4" name="Gráfico 3">
            <a:extLst>
              <a:ext uri="{FF2B5EF4-FFF2-40B4-BE49-F238E27FC236}">
                <a16:creationId xmlns:a16="http://schemas.microsoft.com/office/drawing/2014/main" id="{B8BE3C74-D99E-4A0A-8420-6ECAE8F16A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9857" y="-45665"/>
            <a:ext cx="7997246" cy="6949331"/>
          </a:xfrm>
          <a:prstGeom prst="rect">
            <a:avLst/>
          </a:prstGeom>
        </p:spPr>
      </p:pic>
      <p:sp>
        <p:nvSpPr>
          <p:cNvPr id="5" name="TextBox 1">
            <a:extLst>
              <a:ext uri="{FF2B5EF4-FFF2-40B4-BE49-F238E27FC236}">
                <a16:creationId xmlns:a16="http://schemas.microsoft.com/office/drawing/2014/main" id="{89F7B55C-7927-440F-B28C-BC7E43AB855B}"/>
              </a:ext>
            </a:extLst>
          </p:cNvPr>
          <p:cNvSpPr txBox="1"/>
          <p:nvPr/>
        </p:nvSpPr>
        <p:spPr>
          <a:xfrm>
            <a:off x="403277" y="2898214"/>
            <a:ext cx="4875305" cy="208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706" tIns="42706" rIns="42706" bIns="42706" numCol="1" spcCol="38100" rtlCol="0" anchor="t">
            <a:spAutoFit/>
          </a:bodyPr>
          <a:lstStyle/>
          <a:p>
            <a:pPr defTabSz="854019" hangingPunct="0">
              <a:defRPr/>
            </a:pPr>
            <a:r>
              <a:rPr lang="es-MX" sz="2600" dirty="0">
                <a:sym typeface="Arial"/>
              </a:rPr>
              <a:t>De cada </a:t>
            </a:r>
            <a:r>
              <a:rPr lang="es-MX" sz="2600" dirty="0">
                <a:latin typeface="+mj-lt"/>
                <a:sym typeface="Arial"/>
              </a:rPr>
              <a:t>10 personas </a:t>
            </a:r>
            <a:r>
              <a:rPr lang="es-MX" sz="2600" dirty="0">
                <a:sym typeface="Arial"/>
              </a:rPr>
              <a:t>que ven una presentación y les das seguimiento:</a:t>
            </a:r>
          </a:p>
          <a:p>
            <a:pPr defTabSz="854019" hangingPunct="0">
              <a:defRPr/>
            </a:pPr>
            <a:r>
              <a:rPr lang="es-MX" altLang="en-US" sz="2600" dirty="0">
                <a:latin typeface="+mj-lt"/>
                <a:sym typeface="Arial"/>
              </a:rPr>
              <a:t>1 o 2</a:t>
            </a:r>
            <a:r>
              <a:rPr lang="es-MX" altLang="en-US" sz="2600" dirty="0">
                <a:sym typeface="Arial"/>
              </a:rPr>
              <a:t> se inscriben</a:t>
            </a:r>
          </a:p>
          <a:p>
            <a:pPr defTabSz="854019" hangingPunct="0">
              <a:defRPr/>
            </a:pPr>
            <a:r>
              <a:rPr lang="es-MX" altLang="en-US" sz="2600" dirty="0">
                <a:latin typeface="+mj-lt"/>
                <a:sym typeface="Arial"/>
              </a:rPr>
              <a:t>2 0 3 </a:t>
            </a:r>
            <a:r>
              <a:rPr lang="es-MX" altLang="en-US" sz="2600" dirty="0">
                <a:sym typeface="Arial"/>
              </a:rPr>
              <a:t>aceptan ser clientes</a:t>
            </a:r>
            <a:endParaRPr lang="es-MX" altLang="en-US" sz="2600" dirty="0"/>
          </a:p>
        </p:txBody>
      </p:sp>
      <p:sp>
        <p:nvSpPr>
          <p:cNvPr id="7" name="Forma libre: forma 6">
            <a:extLst>
              <a:ext uri="{FF2B5EF4-FFF2-40B4-BE49-F238E27FC236}">
                <a16:creationId xmlns:a16="http://schemas.microsoft.com/office/drawing/2014/main" id="{653BAB47-72F0-4BF1-860D-3C2D9590E589}"/>
              </a:ext>
            </a:extLst>
          </p:cNvPr>
          <p:cNvSpPr/>
          <p:nvPr/>
        </p:nvSpPr>
        <p:spPr>
          <a:xfrm>
            <a:off x="4298240" y="-45665"/>
            <a:ext cx="8013792" cy="6932784"/>
          </a:xfrm>
          <a:custGeom>
            <a:avLst/>
            <a:gdLst>
              <a:gd name="connsiteX0" fmla="*/ 8013792 w 8013792"/>
              <a:gd name="connsiteY0" fmla="*/ 6932785 h 6932784"/>
              <a:gd name="connsiteX1" fmla="*/ 2498450 w 8013792"/>
              <a:gd name="connsiteY1" fmla="*/ 6932785 h 6932784"/>
              <a:gd name="connsiteX2" fmla="*/ 0 w 8013792"/>
              <a:gd name="connsiteY2" fmla="*/ 0 h 6932784"/>
              <a:gd name="connsiteX3" fmla="*/ 8013792 w 8013792"/>
              <a:gd name="connsiteY3" fmla="*/ 0 h 6932784"/>
            </a:gdLst>
            <a:ahLst/>
            <a:cxnLst>
              <a:cxn ang="0">
                <a:pos x="connsiteX0" y="connsiteY0"/>
              </a:cxn>
              <a:cxn ang="0">
                <a:pos x="connsiteX1" y="connsiteY1"/>
              </a:cxn>
              <a:cxn ang="0">
                <a:pos x="connsiteX2" y="connsiteY2"/>
              </a:cxn>
              <a:cxn ang="0">
                <a:pos x="connsiteX3" y="connsiteY3"/>
              </a:cxn>
            </a:cxnLst>
            <a:rect l="l" t="t" r="r" b="b"/>
            <a:pathLst>
              <a:path w="8013792" h="6932784">
                <a:moveTo>
                  <a:pt x="8013792" y="6932785"/>
                </a:moveTo>
                <a:lnTo>
                  <a:pt x="2498450" y="6932785"/>
                </a:lnTo>
                <a:lnTo>
                  <a:pt x="0" y="0"/>
                </a:lnTo>
                <a:lnTo>
                  <a:pt x="8013792" y="0"/>
                </a:lnTo>
                <a:close/>
              </a:path>
            </a:pathLst>
          </a:custGeom>
          <a:blipFill dpi="0" rotWithShape="1">
            <a:blip r:embed="rId4">
              <a:duotone>
                <a:prstClr val="black"/>
                <a:srgbClr val="00B0F0">
                  <a:tint val="45000"/>
                  <a:satMod val="400000"/>
                </a:srgbClr>
              </a:duotone>
            </a:blip>
            <a:srcRect/>
            <a:tile tx="1352550" ty="0" sx="51000" sy="51000" flip="x" algn="ctr"/>
          </a:blipFill>
          <a:ln w="55114" cap="flat">
            <a:noFill/>
            <a:prstDash val="solid"/>
            <a:miter/>
          </a:ln>
        </p:spPr>
        <p:txBody>
          <a:bodyPr rtlCol="0" anchor="ctr"/>
          <a:lstStyle/>
          <a:p>
            <a:endParaRPr lang="es-MX" dirty="0"/>
          </a:p>
        </p:txBody>
      </p:sp>
      <p:sp>
        <p:nvSpPr>
          <p:cNvPr id="9" name="CuadroTexto 8">
            <a:extLst>
              <a:ext uri="{FF2B5EF4-FFF2-40B4-BE49-F238E27FC236}">
                <a16:creationId xmlns:a16="http://schemas.microsoft.com/office/drawing/2014/main" id="{F41E1CE3-02CE-414E-B64A-692BB2304D0F}"/>
              </a:ext>
            </a:extLst>
          </p:cNvPr>
          <p:cNvSpPr txBox="1"/>
          <p:nvPr/>
        </p:nvSpPr>
        <p:spPr>
          <a:xfrm>
            <a:off x="260087" y="5663116"/>
            <a:ext cx="5182466" cy="954107"/>
          </a:xfrm>
          <a:prstGeom prst="rect">
            <a:avLst/>
          </a:prstGeom>
          <a:noFill/>
        </p:spPr>
        <p:txBody>
          <a:bodyPr wrap="square">
            <a:spAutoFit/>
          </a:bodyPr>
          <a:lstStyle/>
          <a:p>
            <a:pPr defTabSz="854019" hangingPunct="0">
              <a:defRPr/>
            </a:pPr>
            <a:r>
              <a:rPr lang="es-MX" sz="2800" dirty="0">
                <a:solidFill>
                  <a:srgbClr val="00B0F0"/>
                </a:solidFill>
                <a:latin typeface="Avenir Next LT Pro Light" panose="020B0304020202020204" pitchFamily="34" charset="0"/>
                <a:sym typeface="Arial"/>
              </a:rPr>
              <a:t>APUNTA TODO Y A TODOS EN UN CUADERNO </a:t>
            </a:r>
          </a:p>
        </p:txBody>
      </p:sp>
    </p:spTree>
    <p:extLst>
      <p:ext uri="{BB962C8B-B14F-4D97-AF65-F5344CB8AC3E}">
        <p14:creationId xmlns:p14="http://schemas.microsoft.com/office/powerpoint/2010/main" val="234192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2922B-3858-8B38-BD84-61C1E193959E}"/>
            </a:ext>
          </a:extLst>
        </p:cNvPr>
        <p:cNvGrpSpPr/>
        <p:nvPr/>
      </p:nvGrpSpPr>
      <p:grpSpPr>
        <a:xfrm>
          <a:off x="0" y="0"/>
          <a:ext cx="0" cy="0"/>
          <a:chOff x="0" y="0"/>
          <a:chExt cx="0" cy="0"/>
        </a:xfrm>
      </p:grpSpPr>
      <p:sp>
        <p:nvSpPr>
          <p:cNvPr id="4" name="object 19">
            <a:extLst>
              <a:ext uri="{FF2B5EF4-FFF2-40B4-BE49-F238E27FC236}">
                <a16:creationId xmlns:a16="http://schemas.microsoft.com/office/drawing/2014/main" id="{18534850-5E4F-534A-7F75-2ECE8E88B938}"/>
              </a:ext>
            </a:extLst>
          </p:cNvPr>
          <p:cNvSpPr txBox="1"/>
          <p:nvPr/>
        </p:nvSpPr>
        <p:spPr>
          <a:xfrm>
            <a:off x="407988" y="2867106"/>
            <a:ext cx="5688012" cy="738664"/>
          </a:xfrm>
          <a:prstGeom prst="rect">
            <a:avLst/>
          </a:prstGeom>
        </p:spPr>
        <p:txBody>
          <a:bodyPr vert="horz" wrap="square" lIns="0" tIns="0" rIns="0" bIns="0" rtlCol="0">
            <a:spAutoFit/>
          </a:bodyPr>
          <a:lstStyle/>
          <a:p>
            <a:pPr marL="0" marR="0" lvl="0" indent="0" algn="l" defTabSz="608429" rtl="0" eaLnBrk="1" fontAlgn="auto" latinLnBrk="0" hangingPunct="1">
              <a:lnSpc>
                <a:spcPct val="100000"/>
              </a:lnSpc>
              <a:spcBef>
                <a:spcPts val="0"/>
              </a:spcBef>
              <a:spcAft>
                <a:spcPts val="0"/>
              </a:spcAft>
              <a:buClrTx/>
              <a:buSzTx/>
              <a:buFontTx/>
              <a:buNone/>
              <a:tabLst/>
              <a:defRPr/>
            </a:pPr>
            <a:r>
              <a:rPr lang="es-MX" sz="4800" spc="300" dirty="0">
                <a:solidFill>
                  <a:srgbClr val="EF4C6E"/>
                </a:solidFill>
                <a:latin typeface="Avenir Next LT Pro Demi"/>
              </a:rPr>
              <a:t>SEGUIMIENTO</a:t>
            </a:r>
            <a:endParaRPr kumimoji="0" lang="es-MX" sz="4800" b="0" i="0" u="none" strike="noStrike" kern="1200" cap="none" spc="300" normalizeH="0" baseline="0" noProof="0" dirty="0">
              <a:ln>
                <a:noFill/>
              </a:ln>
              <a:solidFill>
                <a:srgbClr val="EF4C6E"/>
              </a:solidFill>
              <a:effectLst/>
              <a:uLnTx/>
              <a:uFillTx/>
              <a:latin typeface="Avenir Next LT Pro Demi"/>
              <a:ea typeface="+mn-ea"/>
              <a:cs typeface="+mn-cs"/>
            </a:endParaRPr>
          </a:p>
        </p:txBody>
      </p:sp>
      <p:sp>
        <p:nvSpPr>
          <p:cNvPr id="5" name="CuadroTexto 4">
            <a:extLst>
              <a:ext uri="{FF2B5EF4-FFF2-40B4-BE49-F238E27FC236}">
                <a16:creationId xmlns:a16="http://schemas.microsoft.com/office/drawing/2014/main" id="{A6C216E4-B9D8-410A-CEF3-A1DC9CA83992}"/>
              </a:ext>
            </a:extLst>
          </p:cNvPr>
          <p:cNvSpPr txBox="1"/>
          <p:nvPr/>
        </p:nvSpPr>
        <p:spPr>
          <a:xfrm>
            <a:off x="311735" y="3549479"/>
            <a:ext cx="56880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Centavos en la presentación, MILLONES en el seguimiento</a:t>
            </a:r>
            <a:endParaRPr kumimoji="0" lang="es-MX" sz="24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Imagen 6">
            <a:extLst>
              <a:ext uri="{FF2B5EF4-FFF2-40B4-BE49-F238E27FC236}">
                <a16:creationId xmlns:a16="http://schemas.microsoft.com/office/drawing/2014/main" id="{42D4BEC2-4FDB-C334-8E8B-C0C936B53E17}"/>
              </a:ext>
            </a:extLst>
          </p:cNvPr>
          <p:cNvPicPr>
            <a:picLocks noChangeAspect="1"/>
          </p:cNvPicPr>
          <p:nvPr/>
        </p:nvPicPr>
        <p:blipFill>
          <a:blip r:embed="rId2">
            <a:grayscl/>
          </a:blip>
          <a:srcRect t="5390" b="5390"/>
          <a:stretch/>
        </p:blipFill>
        <p:spPr>
          <a:xfrm>
            <a:off x="7067550" y="-1"/>
            <a:ext cx="5124450" cy="6858001"/>
          </a:xfrm>
          <a:prstGeom prst="rect">
            <a:avLst/>
          </a:prstGeom>
        </p:spPr>
      </p:pic>
    </p:spTree>
    <p:extLst>
      <p:ext uri="{BB962C8B-B14F-4D97-AF65-F5344CB8AC3E}">
        <p14:creationId xmlns:p14="http://schemas.microsoft.com/office/powerpoint/2010/main" val="227089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EEB85299-EEE1-CA29-A738-715D9B92B60F}"/>
              </a:ext>
            </a:extLst>
          </p:cNvPr>
          <p:cNvGrpSpPr/>
          <p:nvPr/>
        </p:nvGrpSpPr>
        <p:grpSpPr>
          <a:xfrm>
            <a:off x="3478304" y="3837752"/>
            <a:ext cx="5235392" cy="470295"/>
            <a:chOff x="3601584" y="4745801"/>
            <a:chExt cx="5866751" cy="542215"/>
          </a:xfrm>
        </p:grpSpPr>
        <p:pic>
          <p:nvPicPr>
            <p:cNvPr id="6" name="Imagen 5" descr="Logotipo&#10;&#10;Descripción generada automáticamente">
              <a:extLst>
                <a:ext uri="{FF2B5EF4-FFF2-40B4-BE49-F238E27FC236}">
                  <a16:creationId xmlns:a16="http://schemas.microsoft.com/office/drawing/2014/main" id="{50015445-1F34-0689-3B3D-BF468F31F328}"/>
                </a:ext>
              </a:extLst>
            </p:cNvPr>
            <p:cNvPicPr>
              <a:picLocks noChangeAspect="1"/>
            </p:cNvPicPr>
            <p:nvPr/>
          </p:nvPicPr>
          <p:blipFill rotWithShape="1">
            <a:blip r:embed="rId3"/>
            <a:srcRect b="21550"/>
            <a:stretch/>
          </p:blipFill>
          <p:spPr>
            <a:xfrm>
              <a:off x="5791518" y="4745801"/>
              <a:ext cx="1022492" cy="461666"/>
            </a:xfrm>
            <a:prstGeom prst="rect">
              <a:avLst/>
            </a:prstGeom>
          </p:spPr>
        </p:pic>
        <p:sp>
          <p:nvSpPr>
            <p:cNvPr id="4" name="CuadroTexto 1">
              <a:extLst>
                <a:ext uri="{FF2B5EF4-FFF2-40B4-BE49-F238E27FC236}">
                  <a16:creationId xmlns:a16="http://schemas.microsoft.com/office/drawing/2014/main" id="{8A1CD1C6-5D3B-8CA8-CA41-FDDD5F8D8A9B}"/>
                </a:ext>
              </a:extLst>
            </p:cNvPr>
            <p:cNvSpPr txBox="1"/>
            <p:nvPr/>
          </p:nvSpPr>
          <p:spPr>
            <a:xfrm>
              <a:off x="3601584" y="4862204"/>
              <a:ext cx="2138074" cy="425812"/>
            </a:xfrm>
            <a:prstGeom prst="rect">
              <a:avLst/>
            </a:prstGeom>
            <a:noFill/>
          </p:spPr>
          <p:txBody>
            <a:bodyPr wrap="square" rtlCol="0">
              <a:spAutoFit/>
            </a:bodyPr>
            <a:lstStyle/>
            <a:p>
              <a:pPr marL="0" marR="0" lvl="0" indent="0" algn="r" defTabSz="953811"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chemeClr val="tx1">
                      <a:lumMod val="85000"/>
                      <a:lumOff val="15000"/>
                    </a:schemeClr>
                  </a:solidFill>
                  <a:effectLst/>
                  <a:uLnTx/>
                  <a:uFillTx/>
                  <a:ea typeface="+mn-ea"/>
                  <a:cs typeface="+mn-cs"/>
                </a:rPr>
                <a:t>Un proyecto de</a:t>
              </a:r>
            </a:p>
          </p:txBody>
        </p:sp>
        <p:pic>
          <p:nvPicPr>
            <p:cNvPr id="15" name="Imagen 14" descr="Imagen que contiene computadora, reloj, computer, ventana&#10;&#10;Descripción generada automáticamente">
              <a:extLst>
                <a:ext uri="{FF2B5EF4-FFF2-40B4-BE49-F238E27FC236}">
                  <a16:creationId xmlns:a16="http://schemas.microsoft.com/office/drawing/2014/main" id="{BB2FD14E-9553-2F59-5505-953C0ABD23F5}"/>
                </a:ext>
              </a:extLst>
            </p:cNvPr>
            <p:cNvPicPr>
              <a:picLocks noChangeAspect="1"/>
            </p:cNvPicPr>
            <p:nvPr/>
          </p:nvPicPr>
          <p:blipFill>
            <a:blip r:embed="rId4"/>
            <a:stretch>
              <a:fillRect/>
            </a:stretch>
          </p:blipFill>
          <p:spPr>
            <a:xfrm>
              <a:off x="7057738" y="4814047"/>
              <a:ext cx="1396056" cy="393420"/>
            </a:xfrm>
            <a:prstGeom prst="rect">
              <a:avLst/>
            </a:prstGeom>
          </p:spPr>
        </p:pic>
        <p:pic>
          <p:nvPicPr>
            <p:cNvPr id="18" name="Imagen 17" descr="Logotipo&#10;&#10;Descripción generada automáticamente con confianza baja">
              <a:extLst>
                <a:ext uri="{FF2B5EF4-FFF2-40B4-BE49-F238E27FC236}">
                  <a16:creationId xmlns:a16="http://schemas.microsoft.com/office/drawing/2014/main" id="{606F18BF-8A5F-E1D9-8ED0-FCBAD2753257}"/>
                </a:ext>
              </a:extLst>
            </p:cNvPr>
            <p:cNvPicPr>
              <a:picLocks noChangeAspect="1"/>
            </p:cNvPicPr>
            <p:nvPr/>
          </p:nvPicPr>
          <p:blipFill>
            <a:blip r:embed="rId5"/>
            <a:stretch>
              <a:fillRect/>
            </a:stretch>
          </p:blipFill>
          <p:spPr>
            <a:xfrm>
              <a:off x="8573621" y="4814048"/>
              <a:ext cx="894714" cy="393420"/>
            </a:xfrm>
            <a:prstGeom prst="rect">
              <a:avLst/>
            </a:prstGeom>
          </p:spPr>
        </p:pic>
      </p:grpSp>
      <p:sp>
        <p:nvSpPr>
          <p:cNvPr id="20" name="CuadroTexto 7">
            <a:extLst>
              <a:ext uri="{FF2B5EF4-FFF2-40B4-BE49-F238E27FC236}">
                <a16:creationId xmlns:a16="http://schemas.microsoft.com/office/drawing/2014/main" id="{C108F36C-B778-3D78-6E12-35E475DCC50D}"/>
              </a:ext>
            </a:extLst>
          </p:cNvPr>
          <p:cNvSpPr txBox="1"/>
          <p:nvPr/>
        </p:nvSpPr>
        <p:spPr>
          <a:xfrm>
            <a:off x="322729" y="5178441"/>
            <a:ext cx="11546542" cy="1200329"/>
          </a:xfrm>
          <a:prstGeom prst="rect">
            <a:avLst/>
          </a:prstGeom>
          <a:noFill/>
        </p:spPr>
        <p:txBody>
          <a:bodyPr wrap="square" rtlCol="0">
            <a:spAutoFit/>
          </a:bodyPr>
          <a:lstStyle/>
          <a:p>
            <a:pPr algn="ctr"/>
            <a:r>
              <a:rPr lang="es-MX" sz="3600" dirty="0">
                <a:solidFill>
                  <a:schemeClr val="tx1">
                    <a:lumMod val="85000"/>
                    <a:lumOff val="15000"/>
                  </a:schemeClr>
                </a:solidFill>
              </a:rPr>
              <a:t>EL PROYECTO DE </a:t>
            </a:r>
            <a:r>
              <a:rPr lang="es-MX" sz="3600" dirty="0">
                <a:solidFill>
                  <a:srgbClr val="EF4C6E"/>
                </a:solidFill>
                <a:latin typeface="+mj-lt"/>
              </a:rPr>
              <a:t>EXPANSIÓN MÁS GRANDE</a:t>
            </a:r>
            <a:endParaRPr lang="es-MX" sz="3600" dirty="0">
              <a:solidFill>
                <a:schemeClr val="tx1">
                  <a:lumMod val="85000"/>
                  <a:lumOff val="15000"/>
                </a:schemeClr>
              </a:solidFill>
              <a:latin typeface="+mj-lt"/>
            </a:endParaRPr>
          </a:p>
          <a:p>
            <a:pPr algn="ctr"/>
            <a:r>
              <a:rPr lang="es-MX" sz="3600" dirty="0">
                <a:solidFill>
                  <a:schemeClr val="tx1">
                    <a:lumMod val="85000"/>
                    <a:lumOff val="15000"/>
                  </a:schemeClr>
                </a:solidFill>
              </a:rPr>
              <a:t>EN LATINOAMÉRICA</a:t>
            </a:r>
          </a:p>
        </p:txBody>
      </p:sp>
      <p:pic>
        <p:nvPicPr>
          <p:cNvPr id="2" name="Imagen 1" descr="Logotipo&#10;&#10;Descripción generada automáticamente">
            <a:extLst>
              <a:ext uri="{FF2B5EF4-FFF2-40B4-BE49-F238E27FC236}">
                <a16:creationId xmlns:a16="http://schemas.microsoft.com/office/drawing/2014/main" id="{5F114B52-9A5E-06CE-2CA4-0C74C0ECCDDC}"/>
              </a:ext>
            </a:extLst>
          </p:cNvPr>
          <p:cNvPicPr>
            <a:picLocks noChangeAspect="1"/>
          </p:cNvPicPr>
          <p:nvPr/>
        </p:nvPicPr>
        <p:blipFill>
          <a:blip r:embed="rId6"/>
          <a:stretch>
            <a:fillRect/>
          </a:stretch>
        </p:blipFill>
        <p:spPr>
          <a:xfrm>
            <a:off x="2167446" y="765175"/>
            <a:ext cx="7857108" cy="2764538"/>
          </a:xfrm>
          <a:prstGeom prst="rect">
            <a:avLst/>
          </a:prstGeom>
        </p:spPr>
      </p:pic>
    </p:spTree>
    <p:extLst>
      <p:ext uri="{BB962C8B-B14F-4D97-AF65-F5344CB8AC3E}">
        <p14:creationId xmlns:p14="http://schemas.microsoft.com/office/powerpoint/2010/main" val="33918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7"/>
          <p:cNvSpPr txBox="1">
            <a:spLocks noChangeArrowheads="1"/>
          </p:cNvSpPr>
          <p:nvPr/>
        </p:nvSpPr>
        <p:spPr bwMode="auto">
          <a:xfrm>
            <a:off x="328388" y="350758"/>
            <a:ext cx="57676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defRPr/>
            </a:pPr>
            <a:r>
              <a:rPr lang="es-ES_tradnl" altLang="es-MX" dirty="0">
                <a:latin typeface="+mn-lt"/>
              </a:rPr>
              <a:t>GUIÓN DE </a:t>
            </a:r>
            <a:r>
              <a:rPr lang="es-ES_tradnl" altLang="es-MX" dirty="0">
                <a:solidFill>
                  <a:srgbClr val="EF4C6E"/>
                </a:solidFill>
                <a:latin typeface="+mj-lt"/>
              </a:rPr>
              <a:t>SEGUIMIENTO</a:t>
            </a:r>
          </a:p>
        </p:txBody>
      </p:sp>
      <p:sp>
        <p:nvSpPr>
          <p:cNvPr id="8" name="Rectangle 1"/>
          <p:cNvSpPr txBox="1">
            <a:spLocks noChangeArrowheads="1"/>
          </p:cNvSpPr>
          <p:nvPr/>
        </p:nvSpPr>
        <p:spPr bwMode="auto">
          <a:xfrm>
            <a:off x="1005328" y="2578992"/>
            <a:ext cx="9967472" cy="271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0760" tIns="50760" rIns="81360" bIns="50760" anchor="ctr">
            <a:spAutoFit/>
          </a:bodyPr>
          <a:lstStyle>
            <a:lvl1pPr marL="381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1pPr>
            <a:lvl2pPr marL="742950" indent="-28575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2pPr>
            <a:lvl3pPr marL="11430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3pPr>
            <a:lvl4pPr marL="16002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4pPr>
            <a:lvl5pPr marL="2057400" indent="-228600" eaLnBrk="0" hangingPunct="0">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5pPr>
            <a:lvl6pPr marL="25146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6pPr>
            <a:lvl7pPr marL="29718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7pPr>
            <a:lvl8pPr marL="34290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8pPr>
            <a:lvl9pPr marL="3886200" indent="-228600" eaLnBrk="0" fontAlgn="base" hangingPunct="0">
              <a:spcBef>
                <a:spcPct val="0"/>
              </a:spcBef>
              <a:spcAft>
                <a:spcPct val="0"/>
              </a:spcAft>
              <a:tabLst>
                <a:tab pos="38100" algn="l"/>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itchFamily="34" charset="0"/>
                <a:ea typeface="ヒラギノ角ゴ ProN W3" pitchFamily="-1" charset="-128"/>
              </a:defRPr>
            </a:lvl9pPr>
          </a:lstStyle>
          <a:p>
            <a:pPr eaLnBrk="1" hangingPunct="1">
              <a:spcBef>
                <a:spcPts val="1200"/>
              </a:spcBef>
              <a:buClr>
                <a:srgbClr val="FF0000"/>
              </a:buClr>
              <a:buSzPct val="100000"/>
            </a:pPr>
            <a:r>
              <a:rPr lang="en-GB" sz="2800" dirty="0">
                <a:solidFill>
                  <a:srgbClr val="002060"/>
                </a:solidFill>
                <a:latin typeface="+mn-lt"/>
              </a:rPr>
              <a:t>“</a:t>
            </a:r>
            <a:r>
              <a:rPr lang="es-MX" sz="2800" dirty="0">
                <a:solidFill>
                  <a:srgbClr val="002060"/>
                </a:solidFill>
                <a:latin typeface="+mn-lt"/>
              </a:rPr>
              <a:t>Espero que te encuentres bien…</a:t>
            </a:r>
          </a:p>
          <a:p>
            <a:pPr eaLnBrk="1" hangingPunct="1">
              <a:spcBef>
                <a:spcPts val="1200"/>
              </a:spcBef>
              <a:buClr>
                <a:srgbClr val="FF0000"/>
              </a:buClr>
              <a:buSzPct val="100000"/>
            </a:pPr>
            <a:r>
              <a:rPr lang="es-MX" sz="2800" dirty="0">
                <a:latin typeface="+mn-lt"/>
              </a:rPr>
              <a:t>La empresa acaba de lanzar un bono de más de $XXX,XXX para comenzar el negocio (</a:t>
            </a:r>
            <a:r>
              <a:rPr lang="es-MX" sz="2800" dirty="0">
                <a:latin typeface="+mj-lt"/>
              </a:rPr>
              <a:t>NUEVAS NOTICIAS</a:t>
            </a:r>
            <a:r>
              <a:rPr lang="es-MX" sz="2800" dirty="0">
                <a:latin typeface="+mn-lt"/>
              </a:rPr>
              <a:t>)”</a:t>
            </a:r>
          </a:p>
          <a:p>
            <a:pPr eaLnBrk="1" hangingPunct="1">
              <a:spcBef>
                <a:spcPts val="1200"/>
              </a:spcBef>
              <a:buClr>
                <a:srgbClr val="FF0000"/>
              </a:buClr>
              <a:buSzPct val="100000"/>
            </a:pPr>
            <a:r>
              <a:rPr lang="es-MX" sz="2800" dirty="0">
                <a:solidFill>
                  <a:srgbClr val="002060"/>
                </a:solidFill>
                <a:latin typeface="+mn-lt"/>
              </a:rPr>
              <a:t>¿Quieres aprovecharlo?</a:t>
            </a:r>
          </a:p>
          <a:p>
            <a:pPr eaLnBrk="1" hangingPunct="1">
              <a:spcBef>
                <a:spcPts val="1200"/>
              </a:spcBef>
              <a:buClr>
                <a:srgbClr val="FF0000"/>
              </a:buClr>
              <a:buSzPct val="100000"/>
            </a:pPr>
            <a:r>
              <a:rPr lang="es-MX" sz="2800" dirty="0">
                <a:solidFill>
                  <a:srgbClr val="0070C0"/>
                </a:solidFill>
                <a:latin typeface="+mn-lt"/>
              </a:rPr>
              <a:t>¿Qué te parece si nos vemos hoy mismo?</a:t>
            </a:r>
            <a:r>
              <a:rPr lang="en-GB" sz="2800" dirty="0">
                <a:solidFill>
                  <a:srgbClr val="0070C0"/>
                </a:solidFill>
                <a:latin typeface="+mn-lt"/>
              </a:rPr>
              <a:t>”</a:t>
            </a:r>
          </a:p>
        </p:txBody>
      </p:sp>
    </p:spTree>
    <p:extLst>
      <p:ext uri="{BB962C8B-B14F-4D97-AF65-F5344CB8AC3E}">
        <p14:creationId xmlns:p14="http://schemas.microsoft.com/office/powerpoint/2010/main" val="31191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476">
            <a:extLst>
              <a:ext uri="{FF2B5EF4-FFF2-40B4-BE49-F238E27FC236}">
                <a16:creationId xmlns:a16="http://schemas.microsoft.com/office/drawing/2014/main" id="{F11BF802-CF10-4723-B585-901B07721E35}"/>
              </a:ext>
            </a:extLst>
          </p:cNvPr>
          <p:cNvSpPr/>
          <p:nvPr/>
        </p:nvSpPr>
        <p:spPr>
          <a:xfrm>
            <a:off x="321745" y="256321"/>
            <a:ext cx="6745805" cy="707886"/>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lvl1pPr algn="ctr">
              <a:defRPr sz="4400" b="1" i="1">
                <a:solidFill>
                  <a:srgbClr val="FFFFFF"/>
                </a:solidFill>
                <a:latin typeface="Arial"/>
                <a:ea typeface="Arial"/>
                <a:cs typeface="Arial"/>
                <a:sym typeface="Arial"/>
              </a:defRPr>
            </a:lvl1pPr>
          </a:lstStyle>
          <a:p>
            <a:pPr algn="l" defTabSz="685800">
              <a:defRPr/>
            </a:pPr>
            <a:r>
              <a:rPr lang="es-MX" sz="4000" b="0" i="0" spc="300" dirty="0">
                <a:solidFill>
                  <a:schemeClr val="tx1">
                    <a:lumMod val="95000"/>
                    <a:lumOff val="5000"/>
                  </a:schemeClr>
                </a:solidFill>
                <a:latin typeface="+mn-lt"/>
              </a:rPr>
              <a:t>CONSEJOS</a:t>
            </a:r>
            <a:r>
              <a:rPr lang="es-MX" sz="4000" b="0" i="0" spc="300" dirty="0">
                <a:solidFill>
                  <a:srgbClr val="EF4C6E"/>
                </a:solidFill>
                <a:latin typeface="+mj-lt"/>
              </a:rPr>
              <a:t> INCREIBLES</a:t>
            </a:r>
          </a:p>
        </p:txBody>
      </p:sp>
      <p:sp>
        <p:nvSpPr>
          <p:cNvPr id="4" name="object 3">
            <a:extLst>
              <a:ext uri="{FF2B5EF4-FFF2-40B4-BE49-F238E27FC236}">
                <a16:creationId xmlns:a16="http://schemas.microsoft.com/office/drawing/2014/main" id="{9E40DEA6-407F-4B3C-BB1A-84B08F5001BC}"/>
              </a:ext>
            </a:extLst>
          </p:cNvPr>
          <p:cNvSpPr txBox="1"/>
          <p:nvPr/>
        </p:nvSpPr>
        <p:spPr>
          <a:xfrm>
            <a:off x="491494" y="2184780"/>
            <a:ext cx="5831708" cy="2871492"/>
          </a:xfrm>
          <a:prstGeom prst="rect">
            <a:avLst/>
          </a:prstGeom>
        </p:spPr>
        <p:txBody>
          <a:bodyPr vert="horz" wrap="square" lIns="0" tIns="0" rIns="0" bIns="0" rtlCol="0">
            <a:spAutoFit/>
          </a:bodyPr>
          <a:lstStyle/>
          <a:p>
            <a:pPr marL="12685" defTabSz="456640">
              <a:lnSpc>
                <a:spcPct val="150000"/>
              </a:lnSpc>
            </a:pPr>
            <a:r>
              <a:rPr lang="es-ES_tradnl" sz="3200" dirty="0"/>
              <a:t>Simplifica </a:t>
            </a:r>
          </a:p>
          <a:p>
            <a:pPr marL="12685" defTabSz="456640">
              <a:lnSpc>
                <a:spcPct val="150000"/>
              </a:lnSpc>
            </a:pPr>
            <a:r>
              <a:rPr lang="es-ES_tradnl" sz="3200" dirty="0"/>
              <a:t>Conéctate al sistema de apoyo</a:t>
            </a:r>
          </a:p>
          <a:p>
            <a:pPr marL="12685" defTabSz="456640">
              <a:lnSpc>
                <a:spcPct val="150000"/>
              </a:lnSpc>
            </a:pPr>
            <a:r>
              <a:rPr lang="es-ES_tradnl" sz="3200" dirty="0"/>
              <a:t>Protege tu mente </a:t>
            </a:r>
          </a:p>
          <a:p>
            <a:pPr marL="12685" defTabSz="456640">
              <a:lnSpc>
                <a:spcPct val="150000"/>
              </a:lnSpc>
            </a:pPr>
            <a:r>
              <a:rPr lang="es-ES_tradnl" sz="3200" dirty="0"/>
              <a:t>Actúa</a:t>
            </a:r>
          </a:p>
        </p:txBody>
      </p:sp>
      <p:sp>
        <p:nvSpPr>
          <p:cNvPr id="2" name="Paralelogramo 1">
            <a:extLst>
              <a:ext uri="{FF2B5EF4-FFF2-40B4-BE49-F238E27FC236}">
                <a16:creationId xmlns:a16="http://schemas.microsoft.com/office/drawing/2014/main" id="{DB1E413D-677D-4212-9BEA-474CEA2843CA}"/>
              </a:ext>
            </a:extLst>
          </p:cNvPr>
          <p:cNvSpPr/>
          <p:nvPr/>
        </p:nvSpPr>
        <p:spPr>
          <a:xfrm>
            <a:off x="6492950" y="0"/>
            <a:ext cx="5712340" cy="6858000"/>
          </a:xfrm>
          <a:custGeom>
            <a:avLst/>
            <a:gdLst>
              <a:gd name="connsiteX0" fmla="*/ 0 w 5178056"/>
              <a:gd name="connsiteY0" fmla="*/ 6858000 h 6858000"/>
              <a:gd name="connsiteX1" fmla="*/ 1294514 w 5178056"/>
              <a:gd name="connsiteY1" fmla="*/ 0 h 6858000"/>
              <a:gd name="connsiteX2" fmla="*/ 5178056 w 5178056"/>
              <a:gd name="connsiteY2" fmla="*/ 0 h 6858000"/>
              <a:gd name="connsiteX3" fmla="*/ 3883542 w 5178056"/>
              <a:gd name="connsiteY3" fmla="*/ 6858000 h 6858000"/>
              <a:gd name="connsiteX4" fmla="*/ 0 w 5178056"/>
              <a:gd name="connsiteY4" fmla="*/ 6858000 h 6858000"/>
              <a:gd name="connsiteX0" fmla="*/ 0 w 5191346"/>
              <a:gd name="connsiteY0" fmla="*/ 6858000 h 6858000"/>
              <a:gd name="connsiteX1" fmla="*/ 1294514 w 5191346"/>
              <a:gd name="connsiteY1" fmla="*/ 0 h 6858000"/>
              <a:gd name="connsiteX2" fmla="*/ 5178056 w 5191346"/>
              <a:gd name="connsiteY2" fmla="*/ 0 h 6858000"/>
              <a:gd name="connsiteX3" fmla="*/ 5191346 w 5191346"/>
              <a:gd name="connsiteY3" fmla="*/ 6858000 h 6858000"/>
              <a:gd name="connsiteX4" fmla="*/ 0 w 51913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346" h="6858000">
                <a:moveTo>
                  <a:pt x="0" y="6858000"/>
                </a:moveTo>
                <a:lnTo>
                  <a:pt x="1294514" y="0"/>
                </a:lnTo>
                <a:lnTo>
                  <a:pt x="5178056" y="0"/>
                </a:lnTo>
                <a:lnTo>
                  <a:pt x="5191346" y="6858000"/>
                </a:lnTo>
                <a:lnTo>
                  <a:pt x="0" y="6858000"/>
                </a:lnTo>
                <a:close/>
              </a:path>
            </a:pathLst>
          </a:custGeom>
          <a:blipFill dpi="0" rotWithShape="1">
            <a:blip r:embed="rId3">
              <a:duotone>
                <a:schemeClr val="accent3">
                  <a:shade val="45000"/>
                  <a:satMod val="135000"/>
                </a:schemeClr>
                <a:prstClr val="white"/>
              </a:duotone>
            </a:blip>
            <a:srcRect/>
            <a:tile tx="1924050" ty="0" sx="54000" sy="54000" flip="x"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202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F7C48-A8C4-6E1B-CCFE-6B52D1CB32E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E57E780-CDF7-5458-6384-E9F058DB750D}"/>
              </a:ext>
            </a:extLst>
          </p:cNvPr>
          <p:cNvSpPr>
            <a:spLocks noGrp="1"/>
          </p:cNvSpPr>
          <p:nvPr>
            <p:ph type="title" idx="4294967295"/>
          </p:nvPr>
        </p:nvSpPr>
        <p:spPr>
          <a:xfrm>
            <a:off x="311084" y="270955"/>
            <a:ext cx="10204515" cy="747140"/>
          </a:xfrm>
        </p:spPr>
        <p:txBody>
          <a:bodyPr>
            <a:normAutofit/>
          </a:bodyPr>
          <a:lstStyle/>
          <a:p>
            <a:r>
              <a:rPr lang="es-MX" sz="3200" spc="300" dirty="0">
                <a:latin typeface="+mn-lt"/>
              </a:rPr>
              <a:t>PRÓXIMOS </a:t>
            </a:r>
            <a:r>
              <a:rPr lang="es-MX" sz="3200" spc="300" dirty="0">
                <a:solidFill>
                  <a:srgbClr val="EF4C6E"/>
                </a:solidFill>
              </a:rPr>
              <a:t>EVENTOS</a:t>
            </a:r>
          </a:p>
        </p:txBody>
      </p:sp>
      <p:pic>
        <p:nvPicPr>
          <p:cNvPr id="6" name="Imagen 5" descr="Imagen que contiene Texto&#10;&#10;Descripción generada automáticamente">
            <a:extLst>
              <a:ext uri="{FF2B5EF4-FFF2-40B4-BE49-F238E27FC236}">
                <a16:creationId xmlns:a16="http://schemas.microsoft.com/office/drawing/2014/main" id="{C953FF96-03E8-0BBB-6863-20E8E2F8B8B5}"/>
              </a:ext>
            </a:extLst>
          </p:cNvPr>
          <p:cNvPicPr>
            <a:picLocks noChangeAspect="1"/>
          </p:cNvPicPr>
          <p:nvPr/>
        </p:nvPicPr>
        <p:blipFill>
          <a:blip r:embed="rId2"/>
          <a:stretch>
            <a:fillRect/>
          </a:stretch>
        </p:blipFill>
        <p:spPr>
          <a:xfrm>
            <a:off x="1326507" y="947652"/>
            <a:ext cx="9538986" cy="5365680"/>
          </a:xfrm>
          <a:prstGeom prst="rect">
            <a:avLst/>
          </a:prstGeom>
        </p:spPr>
      </p:pic>
      <p:sp>
        <p:nvSpPr>
          <p:cNvPr id="3" name="Título 1">
            <a:extLst>
              <a:ext uri="{FF2B5EF4-FFF2-40B4-BE49-F238E27FC236}">
                <a16:creationId xmlns:a16="http://schemas.microsoft.com/office/drawing/2014/main" id="{916F5F9E-2D2A-45AA-9569-DC42D5469C7F}"/>
              </a:ext>
            </a:extLst>
          </p:cNvPr>
          <p:cNvSpPr txBox="1">
            <a:spLocks/>
          </p:cNvSpPr>
          <p:nvPr/>
        </p:nvSpPr>
        <p:spPr>
          <a:xfrm>
            <a:off x="3011393" y="6363208"/>
            <a:ext cx="6169213" cy="48540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spc="300" dirty="0">
                <a:latin typeface="+mn-lt"/>
              </a:rPr>
              <a:t>www.cumbreliderazgo.com</a:t>
            </a:r>
            <a:endParaRPr lang="es-MX" sz="3200" spc="300" dirty="0">
              <a:solidFill>
                <a:srgbClr val="EF4C6E"/>
              </a:solidFill>
            </a:endParaRPr>
          </a:p>
        </p:txBody>
      </p:sp>
      <p:pic>
        <p:nvPicPr>
          <p:cNvPr id="4" name="Imagen 3" descr="Logotipo&#10;&#10;Descripción generada automáticamente">
            <a:extLst>
              <a:ext uri="{FF2B5EF4-FFF2-40B4-BE49-F238E27FC236}">
                <a16:creationId xmlns:a16="http://schemas.microsoft.com/office/drawing/2014/main" id="{8FA59F8E-164F-2A4A-FE11-BD57B4F29E94}"/>
              </a:ext>
            </a:extLst>
          </p:cNvPr>
          <p:cNvPicPr>
            <a:picLocks noChangeAspect="1"/>
          </p:cNvPicPr>
          <p:nvPr/>
        </p:nvPicPr>
        <p:blipFill>
          <a:blip r:embed="rId3"/>
          <a:stretch>
            <a:fillRect/>
          </a:stretch>
        </p:blipFill>
        <p:spPr>
          <a:xfrm>
            <a:off x="11186332" y="6436372"/>
            <a:ext cx="798998" cy="281129"/>
          </a:xfrm>
          <a:prstGeom prst="rect">
            <a:avLst/>
          </a:prstGeom>
        </p:spPr>
      </p:pic>
    </p:spTree>
    <p:extLst>
      <p:ext uri="{BB962C8B-B14F-4D97-AF65-F5344CB8AC3E}">
        <p14:creationId xmlns:p14="http://schemas.microsoft.com/office/powerpoint/2010/main" val="3978416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umbre PV 24">
            <a:hlinkClick r:id="" action="ppaction://media"/>
            <a:extLst>
              <a:ext uri="{FF2B5EF4-FFF2-40B4-BE49-F238E27FC236}">
                <a16:creationId xmlns:a16="http://schemas.microsoft.com/office/drawing/2014/main" id="{611E0641-BFF1-D336-5C94-E75C4AAC90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14610" cy="6858000"/>
          </a:xfrm>
          <a:prstGeom prst="rect">
            <a:avLst/>
          </a:prstGeom>
        </p:spPr>
      </p:pic>
      <p:pic>
        <p:nvPicPr>
          <p:cNvPr id="6" name="Imagen 5" descr="Logotipo&#10;&#10;Descripción generada automáticamente">
            <a:extLst>
              <a:ext uri="{FF2B5EF4-FFF2-40B4-BE49-F238E27FC236}">
                <a16:creationId xmlns:a16="http://schemas.microsoft.com/office/drawing/2014/main" id="{994B0EB1-6C7C-A35B-52AA-410185FD577C}"/>
              </a:ext>
            </a:extLst>
          </p:cNvPr>
          <p:cNvPicPr>
            <a:picLocks noChangeAspect="1"/>
          </p:cNvPicPr>
          <p:nvPr/>
        </p:nvPicPr>
        <p:blipFill>
          <a:blip r:embed="rId5"/>
          <a:stretch>
            <a:fillRect/>
          </a:stretch>
        </p:blipFill>
        <p:spPr>
          <a:xfrm>
            <a:off x="11186332" y="6436372"/>
            <a:ext cx="798998" cy="281129"/>
          </a:xfrm>
          <a:prstGeom prst="rect">
            <a:avLst/>
          </a:prstGeom>
        </p:spPr>
      </p:pic>
    </p:spTree>
    <p:extLst>
      <p:ext uri="{BB962C8B-B14F-4D97-AF65-F5344CB8AC3E}">
        <p14:creationId xmlns:p14="http://schemas.microsoft.com/office/powerpoint/2010/main" val="403441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F4C6E"/>
        </a:solidFill>
        <a:effectLst/>
      </p:bgPr>
    </p:bg>
    <p:spTree>
      <p:nvGrpSpPr>
        <p:cNvPr id="1" name=""/>
        <p:cNvGrpSpPr/>
        <p:nvPr/>
      </p:nvGrpSpPr>
      <p:grpSpPr>
        <a:xfrm>
          <a:off x="0" y="0"/>
          <a:ext cx="0" cy="0"/>
          <a:chOff x="0" y="0"/>
          <a:chExt cx="0" cy="0"/>
        </a:xfrm>
      </p:grpSpPr>
      <p:sp>
        <p:nvSpPr>
          <p:cNvPr id="12" name="CuadroTexto 27">
            <a:extLst>
              <a:ext uri="{FF2B5EF4-FFF2-40B4-BE49-F238E27FC236}">
                <a16:creationId xmlns:a16="http://schemas.microsoft.com/office/drawing/2014/main" id="{3AEFB955-BDEC-46BD-BFF6-9F97762F3814}"/>
              </a:ext>
            </a:extLst>
          </p:cNvPr>
          <p:cNvSpPr txBox="1"/>
          <p:nvPr/>
        </p:nvSpPr>
        <p:spPr>
          <a:xfrm>
            <a:off x="1680142" y="3167233"/>
            <a:ext cx="8831716" cy="2062103"/>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3200" dirty="0">
                <a:solidFill>
                  <a:schemeClr val="bg1"/>
                </a:solidFill>
              </a:rPr>
              <a:t>Si no construyes una fuente de ingresos </a:t>
            </a:r>
            <a:r>
              <a:rPr lang="es-CO" sz="3200" dirty="0">
                <a:solidFill>
                  <a:schemeClr val="bg1"/>
                </a:solidFill>
                <a:latin typeface="+mj-lt"/>
              </a:rPr>
              <a:t>constante y estable </a:t>
            </a:r>
            <a:r>
              <a:rPr lang="es-CO" sz="3200" dirty="0">
                <a:solidFill>
                  <a:schemeClr val="bg1"/>
                </a:solidFill>
              </a:rPr>
              <a:t>que no dependa de tu </a:t>
            </a:r>
            <a:r>
              <a:rPr lang="es-CO" sz="3200" dirty="0">
                <a:solidFill>
                  <a:schemeClr val="bg1"/>
                </a:solidFill>
                <a:latin typeface="+mj-lt"/>
              </a:rPr>
              <a:t>tiempo y esfuerzo </a:t>
            </a:r>
            <a:r>
              <a:rPr lang="es-CO" sz="3200" dirty="0">
                <a:solidFill>
                  <a:schemeClr val="bg1"/>
                </a:solidFill>
              </a:rPr>
              <a:t>siempre </a:t>
            </a:r>
            <a:r>
              <a:rPr lang="es-CO" sz="3200" dirty="0">
                <a:solidFill>
                  <a:schemeClr val="bg1"/>
                </a:solidFill>
                <a:latin typeface="+mj-lt"/>
              </a:rPr>
              <a:t>estarás en riesgo </a:t>
            </a:r>
            <a:r>
              <a:rPr lang="es-CO" sz="3200" dirty="0">
                <a:solidFill>
                  <a:schemeClr val="bg1"/>
                </a:solidFill>
              </a:rPr>
              <a:t>de perder tu ingreso y </a:t>
            </a:r>
            <a:r>
              <a:rPr lang="es-CO" sz="3200" dirty="0">
                <a:solidFill>
                  <a:schemeClr val="bg1"/>
                </a:solidFill>
                <a:latin typeface="+mj-lt"/>
              </a:rPr>
              <a:t>calidad de vida. </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2777756" y="1528480"/>
            <a:ext cx="6636488" cy="1015663"/>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6000" spc="600" dirty="0">
                <a:solidFill>
                  <a:schemeClr val="bg1"/>
                </a:solidFill>
                <a:latin typeface="+mj-lt"/>
              </a:rPr>
              <a:t>ADVERTENCIA</a:t>
            </a:r>
          </a:p>
        </p:txBody>
      </p:sp>
    </p:spTree>
    <p:extLst>
      <p:ext uri="{BB962C8B-B14F-4D97-AF65-F5344CB8AC3E}">
        <p14:creationId xmlns:p14="http://schemas.microsoft.com/office/powerpoint/2010/main" val="126133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2" name="CuadroTexto 27">
            <a:extLst>
              <a:ext uri="{FF2B5EF4-FFF2-40B4-BE49-F238E27FC236}">
                <a16:creationId xmlns:a16="http://schemas.microsoft.com/office/drawing/2014/main" id="{3AEFB955-BDEC-46BD-BFF6-9F97762F3814}"/>
              </a:ext>
            </a:extLst>
          </p:cNvPr>
          <p:cNvSpPr txBox="1"/>
          <p:nvPr/>
        </p:nvSpPr>
        <p:spPr>
          <a:xfrm>
            <a:off x="1981201" y="2788586"/>
            <a:ext cx="8229599" cy="2062103"/>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3200" dirty="0">
                <a:solidFill>
                  <a:schemeClr val="bg1"/>
                </a:solidFill>
              </a:rPr>
              <a:t>Si construyes una fuente de </a:t>
            </a:r>
            <a:r>
              <a:rPr lang="es-CO" sz="3200" dirty="0">
                <a:solidFill>
                  <a:schemeClr val="bg1"/>
                </a:solidFill>
                <a:latin typeface="+mj-lt"/>
              </a:rPr>
              <a:t>ingresos RESIDUAL</a:t>
            </a:r>
            <a:r>
              <a:rPr lang="es-CO" sz="3200" dirty="0">
                <a:solidFill>
                  <a:schemeClr val="bg1"/>
                </a:solidFill>
              </a:rPr>
              <a:t>, podrás vivir sin jefes, </a:t>
            </a:r>
            <a:r>
              <a:rPr lang="es-CO" sz="3200" dirty="0">
                <a:solidFill>
                  <a:schemeClr val="bg1"/>
                </a:solidFill>
                <a:latin typeface="+mj-lt"/>
              </a:rPr>
              <a:t>sin el estrés</a:t>
            </a:r>
            <a:r>
              <a:rPr lang="es-CO" sz="3200" dirty="0">
                <a:solidFill>
                  <a:schemeClr val="bg1"/>
                </a:solidFill>
              </a:rPr>
              <a:t> de un negocio tradicional, sin la constante </a:t>
            </a:r>
            <a:r>
              <a:rPr lang="es-CO" sz="3200" dirty="0">
                <a:solidFill>
                  <a:schemeClr val="bg1"/>
                </a:solidFill>
                <a:latin typeface="+mj-lt"/>
              </a:rPr>
              <a:t>presión de las ventas</a:t>
            </a:r>
            <a:r>
              <a:rPr lang="es-CO" sz="3200" dirty="0">
                <a:solidFill>
                  <a:schemeClr val="bg1"/>
                </a:solidFill>
              </a:rPr>
              <a:t>. </a:t>
            </a:r>
          </a:p>
        </p:txBody>
      </p:sp>
      <p:sp>
        <p:nvSpPr>
          <p:cNvPr id="24" name="CuadroTexto 35">
            <a:extLst>
              <a:ext uri="{FF2B5EF4-FFF2-40B4-BE49-F238E27FC236}">
                <a16:creationId xmlns:a16="http://schemas.microsoft.com/office/drawing/2014/main" id="{EAB74F17-03EA-48FA-BCF1-075A8A03BCB6}"/>
              </a:ext>
            </a:extLst>
          </p:cNvPr>
          <p:cNvSpPr txBox="1"/>
          <p:nvPr/>
        </p:nvSpPr>
        <p:spPr>
          <a:xfrm>
            <a:off x="1981200" y="1296803"/>
            <a:ext cx="8229600" cy="1107996"/>
          </a:xfrm>
          <a:prstGeom prst="rect">
            <a:avLst/>
          </a:prstGeom>
          <a:noFill/>
        </p:spPr>
        <p:txBody>
          <a:bodyPr wrap="square" rtlCol="0">
            <a:spAutoFit/>
          </a:bodyPr>
          <a:lstStyle/>
          <a:p>
            <a:pPr marL="0" marR="0" lvl="0" indent="0" algn="ctr" defTabSz="892517" rtl="0" eaLnBrk="1" fontAlgn="auto" latinLnBrk="0" hangingPunct="1">
              <a:lnSpc>
                <a:spcPct val="100000"/>
              </a:lnSpc>
              <a:spcBef>
                <a:spcPts val="0"/>
              </a:spcBef>
              <a:spcAft>
                <a:spcPts val="0"/>
              </a:spcAft>
              <a:buClrTx/>
              <a:buSzTx/>
              <a:buFontTx/>
              <a:buNone/>
              <a:tabLst/>
              <a:defRPr/>
            </a:pPr>
            <a:r>
              <a:rPr lang="es-CO" sz="6600" spc="600" dirty="0">
                <a:solidFill>
                  <a:schemeClr val="bg1"/>
                </a:solidFill>
                <a:latin typeface="+mj-lt"/>
              </a:rPr>
              <a:t>RECOMPENSA</a:t>
            </a:r>
          </a:p>
        </p:txBody>
      </p:sp>
      <p:sp>
        <p:nvSpPr>
          <p:cNvPr id="2" name="CuadroTexto 1">
            <a:extLst>
              <a:ext uri="{FF2B5EF4-FFF2-40B4-BE49-F238E27FC236}">
                <a16:creationId xmlns:a16="http://schemas.microsoft.com/office/drawing/2014/main" id="{B200F7B3-9CB5-4429-8DB5-F2A6FABE675F}"/>
              </a:ext>
            </a:extLst>
          </p:cNvPr>
          <p:cNvSpPr txBox="1"/>
          <p:nvPr/>
        </p:nvSpPr>
        <p:spPr>
          <a:xfrm>
            <a:off x="2819400" y="5333367"/>
            <a:ext cx="6553200" cy="769441"/>
          </a:xfrm>
          <a:prstGeom prst="rect">
            <a:avLst/>
          </a:prstGeom>
          <a:noFill/>
        </p:spPr>
        <p:txBody>
          <a:bodyPr wrap="square" rtlCol="0">
            <a:spAutoFit/>
          </a:bodyPr>
          <a:lstStyle/>
          <a:p>
            <a:pPr algn="ctr"/>
            <a:r>
              <a:rPr lang="es-MX" sz="4400" spc="600" dirty="0">
                <a:solidFill>
                  <a:schemeClr val="bg1"/>
                </a:solidFill>
                <a:latin typeface="+mj-lt"/>
              </a:rPr>
              <a:t>Tendrás libertad</a:t>
            </a:r>
          </a:p>
        </p:txBody>
      </p:sp>
    </p:spTree>
    <p:extLst>
      <p:ext uri="{BB962C8B-B14F-4D97-AF65-F5344CB8AC3E}">
        <p14:creationId xmlns:p14="http://schemas.microsoft.com/office/powerpoint/2010/main" val="184000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751FD2AF-B282-D951-0161-AC792D2D2333}"/>
              </a:ext>
            </a:extLst>
          </p:cNvPr>
          <p:cNvGrpSpPr/>
          <p:nvPr/>
        </p:nvGrpSpPr>
        <p:grpSpPr>
          <a:xfrm>
            <a:off x="3478304" y="5028878"/>
            <a:ext cx="5235392" cy="470295"/>
            <a:chOff x="3601584" y="4745801"/>
            <a:chExt cx="5866751" cy="542215"/>
          </a:xfrm>
        </p:grpSpPr>
        <p:pic>
          <p:nvPicPr>
            <p:cNvPr id="6" name="Imagen 5" descr="Logotipo&#10;&#10;Descripción generada automáticamente">
              <a:extLst>
                <a:ext uri="{FF2B5EF4-FFF2-40B4-BE49-F238E27FC236}">
                  <a16:creationId xmlns:a16="http://schemas.microsoft.com/office/drawing/2014/main" id="{07A0BB05-A384-6EF2-46C0-483E939984FA}"/>
                </a:ext>
              </a:extLst>
            </p:cNvPr>
            <p:cNvPicPr>
              <a:picLocks noChangeAspect="1"/>
            </p:cNvPicPr>
            <p:nvPr/>
          </p:nvPicPr>
          <p:blipFill rotWithShape="1">
            <a:blip r:embed="rId2"/>
            <a:srcRect b="21550"/>
            <a:stretch/>
          </p:blipFill>
          <p:spPr>
            <a:xfrm>
              <a:off x="5791518" y="4745801"/>
              <a:ext cx="1022492" cy="461666"/>
            </a:xfrm>
            <a:prstGeom prst="rect">
              <a:avLst/>
            </a:prstGeom>
          </p:spPr>
        </p:pic>
        <p:sp>
          <p:nvSpPr>
            <p:cNvPr id="7" name="CuadroTexto 1">
              <a:extLst>
                <a:ext uri="{FF2B5EF4-FFF2-40B4-BE49-F238E27FC236}">
                  <a16:creationId xmlns:a16="http://schemas.microsoft.com/office/drawing/2014/main" id="{20510305-597F-A3DC-6706-7E5D7ABCA91A}"/>
                </a:ext>
              </a:extLst>
            </p:cNvPr>
            <p:cNvSpPr txBox="1"/>
            <p:nvPr/>
          </p:nvSpPr>
          <p:spPr>
            <a:xfrm>
              <a:off x="3601584" y="4862204"/>
              <a:ext cx="2138074" cy="425812"/>
            </a:xfrm>
            <a:prstGeom prst="rect">
              <a:avLst/>
            </a:prstGeom>
            <a:noFill/>
          </p:spPr>
          <p:txBody>
            <a:bodyPr wrap="square" rtlCol="0">
              <a:spAutoFit/>
            </a:bodyPr>
            <a:lstStyle/>
            <a:p>
              <a:pPr marL="0" marR="0" lvl="0" indent="0" algn="r" defTabSz="953811"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chemeClr val="tx1">
                      <a:lumMod val="85000"/>
                      <a:lumOff val="15000"/>
                    </a:schemeClr>
                  </a:solidFill>
                  <a:effectLst/>
                  <a:uLnTx/>
                  <a:uFillTx/>
                  <a:ea typeface="+mn-ea"/>
                  <a:cs typeface="+mn-cs"/>
                </a:rPr>
                <a:t>Un proyecto de</a:t>
              </a:r>
            </a:p>
          </p:txBody>
        </p:sp>
        <p:pic>
          <p:nvPicPr>
            <p:cNvPr id="8" name="Imagen 7" descr="Imagen que contiene computadora, reloj, computer, ventana&#10;&#10;Descripción generada automáticamente">
              <a:extLst>
                <a:ext uri="{FF2B5EF4-FFF2-40B4-BE49-F238E27FC236}">
                  <a16:creationId xmlns:a16="http://schemas.microsoft.com/office/drawing/2014/main" id="{6ED168A9-5D55-7B9D-AC2C-F549F6E63BD8}"/>
                </a:ext>
              </a:extLst>
            </p:cNvPr>
            <p:cNvPicPr>
              <a:picLocks noChangeAspect="1"/>
            </p:cNvPicPr>
            <p:nvPr/>
          </p:nvPicPr>
          <p:blipFill>
            <a:blip r:embed="rId3"/>
            <a:stretch>
              <a:fillRect/>
            </a:stretch>
          </p:blipFill>
          <p:spPr>
            <a:xfrm>
              <a:off x="7057738" y="4814047"/>
              <a:ext cx="1396056" cy="393420"/>
            </a:xfrm>
            <a:prstGeom prst="rect">
              <a:avLst/>
            </a:prstGeom>
          </p:spPr>
        </p:pic>
        <p:pic>
          <p:nvPicPr>
            <p:cNvPr id="9" name="Imagen 8" descr="Logotipo&#10;&#10;Descripción generada automáticamente con confianza baja">
              <a:extLst>
                <a:ext uri="{FF2B5EF4-FFF2-40B4-BE49-F238E27FC236}">
                  <a16:creationId xmlns:a16="http://schemas.microsoft.com/office/drawing/2014/main" id="{7D844DE9-08C2-606D-E4D6-18B219A9487E}"/>
                </a:ext>
              </a:extLst>
            </p:cNvPr>
            <p:cNvPicPr>
              <a:picLocks noChangeAspect="1"/>
            </p:cNvPicPr>
            <p:nvPr/>
          </p:nvPicPr>
          <p:blipFill>
            <a:blip r:embed="rId4"/>
            <a:stretch>
              <a:fillRect/>
            </a:stretch>
          </p:blipFill>
          <p:spPr>
            <a:xfrm>
              <a:off x="8573621" y="4814048"/>
              <a:ext cx="894714" cy="393420"/>
            </a:xfrm>
            <a:prstGeom prst="rect">
              <a:avLst/>
            </a:prstGeom>
          </p:spPr>
        </p:pic>
      </p:grpSp>
      <p:pic>
        <p:nvPicPr>
          <p:cNvPr id="2" name="Imagen 1" descr="Logotipo&#10;&#10;Descripción generada automáticamente">
            <a:extLst>
              <a:ext uri="{FF2B5EF4-FFF2-40B4-BE49-F238E27FC236}">
                <a16:creationId xmlns:a16="http://schemas.microsoft.com/office/drawing/2014/main" id="{7A2BBD52-2EA7-0F72-80C4-C7A5C95CBDD3}"/>
              </a:ext>
            </a:extLst>
          </p:cNvPr>
          <p:cNvPicPr>
            <a:picLocks noChangeAspect="1"/>
          </p:cNvPicPr>
          <p:nvPr/>
        </p:nvPicPr>
        <p:blipFill>
          <a:blip r:embed="rId5"/>
          <a:stretch>
            <a:fillRect/>
          </a:stretch>
        </p:blipFill>
        <p:spPr>
          <a:xfrm>
            <a:off x="2416466" y="1428691"/>
            <a:ext cx="7857108" cy="2764538"/>
          </a:xfrm>
          <a:prstGeom prst="rect">
            <a:avLst/>
          </a:prstGeom>
        </p:spPr>
      </p:pic>
    </p:spTree>
    <p:extLst>
      <p:ext uri="{BB962C8B-B14F-4D97-AF65-F5344CB8AC3E}">
        <p14:creationId xmlns:p14="http://schemas.microsoft.com/office/powerpoint/2010/main" val="120741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486544-EBD2-2167-F30B-934A33AF1C15}"/>
              </a:ext>
            </a:extLst>
          </p:cNvPr>
          <p:cNvSpPr txBox="1"/>
          <p:nvPr/>
        </p:nvSpPr>
        <p:spPr>
          <a:xfrm>
            <a:off x="285574" y="334094"/>
            <a:ext cx="10001777" cy="584775"/>
          </a:xfrm>
          <a:prstGeom prst="rect">
            <a:avLst/>
          </a:prstGeom>
          <a:noFill/>
        </p:spPr>
        <p:txBody>
          <a:bodyPr wrap="square" rtlCol="0">
            <a:spAutoFit/>
          </a:bodyPr>
          <a:lstStyle/>
          <a:p>
            <a:r>
              <a:rPr lang="es-MX" sz="3200" spc="300" dirty="0">
                <a:solidFill>
                  <a:schemeClr val="bg2">
                    <a:lumMod val="10000"/>
                  </a:schemeClr>
                </a:solidFill>
              </a:rPr>
              <a:t>ACTUALMENTE</a:t>
            </a:r>
            <a:r>
              <a:rPr lang="es-MX" sz="3200" spc="300" dirty="0">
                <a:solidFill>
                  <a:schemeClr val="bg2">
                    <a:lumMod val="10000"/>
                  </a:schemeClr>
                </a:solidFill>
                <a:latin typeface="+mj-lt"/>
              </a:rPr>
              <a:t> </a:t>
            </a:r>
            <a:r>
              <a:rPr lang="es-MX" sz="3200" spc="300" dirty="0">
                <a:solidFill>
                  <a:srgbClr val="EF4C6E"/>
                </a:solidFill>
                <a:latin typeface="+mj-lt"/>
              </a:rPr>
              <a:t>EN LATINOAMERICA</a:t>
            </a:r>
          </a:p>
        </p:txBody>
      </p:sp>
      <p:grpSp>
        <p:nvGrpSpPr>
          <p:cNvPr id="8" name="Grupo 7">
            <a:extLst>
              <a:ext uri="{FF2B5EF4-FFF2-40B4-BE49-F238E27FC236}">
                <a16:creationId xmlns:a16="http://schemas.microsoft.com/office/drawing/2014/main" id="{1E74FA8B-813A-2C57-E5FC-00B54297F685}"/>
              </a:ext>
            </a:extLst>
          </p:cNvPr>
          <p:cNvGrpSpPr/>
          <p:nvPr/>
        </p:nvGrpSpPr>
        <p:grpSpPr>
          <a:xfrm>
            <a:off x="407988" y="3937279"/>
            <a:ext cx="6273102" cy="778165"/>
            <a:chOff x="2158403" y="4132567"/>
            <a:chExt cx="6273102" cy="778165"/>
          </a:xfrm>
        </p:grpSpPr>
        <p:pic>
          <p:nvPicPr>
            <p:cNvPr id="7" name="Imagen 6" descr="Imagen que contiene Forma&#10;&#10;Descripción generada automáticamente">
              <a:extLst>
                <a:ext uri="{FF2B5EF4-FFF2-40B4-BE49-F238E27FC236}">
                  <a16:creationId xmlns:a16="http://schemas.microsoft.com/office/drawing/2014/main" id="{A06141C7-4F6A-405C-EEAB-EBF81F7A36DE}"/>
                </a:ext>
              </a:extLst>
            </p:cNvPr>
            <p:cNvPicPr>
              <a:picLocks noChangeAspect="1"/>
            </p:cNvPicPr>
            <p:nvPr/>
          </p:nvPicPr>
          <p:blipFill>
            <a:blip r:embed="rId2"/>
            <a:stretch>
              <a:fillRect/>
            </a:stretch>
          </p:blipFill>
          <p:spPr>
            <a:xfrm>
              <a:off x="2158403" y="4132567"/>
              <a:ext cx="796664" cy="778165"/>
            </a:xfrm>
            <a:prstGeom prst="rect">
              <a:avLst/>
            </a:prstGeom>
          </p:spPr>
        </p:pic>
        <p:pic>
          <p:nvPicPr>
            <p:cNvPr id="32" name="Imagen 31" descr="Imagen que contiene Logotipo&#10;&#10;Descripción generada automáticamente">
              <a:extLst>
                <a:ext uri="{FF2B5EF4-FFF2-40B4-BE49-F238E27FC236}">
                  <a16:creationId xmlns:a16="http://schemas.microsoft.com/office/drawing/2014/main" id="{74BF6AF7-1403-849F-A686-4476CD14A9F4}"/>
                </a:ext>
              </a:extLst>
            </p:cNvPr>
            <p:cNvPicPr>
              <a:picLocks noChangeAspect="1"/>
            </p:cNvPicPr>
            <p:nvPr/>
          </p:nvPicPr>
          <p:blipFill>
            <a:blip r:embed="rId3"/>
            <a:stretch>
              <a:fillRect/>
            </a:stretch>
          </p:blipFill>
          <p:spPr>
            <a:xfrm>
              <a:off x="3101499" y="4207387"/>
              <a:ext cx="1000411" cy="628524"/>
            </a:xfrm>
            <a:prstGeom prst="rect">
              <a:avLst/>
            </a:prstGeom>
          </p:spPr>
        </p:pic>
        <p:pic>
          <p:nvPicPr>
            <p:cNvPr id="48" name="Imagen 47" descr="Logotipo&#10;&#10;Descripción generada automáticamente">
              <a:extLst>
                <a:ext uri="{FF2B5EF4-FFF2-40B4-BE49-F238E27FC236}">
                  <a16:creationId xmlns:a16="http://schemas.microsoft.com/office/drawing/2014/main" id="{208EBD94-E914-A6EF-C978-3D8CC7144D7B}"/>
                </a:ext>
              </a:extLst>
            </p:cNvPr>
            <p:cNvPicPr>
              <a:picLocks noChangeAspect="1"/>
            </p:cNvPicPr>
            <p:nvPr/>
          </p:nvPicPr>
          <p:blipFill>
            <a:blip r:embed="rId4"/>
            <a:stretch>
              <a:fillRect/>
            </a:stretch>
          </p:blipFill>
          <p:spPr>
            <a:xfrm>
              <a:off x="5757180" y="4413649"/>
              <a:ext cx="1160810" cy="216000"/>
            </a:xfrm>
            <a:prstGeom prst="rect">
              <a:avLst/>
            </a:prstGeom>
          </p:spPr>
        </p:pic>
        <p:pic>
          <p:nvPicPr>
            <p:cNvPr id="50" name="Imagen 49" descr="Logotipo&#10;&#10;Descripción generada automáticamente con confianza media">
              <a:extLst>
                <a:ext uri="{FF2B5EF4-FFF2-40B4-BE49-F238E27FC236}">
                  <a16:creationId xmlns:a16="http://schemas.microsoft.com/office/drawing/2014/main" id="{14F7193C-C7F6-3F93-64DA-CB5D9A49BD93}"/>
                </a:ext>
              </a:extLst>
            </p:cNvPr>
            <p:cNvPicPr>
              <a:picLocks noChangeAspect="1"/>
            </p:cNvPicPr>
            <p:nvPr/>
          </p:nvPicPr>
          <p:blipFill>
            <a:blip r:embed="rId5"/>
            <a:stretch>
              <a:fillRect/>
            </a:stretch>
          </p:blipFill>
          <p:spPr>
            <a:xfrm>
              <a:off x="7389410" y="4306770"/>
              <a:ext cx="1042095" cy="429758"/>
            </a:xfrm>
            <a:prstGeom prst="rect">
              <a:avLst/>
            </a:prstGeom>
          </p:spPr>
        </p:pic>
        <p:pic>
          <p:nvPicPr>
            <p:cNvPr id="22" name="Imagen 21" descr="Logotipo&#10;&#10;Descripción generada automáticamente">
              <a:extLst>
                <a:ext uri="{FF2B5EF4-FFF2-40B4-BE49-F238E27FC236}">
                  <a16:creationId xmlns:a16="http://schemas.microsoft.com/office/drawing/2014/main" id="{0D26FD3B-7269-C26A-80F8-AB5B1A3831CB}"/>
                </a:ext>
              </a:extLst>
            </p:cNvPr>
            <p:cNvPicPr>
              <a:picLocks noChangeAspect="1"/>
            </p:cNvPicPr>
            <p:nvPr/>
          </p:nvPicPr>
          <p:blipFill>
            <a:blip r:embed="rId4"/>
            <a:stretch>
              <a:fillRect/>
            </a:stretch>
          </p:blipFill>
          <p:spPr>
            <a:xfrm>
              <a:off x="4270364" y="4413649"/>
              <a:ext cx="1160810" cy="216000"/>
            </a:xfrm>
            <a:prstGeom prst="rect">
              <a:avLst/>
            </a:prstGeom>
          </p:spPr>
        </p:pic>
      </p:grpSp>
      <p:grpSp>
        <p:nvGrpSpPr>
          <p:cNvPr id="12" name="Grupo 11">
            <a:extLst>
              <a:ext uri="{FF2B5EF4-FFF2-40B4-BE49-F238E27FC236}">
                <a16:creationId xmlns:a16="http://schemas.microsoft.com/office/drawing/2014/main" id="{96160305-25B5-691D-0D99-CB0993E0D25D}"/>
              </a:ext>
            </a:extLst>
          </p:cNvPr>
          <p:cNvGrpSpPr/>
          <p:nvPr/>
        </p:nvGrpSpPr>
        <p:grpSpPr>
          <a:xfrm>
            <a:off x="407988" y="5211859"/>
            <a:ext cx="6273102" cy="778167"/>
            <a:chOff x="2158403" y="5495232"/>
            <a:chExt cx="6273102" cy="778167"/>
          </a:xfrm>
        </p:grpSpPr>
        <p:pic>
          <p:nvPicPr>
            <p:cNvPr id="9" name="Imagen 8" descr="Logotipo&#10;&#10;Descripción generada automáticamente">
              <a:extLst>
                <a:ext uri="{FF2B5EF4-FFF2-40B4-BE49-F238E27FC236}">
                  <a16:creationId xmlns:a16="http://schemas.microsoft.com/office/drawing/2014/main" id="{923A5F98-AE0A-D14A-AB58-54C1FB02AA9C}"/>
                </a:ext>
              </a:extLst>
            </p:cNvPr>
            <p:cNvPicPr>
              <a:picLocks noChangeAspect="1"/>
            </p:cNvPicPr>
            <p:nvPr/>
          </p:nvPicPr>
          <p:blipFill>
            <a:blip r:embed="rId6"/>
            <a:stretch>
              <a:fillRect/>
            </a:stretch>
          </p:blipFill>
          <p:spPr>
            <a:xfrm>
              <a:off x="2158403" y="5495232"/>
              <a:ext cx="796664" cy="778167"/>
            </a:xfrm>
            <a:prstGeom prst="rect">
              <a:avLst/>
            </a:prstGeom>
          </p:spPr>
        </p:pic>
        <p:pic>
          <p:nvPicPr>
            <p:cNvPr id="35" name="Imagen 34" descr="Imagen que contiene Logotipo&#10;&#10;Descripción generada automáticamente">
              <a:extLst>
                <a:ext uri="{FF2B5EF4-FFF2-40B4-BE49-F238E27FC236}">
                  <a16:creationId xmlns:a16="http://schemas.microsoft.com/office/drawing/2014/main" id="{3034A11F-AF19-AA0A-342F-6349B56258D1}"/>
                </a:ext>
              </a:extLst>
            </p:cNvPr>
            <p:cNvPicPr>
              <a:picLocks noChangeAspect="1"/>
            </p:cNvPicPr>
            <p:nvPr/>
          </p:nvPicPr>
          <p:blipFill>
            <a:blip r:embed="rId3"/>
            <a:stretch>
              <a:fillRect/>
            </a:stretch>
          </p:blipFill>
          <p:spPr>
            <a:xfrm>
              <a:off x="3101499" y="5570053"/>
              <a:ext cx="1000411" cy="628524"/>
            </a:xfrm>
            <a:prstGeom prst="rect">
              <a:avLst/>
            </a:prstGeom>
          </p:spPr>
        </p:pic>
        <p:pic>
          <p:nvPicPr>
            <p:cNvPr id="51" name="Imagen 50" descr="Logotipo&#10;&#10;Descripción generada automáticamente con confianza media">
              <a:extLst>
                <a:ext uri="{FF2B5EF4-FFF2-40B4-BE49-F238E27FC236}">
                  <a16:creationId xmlns:a16="http://schemas.microsoft.com/office/drawing/2014/main" id="{91E063D6-B2B1-E859-1948-AF30E1FAD65D}"/>
                </a:ext>
              </a:extLst>
            </p:cNvPr>
            <p:cNvPicPr>
              <a:picLocks noChangeAspect="1"/>
            </p:cNvPicPr>
            <p:nvPr/>
          </p:nvPicPr>
          <p:blipFill>
            <a:blip r:embed="rId5"/>
            <a:stretch>
              <a:fillRect/>
            </a:stretch>
          </p:blipFill>
          <p:spPr>
            <a:xfrm>
              <a:off x="7389410" y="5669436"/>
              <a:ext cx="1042095" cy="429758"/>
            </a:xfrm>
            <a:prstGeom prst="rect">
              <a:avLst/>
            </a:prstGeom>
          </p:spPr>
        </p:pic>
      </p:grpSp>
      <p:grpSp>
        <p:nvGrpSpPr>
          <p:cNvPr id="15" name="Grupo 14">
            <a:extLst>
              <a:ext uri="{FF2B5EF4-FFF2-40B4-BE49-F238E27FC236}">
                <a16:creationId xmlns:a16="http://schemas.microsoft.com/office/drawing/2014/main" id="{976B1D42-C277-1EC2-A9D4-BA5C7B106814}"/>
              </a:ext>
            </a:extLst>
          </p:cNvPr>
          <p:cNvGrpSpPr/>
          <p:nvPr/>
        </p:nvGrpSpPr>
        <p:grpSpPr>
          <a:xfrm>
            <a:off x="1452956" y="1290614"/>
            <a:ext cx="6450222" cy="1122891"/>
            <a:chOff x="3203371" y="1290614"/>
            <a:chExt cx="6450222" cy="1122891"/>
          </a:xfrm>
        </p:grpSpPr>
        <p:pic>
          <p:nvPicPr>
            <p:cNvPr id="4" name="Imagen 3" descr="Imagen en blanco y negro de una cámara fotográfica&#10;&#10;Descripción generada automáticamente con confianza baja">
              <a:extLst>
                <a:ext uri="{FF2B5EF4-FFF2-40B4-BE49-F238E27FC236}">
                  <a16:creationId xmlns:a16="http://schemas.microsoft.com/office/drawing/2014/main" id="{32244B2C-562D-B595-7BF8-5BD16DEEC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8617" y="1502872"/>
              <a:ext cx="714976" cy="698375"/>
            </a:xfrm>
            <a:prstGeom prst="rect">
              <a:avLst/>
            </a:prstGeom>
          </p:spPr>
        </p:pic>
        <p:pic>
          <p:nvPicPr>
            <p:cNvPr id="10" name="Imagen 9" descr="Una pantalla de un celular&#10;&#10;Descripción generada automáticamente">
              <a:extLst>
                <a:ext uri="{FF2B5EF4-FFF2-40B4-BE49-F238E27FC236}">
                  <a16:creationId xmlns:a16="http://schemas.microsoft.com/office/drawing/2014/main" id="{EEAEE1C9-E835-8104-EAE3-A4B159095A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3371" y="1462977"/>
              <a:ext cx="796666" cy="778165"/>
            </a:xfrm>
            <a:prstGeom prst="rect">
              <a:avLst/>
            </a:prstGeom>
          </p:spPr>
        </p:pic>
        <p:pic>
          <p:nvPicPr>
            <p:cNvPr id="13" name="Imagen 12" descr="Un celular encima de una computadora&#10;&#10;Descripción generada automáticamente con confianza media">
              <a:extLst>
                <a:ext uri="{FF2B5EF4-FFF2-40B4-BE49-F238E27FC236}">
                  <a16:creationId xmlns:a16="http://schemas.microsoft.com/office/drawing/2014/main" id="{A0B4007C-EA05-732E-7EC0-E681DAEAFB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2436" y="1462977"/>
              <a:ext cx="796666" cy="778165"/>
            </a:xfrm>
            <a:prstGeom prst="rect">
              <a:avLst/>
            </a:prstGeom>
          </p:spPr>
        </p:pic>
        <p:pic>
          <p:nvPicPr>
            <p:cNvPr id="19" name="Imagen 18" descr="Captura de pantalla de un celular&#10;&#10;Descripción generada automáticamente">
              <a:extLst>
                <a:ext uri="{FF2B5EF4-FFF2-40B4-BE49-F238E27FC236}">
                  <a16:creationId xmlns:a16="http://schemas.microsoft.com/office/drawing/2014/main" id="{88B6C452-DB71-B67D-CAEA-79A3109D8C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62792" y="1290614"/>
              <a:ext cx="1149586" cy="1122891"/>
            </a:xfrm>
            <a:prstGeom prst="rect">
              <a:avLst/>
            </a:prstGeom>
          </p:spPr>
        </p:pic>
        <p:pic>
          <p:nvPicPr>
            <p:cNvPr id="21" name="Imagen 20" descr="Imagen digital de un barco&#10;&#10;Descripción generada automáticamente con confianza media">
              <a:extLst>
                <a:ext uri="{FF2B5EF4-FFF2-40B4-BE49-F238E27FC236}">
                  <a16:creationId xmlns:a16="http://schemas.microsoft.com/office/drawing/2014/main" id="{0F3C1623-EF9E-942D-BFB4-4236116B0A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8282" y="1561559"/>
              <a:ext cx="964351" cy="580998"/>
            </a:xfrm>
            <a:prstGeom prst="rect">
              <a:avLst/>
            </a:prstGeom>
          </p:spPr>
        </p:pic>
      </p:grpSp>
      <p:sp>
        <p:nvSpPr>
          <p:cNvPr id="16" name="CuadroTexto 15">
            <a:extLst>
              <a:ext uri="{FF2B5EF4-FFF2-40B4-BE49-F238E27FC236}">
                <a16:creationId xmlns:a16="http://schemas.microsoft.com/office/drawing/2014/main" id="{AB6DF3C8-9B85-EF7F-5B98-162ED00230E9}"/>
              </a:ext>
            </a:extLst>
          </p:cNvPr>
          <p:cNvSpPr txBox="1"/>
          <p:nvPr/>
        </p:nvSpPr>
        <p:spPr>
          <a:xfrm>
            <a:off x="8215546" y="3986227"/>
            <a:ext cx="3506088" cy="1877437"/>
          </a:xfrm>
          <a:prstGeom prst="rect">
            <a:avLst/>
          </a:prstGeom>
          <a:noFill/>
        </p:spPr>
        <p:txBody>
          <a:bodyPr wrap="none" rtlCol="0">
            <a:spAutoFit/>
          </a:bodyPr>
          <a:lstStyle/>
          <a:p>
            <a:r>
              <a:rPr lang="es-MX" sz="3200" dirty="0">
                <a:solidFill>
                  <a:srgbClr val="EF4C6E"/>
                </a:solidFill>
                <a:latin typeface="+mj-lt"/>
              </a:rPr>
              <a:t>PRÓXIMAMENTE</a:t>
            </a:r>
          </a:p>
          <a:p>
            <a:r>
              <a:rPr lang="es-MX" sz="2800" dirty="0"/>
              <a:t>Más </a:t>
            </a:r>
            <a:r>
              <a:rPr lang="es-MX" sz="2800" dirty="0">
                <a:solidFill>
                  <a:srgbClr val="00B0F0"/>
                </a:solidFill>
              </a:rPr>
              <a:t>servicios</a:t>
            </a:r>
          </a:p>
          <a:p>
            <a:r>
              <a:rPr lang="es-MX" sz="2800" dirty="0"/>
              <a:t>Más </a:t>
            </a:r>
            <a:r>
              <a:rPr lang="es-MX" sz="2800" dirty="0">
                <a:solidFill>
                  <a:srgbClr val="00B0F0"/>
                </a:solidFill>
              </a:rPr>
              <a:t>tecnología</a:t>
            </a:r>
          </a:p>
          <a:p>
            <a:r>
              <a:rPr lang="es-MX" sz="2800" dirty="0"/>
              <a:t>Más </a:t>
            </a:r>
            <a:r>
              <a:rPr lang="es-MX" sz="2800" dirty="0">
                <a:solidFill>
                  <a:srgbClr val="00B0F0"/>
                </a:solidFill>
              </a:rPr>
              <a:t>países</a:t>
            </a:r>
          </a:p>
        </p:txBody>
      </p:sp>
      <p:pic>
        <p:nvPicPr>
          <p:cNvPr id="14" name="Imagen 13" descr="Logotipo, Icono, nombre de la empresa&#10;&#10;Descripción generada automáticamente">
            <a:extLst>
              <a:ext uri="{FF2B5EF4-FFF2-40B4-BE49-F238E27FC236}">
                <a16:creationId xmlns:a16="http://schemas.microsoft.com/office/drawing/2014/main" id="{19608FF0-2A26-F9B2-B6D2-2BE6A0423687}"/>
              </a:ext>
            </a:extLst>
          </p:cNvPr>
          <p:cNvPicPr>
            <a:picLocks noChangeAspect="1"/>
          </p:cNvPicPr>
          <p:nvPr/>
        </p:nvPicPr>
        <p:blipFill>
          <a:blip r:embed="rId12"/>
          <a:stretch>
            <a:fillRect/>
          </a:stretch>
        </p:blipFill>
        <p:spPr>
          <a:xfrm>
            <a:off x="9284783" y="5990026"/>
            <a:ext cx="586911" cy="586911"/>
          </a:xfrm>
          <a:prstGeom prst="rect">
            <a:avLst/>
          </a:prstGeom>
        </p:spPr>
      </p:pic>
      <p:pic>
        <p:nvPicPr>
          <p:cNvPr id="18" name="Imagen 17" descr="Icono&#10;&#10;Descripción generada automáticamente">
            <a:extLst>
              <a:ext uri="{FF2B5EF4-FFF2-40B4-BE49-F238E27FC236}">
                <a16:creationId xmlns:a16="http://schemas.microsoft.com/office/drawing/2014/main" id="{A103E9BD-8A03-8D6A-921B-1876AF5E37D1}"/>
              </a:ext>
            </a:extLst>
          </p:cNvPr>
          <p:cNvPicPr>
            <a:picLocks noChangeAspect="1"/>
          </p:cNvPicPr>
          <p:nvPr/>
        </p:nvPicPr>
        <p:blipFill>
          <a:blip r:embed="rId13"/>
          <a:stretch>
            <a:fillRect/>
          </a:stretch>
        </p:blipFill>
        <p:spPr>
          <a:xfrm>
            <a:off x="9993895" y="5990026"/>
            <a:ext cx="586911" cy="586911"/>
          </a:xfrm>
          <a:prstGeom prst="rect">
            <a:avLst/>
          </a:prstGeom>
        </p:spPr>
      </p:pic>
      <p:pic>
        <p:nvPicPr>
          <p:cNvPr id="3" name="Imagen 2" descr="Logotipo&#10;&#10;Descripción generada automáticamente">
            <a:extLst>
              <a:ext uri="{FF2B5EF4-FFF2-40B4-BE49-F238E27FC236}">
                <a16:creationId xmlns:a16="http://schemas.microsoft.com/office/drawing/2014/main" id="{CAA23457-3D79-010D-A75F-8528748FDE52}"/>
              </a:ext>
            </a:extLst>
          </p:cNvPr>
          <p:cNvPicPr>
            <a:picLocks noChangeAspect="1"/>
          </p:cNvPicPr>
          <p:nvPr/>
        </p:nvPicPr>
        <p:blipFill>
          <a:blip r:embed="rId14"/>
          <a:stretch>
            <a:fillRect/>
          </a:stretch>
        </p:blipFill>
        <p:spPr>
          <a:xfrm>
            <a:off x="11186332" y="6436372"/>
            <a:ext cx="798998" cy="281129"/>
          </a:xfrm>
          <a:prstGeom prst="rect">
            <a:avLst/>
          </a:prstGeom>
        </p:spPr>
      </p:pic>
      <p:grpSp>
        <p:nvGrpSpPr>
          <p:cNvPr id="24" name="Grupo 23">
            <a:extLst>
              <a:ext uri="{FF2B5EF4-FFF2-40B4-BE49-F238E27FC236}">
                <a16:creationId xmlns:a16="http://schemas.microsoft.com/office/drawing/2014/main" id="{66A1899F-49C6-E27D-5DC8-48916164A4D9}"/>
              </a:ext>
            </a:extLst>
          </p:cNvPr>
          <p:cNvGrpSpPr/>
          <p:nvPr/>
        </p:nvGrpSpPr>
        <p:grpSpPr>
          <a:xfrm>
            <a:off x="386136" y="2523476"/>
            <a:ext cx="7480603" cy="1020457"/>
            <a:chOff x="386136" y="2523476"/>
            <a:chExt cx="7480603" cy="1020457"/>
          </a:xfrm>
        </p:grpSpPr>
        <p:pic>
          <p:nvPicPr>
            <p:cNvPr id="11" name="Imagen 10" descr="Logotipo, Icono&#10;&#10;Descripción generada automáticamente">
              <a:extLst>
                <a:ext uri="{FF2B5EF4-FFF2-40B4-BE49-F238E27FC236}">
                  <a16:creationId xmlns:a16="http://schemas.microsoft.com/office/drawing/2014/main" id="{93F80509-A4BC-7565-A6F4-5C643F670DAF}"/>
                </a:ext>
              </a:extLst>
            </p:cNvPr>
            <p:cNvPicPr>
              <a:picLocks noChangeAspect="1"/>
            </p:cNvPicPr>
            <p:nvPr/>
          </p:nvPicPr>
          <p:blipFill>
            <a:blip r:embed="rId15"/>
            <a:stretch>
              <a:fillRect/>
            </a:stretch>
          </p:blipFill>
          <p:spPr>
            <a:xfrm>
              <a:off x="386136" y="2626547"/>
              <a:ext cx="833676" cy="814317"/>
            </a:xfrm>
            <a:prstGeom prst="rect">
              <a:avLst/>
            </a:prstGeom>
          </p:spPr>
        </p:pic>
        <p:pic>
          <p:nvPicPr>
            <p:cNvPr id="26" name="Imagen 25" descr="Imagen que contiene Icono&#10;&#10;Descripción generada automáticamente">
              <a:extLst>
                <a:ext uri="{FF2B5EF4-FFF2-40B4-BE49-F238E27FC236}">
                  <a16:creationId xmlns:a16="http://schemas.microsoft.com/office/drawing/2014/main" id="{D4D80EF6-72C0-26D1-A589-05F1F81192A0}"/>
                </a:ext>
              </a:extLst>
            </p:cNvPr>
            <p:cNvPicPr>
              <a:picLocks noChangeAspect="1"/>
            </p:cNvPicPr>
            <p:nvPr/>
          </p:nvPicPr>
          <p:blipFill>
            <a:blip r:embed="rId16"/>
            <a:stretch>
              <a:fillRect/>
            </a:stretch>
          </p:blipFill>
          <p:spPr>
            <a:xfrm>
              <a:off x="2683516" y="2933178"/>
              <a:ext cx="833676" cy="201055"/>
            </a:xfrm>
            <a:prstGeom prst="rect">
              <a:avLst/>
            </a:prstGeom>
          </p:spPr>
        </p:pic>
        <p:pic>
          <p:nvPicPr>
            <p:cNvPr id="49" name="Imagen 48" descr="Logotipo&#10;&#10;Descripción generada automáticamente con confianza media">
              <a:extLst>
                <a:ext uri="{FF2B5EF4-FFF2-40B4-BE49-F238E27FC236}">
                  <a16:creationId xmlns:a16="http://schemas.microsoft.com/office/drawing/2014/main" id="{75F233B8-FC5A-1FCC-3BED-53988B343C50}"/>
                </a:ext>
              </a:extLst>
            </p:cNvPr>
            <p:cNvPicPr>
              <a:picLocks noChangeAspect="1"/>
            </p:cNvPicPr>
            <p:nvPr/>
          </p:nvPicPr>
          <p:blipFill>
            <a:blip r:embed="rId5"/>
            <a:stretch>
              <a:fillRect/>
            </a:stretch>
          </p:blipFill>
          <p:spPr>
            <a:xfrm>
              <a:off x="5638995" y="2818826"/>
              <a:ext cx="1042095" cy="429758"/>
            </a:xfrm>
            <a:prstGeom prst="rect">
              <a:avLst/>
            </a:prstGeom>
          </p:spPr>
        </p:pic>
        <p:pic>
          <p:nvPicPr>
            <p:cNvPr id="5" name="Imagen 4" descr="Imagen que contiene firmar, parada, señal, dibujo&#10;&#10;Descripción generada automáticamente">
              <a:extLst>
                <a:ext uri="{FF2B5EF4-FFF2-40B4-BE49-F238E27FC236}">
                  <a16:creationId xmlns:a16="http://schemas.microsoft.com/office/drawing/2014/main" id="{238B3CC2-63BB-A278-5E1A-A1E9EC247382}"/>
                </a:ext>
              </a:extLst>
            </p:cNvPr>
            <p:cNvPicPr>
              <a:picLocks noChangeAspect="1"/>
            </p:cNvPicPr>
            <p:nvPr/>
          </p:nvPicPr>
          <p:blipFill>
            <a:blip r:embed="rId17"/>
            <a:stretch>
              <a:fillRect/>
            </a:stretch>
          </p:blipFill>
          <p:spPr>
            <a:xfrm>
              <a:off x="7224642" y="2712657"/>
              <a:ext cx="642097" cy="642097"/>
            </a:xfrm>
            <a:prstGeom prst="rect">
              <a:avLst/>
            </a:prstGeom>
          </p:spPr>
        </p:pic>
        <p:grpSp>
          <p:nvGrpSpPr>
            <p:cNvPr id="23" name="Grupo 22">
              <a:extLst>
                <a:ext uri="{FF2B5EF4-FFF2-40B4-BE49-F238E27FC236}">
                  <a16:creationId xmlns:a16="http://schemas.microsoft.com/office/drawing/2014/main" id="{5DBE4C08-58C2-FCEB-C181-CB7A66AC7FE5}"/>
                </a:ext>
              </a:extLst>
            </p:cNvPr>
            <p:cNvGrpSpPr/>
            <p:nvPr/>
          </p:nvGrpSpPr>
          <p:grpSpPr>
            <a:xfrm>
              <a:off x="1351084" y="2523476"/>
              <a:ext cx="1026529" cy="1020457"/>
              <a:chOff x="1351084" y="2599709"/>
              <a:chExt cx="1026529" cy="1020457"/>
            </a:xfrm>
          </p:grpSpPr>
          <p:pic>
            <p:nvPicPr>
              <p:cNvPr id="29" name="Imagen 28" descr="Imagen que contiene Logotipo&#10;&#10;Descripción generada automáticamente">
                <a:extLst>
                  <a:ext uri="{FF2B5EF4-FFF2-40B4-BE49-F238E27FC236}">
                    <a16:creationId xmlns:a16="http://schemas.microsoft.com/office/drawing/2014/main" id="{A89BBCD6-8ED5-C285-5CB4-779A486A9E94}"/>
                  </a:ext>
                </a:extLst>
              </p:cNvPr>
              <p:cNvPicPr>
                <a:picLocks noChangeAspect="1"/>
              </p:cNvPicPr>
              <p:nvPr/>
            </p:nvPicPr>
            <p:blipFill>
              <a:blip r:embed="rId3"/>
              <a:stretch>
                <a:fillRect/>
              </a:stretch>
            </p:blipFill>
            <p:spPr>
              <a:xfrm>
                <a:off x="1351084" y="2599709"/>
                <a:ext cx="1000411" cy="628524"/>
              </a:xfrm>
              <a:prstGeom prst="rect">
                <a:avLst/>
              </a:prstGeom>
            </p:spPr>
          </p:pic>
          <p:pic>
            <p:nvPicPr>
              <p:cNvPr id="20" name="Imagen 19" descr="Logotipo&#10;&#10;Descripción generada automáticamente">
                <a:extLst>
                  <a:ext uri="{FF2B5EF4-FFF2-40B4-BE49-F238E27FC236}">
                    <a16:creationId xmlns:a16="http://schemas.microsoft.com/office/drawing/2014/main" id="{1BD5E207-057B-BBB9-0826-AA585B03FAC6}"/>
                  </a:ext>
                </a:extLst>
              </p:cNvPr>
              <p:cNvPicPr>
                <a:picLocks noChangeAspect="1"/>
              </p:cNvPicPr>
              <p:nvPr/>
            </p:nvPicPr>
            <p:blipFill rotWithShape="1">
              <a:blip r:embed="rId18"/>
              <a:srcRect t="18502" b="15613"/>
              <a:stretch/>
            </p:blipFill>
            <p:spPr>
              <a:xfrm>
                <a:off x="1354984" y="3171442"/>
                <a:ext cx="1022629" cy="448724"/>
              </a:xfrm>
              <a:prstGeom prst="rect">
                <a:avLst/>
              </a:prstGeom>
            </p:spPr>
          </p:pic>
        </p:grpSp>
      </p:grpSp>
    </p:spTree>
    <p:extLst>
      <p:ext uri="{BB962C8B-B14F-4D97-AF65-F5344CB8AC3E}">
        <p14:creationId xmlns:p14="http://schemas.microsoft.com/office/powerpoint/2010/main" val="228256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descr="Interfaz de usuario gráfica, Sitio web&#10;&#10;Descripción generada automáticamente">
            <a:extLst>
              <a:ext uri="{FF2B5EF4-FFF2-40B4-BE49-F238E27FC236}">
                <a16:creationId xmlns:a16="http://schemas.microsoft.com/office/drawing/2014/main" id="{CE81C8EA-BE36-7A1B-6F63-6BE8AAB4881F}"/>
              </a:ext>
            </a:extLst>
          </p:cNvPr>
          <p:cNvPicPr>
            <a:picLocks noChangeAspect="1"/>
          </p:cNvPicPr>
          <p:nvPr/>
        </p:nvPicPr>
        <p:blipFill rotWithShape="1">
          <a:blip r:embed="rId2"/>
          <a:srcRect l="14415" t="9923" r="19506" b="6482"/>
          <a:stretch/>
        </p:blipFill>
        <p:spPr>
          <a:xfrm>
            <a:off x="5054500" y="2858041"/>
            <a:ext cx="2082998" cy="1482269"/>
          </a:xfrm>
          <a:prstGeom prst="rect">
            <a:avLst/>
          </a:prstGeom>
        </p:spPr>
      </p:pic>
      <p:sp>
        <p:nvSpPr>
          <p:cNvPr id="26" name="Rectangle 40">
            <a:extLst>
              <a:ext uri="{FF2B5EF4-FFF2-40B4-BE49-F238E27FC236}">
                <a16:creationId xmlns:a16="http://schemas.microsoft.com/office/drawing/2014/main" id="{C7B30A5E-B7A6-CF84-C691-371A869392ED}"/>
              </a:ext>
            </a:extLst>
          </p:cNvPr>
          <p:cNvSpPr/>
          <p:nvPr/>
        </p:nvSpPr>
        <p:spPr>
          <a:xfrm>
            <a:off x="4539889" y="4372650"/>
            <a:ext cx="3112222" cy="668132"/>
          </a:xfrm>
          <a:prstGeom prst="rect">
            <a:avLst/>
          </a:prstGeom>
          <a:noFill/>
        </p:spPr>
        <p:txBody>
          <a:bodyPr wrap="square">
            <a:spAutoFit/>
          </a:bodyPr>
          <a:lstStyle/>
          <a:p>
            <a:pPr algn="ctr" defTabSz="855621">
              <a:defRPr/>
            </a:pPr>
            <a:r>
              <a:rPr lang="es-US" sz="1871" dirty="0">
                <a:solidFill>
                  <a:schemeClr val="tx1">
                    <a:lumMod val="85000"/>
                    <a:lumOff val="15000"/>
                  </a:schemeClr>
                </a:solidFill>
                <a:ea typeface="Kigelia" panose="020B0502040204020203" pitchFamily="34" charset="0"/>
                <a:cs typeface="Kigelia" panose="020B0502040204020203" pitchFamily="34" charset="0"/>
              </a:rPr>
              <a:t>Tu tienda de </a:t>
            </a:r>
            <a:r>
              <a:rPr lang="es-US" sz="1871" dirty="0">
                <a:solidFill>
                  <a:schemeClr val="tx1">
                    <a:lumMod val="85000"/>
                    <a:lumOff val="15000"/>
                  </a:schemeClr>
                </a:solidFill>
                <a:latin typeface="Avenir Next LT Pro Demi" panose="020B0704020202020204" pitchFamily="34" charset="0"/>
                <a:ea typeface="Kigelia" panose="020B0502040204020203" pitchFamily="34" charset="0"/>
                <a:cs typeface="Kigelia" panose="020B0502040204020203" pitchFamily="34" charset="0"/>
              </a:rPr>
              <a:t>distribución en línea</a:t>
            </a:r>
          </a:p>
        </p:txBody>
      </p:sp>
      <p:sp>
        <p:nvSpPr>
          <p:cNvPr id="3" name="CuadroTexto 2">
            <a:extLst>
              <a:ext uri="{FF2B5EF4-FFF2-40B4-BE49-F238E27FC236}">
                <a16:creationId xmlns:a16="http://schemas.microsoft.com/office/drawing/2014/main" id="{270AADD8-9086-2182-CE51-05532C495535}"/>
              </a:ext>
            </a:extLst>
          </p:cNvPr>
          <p:cNvSpPr txBox="1"/>
          <p:nvPr/>
        </p:nvSpPr>
        <p:spPr>
          <a:xfrm>
            <a:off x="282071" y="328693"/>
            <a:ext cx="5495732" cy="584775"/>
          </a:xfrm>
          <a:prstGeom prst="rect">
            <a:avLst/>
          </a:prstGeom>
          <a:noFill/>
        </p:spPr>
        <p:txBody>
          <a:bodyPr wrap="square" rtlCol="0">
            <a:spAutoFit/>
          </a:bodyPr>
          <a:lstStyle/>
          <a:p>
            <a:r>
              <a:rPr lang="es-MX" sz="3200" spc="300" dirty="0">
                <a:solidFill>
                  <a:schemeClr val="bg2">
                    <a:lumMod val="10000"/>
                  </a:schemeClr>
                </a:solidFill>
              </a:rPr>
              <a:t>MODELO DE </a:t>
            </a:r>
            <a:r>
              <a:rPr lang="es-MX" sz="3200" spc="300" dirty="0">
                <a:solidFill>
                  <a:srgbClr val="EF4C6E"/>
                </a:solidFill>
                <a:latin typeface="+mj-lt"/>
              </a:rPr>
              <a:t>NEGOCIO</a:t>
            </a:r>
          </a:p>
        </p:txBody>
      </p:sp>
      <p:sp>
        <p:nvSpPr>
          <p:cNvPr id="5" name="Rectángulo: esquinas superiores, una redondeada y la otra cortada 4">
            <a:extLst>
              <a:ext uri="{FF2B5EF4-FFF2-40B4-BE49-F238E27FC236}">
                <a16:creationId xmlns:a16="http://schemas.microsoft.com/office/drawing/2014/main" id="{FD511CE7-B2F6-B571-4BD0-90D8992FD09B}"/>
              </a:ext>
            </a:extLst>
          </p:cNvPr>
          <p:cNvSpPr/>
          <p:nvPr/>
        </p:nvSpPr>
        <p:spPr>
          <a:xfrm>
            <a:off x="493572" y="1814307"/>
            <a:ext cx="3112223" cy="703384"/>
          </a:xfrm>
          <a:prstGeom prst="snipRoundRect">
            <a:avLst/>
          </a:prstGeom>
          <a:solidFill>
            <a:srgbClr val="EF4C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t>Proveedores de servicios</a:t>
            </a:r>
          </a:p>
        </p:txBody>
      </p:sp>
      <p:sp>
        <p:nvSpPr>
          <p:cNvPr id="6" name="Rectángulo: esquinas superiores, una redondeada y la otra cortada 5">
            <a:extLst>
              <a:ext uri="{FF2B5EF4-FFF2-40B4-BE49-F238E27FC236}">
                <a16:creationId xmlns:a16="http://schemas.microsoft.com/office/drawing/2014/main" id="{EE87C1CD-3070-A1F0-22AC-56A776FC8DCB}"/>
              </a:ext>
            </a:extLst>
          </p:cNvPr>
          <p:cNvSpPr/>
          <p:nvPr/>
        </p:nvSpPr>
        <p:spPr>
          <a:xfrm>
            <a:off x="4539888" y="1814307"/>
            <a:ext cx="3112223" cy="703384"/>
          </a:xfrm>
          <a:prstGeom prst="snipRoundRect">
            <a:avLst/>
          </a:prstGeom>
          <a:solidFill>
            <a:srgbClr val="71CEF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s-MX" dirty="0"/>
              <a:t>Tiendas y publicidad</a:t>
            </a:r>
          </a:p>
        </p:txBody>
      </p:sp>
      <p:sp>
        <p:nvSpPr>
          <p:cNvPr id="24" name="Rectángulo: esquinas superiores, una redondeada y la otra cortada 23">
            <a:extLst>
              <a:ext uri="{FF2B5EF4-FFF2-40B4-BE49-F238E27FC236}">
                <a16:creationId xmlns:a16="http://schemas.microsoft.com/office/drawing/2014/main" id="{16DB551C-9042-468D-F84D-D6DE6D2DEF41}"/>
              </a:ext>
            </a:extLst>
          </p:cNvPr>
          <p:cNvSpPr/>
          <p:nvPr/>
        </p:nvSpPr>
        <p:spPr>
          <a:xfrm>
            <a:off x="8586205" y="1814307"/>
            <a:ext cx="3112223" cy="703384"/>
          </a:xfrm>
          <a:prstGeom prst="snipRoundRect">
            <a:avLst/>
          </a:prstGeom>
          <a:solidFill>
            <a:srgbClr val="71CEF0"/>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MX" dirty="0"/>
              <a:t>Clientes</a:t>
            </a:r>
          </a:p>
        </p:txBody>
      </p:sp>
      <p:sp>
        <p:nvSpPr>
          <p:cNvPr id="25" name="Flecha: a la derecha 24">
            <a:extLst>
              <a:ext uri="{FF2B5EF4-FFF2-40B4-BE49-F238E27FC236}">
                <a16:creationId xmlns:a16="http://schemas.microsoft.com/office/drawing/2014/main" id="{EC9A54C9-922F-4A0A-7FEF-49A67941E5B3}"/>
              </a:ext>
            </a:extLst>
          </p:cNvPr>
          <p:cNvSpPr/>
          <p:nvPr/>
        </p:nvSpPr>
        <p:spPr>
          <a:xfrm>
            <a:off x="3778180" y="2010249"/>
            <a:ext cx="653143"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Flecha: a la derecha 28">
            <a:extLst>
              <a:ext uri="{FF2B5EF4-FFF2-40B4-BE49-F238E27FC236}">
                <a16:creationId xmlns:a16="http://schemas.microsoft.com/office/drawing/2014/main" id="{05E9E0BA-9FF2-23DA-D0F1-826A3A1C0070}"/>
              </a:ext>
            </a:extLst>
          </p:cNvPr>
          <p:cNvSpPr/>
          <p:nvPr/>
        </p:nvSpPr>
        <p:spPr>
          <a:xfrm>
            <a:off x="7792586" y="2010249"/>
            <a:ext cx="653143"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Flecha: a la derecha 29">
            <a:extLst>
              <a:ext uri="{FF2B5EF4-FFF2-40B4-BE49-F238E27FC236}">
                <a16:creationId xmlns:a16="http://schemas.microsoft.com/office/drawing/2014/main" id="{6B402FAA-FE04-5D5E-974B-BC23F71AC54C}"/>
              </a:ext>
            </a:extLst>
          </p:cNvPr>
          <p:cNvSpPr/>
          <p:nvPr/>
        </p:nvSpPr>
        <p:spPr>
          <a:xfrm rot="5400000">
            <a:off x="1838449" y="2731941"/>
            <a:ext cx="422467"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Flecha: a la derecha 30">
            <a:extLst>
              <a:ext uri="{FF2B5EF4-FFF2-40B4-BE49-F238E27FC236}">
                <a16:creationId xmlns:a16="http://schemas.microsoft.com/office/drawing/2014/main" id="{A22EF96A-E63D-87E5-D9CC-BA02385F8C5E}"/>
              </a:ext>
            </a:extLst>
          </p:cNvPr>
          <p:cNvSpPr/>
          <p:nvPr/>
        </p:nvSpPr>
        <p:spPr>
          <a:xfrm>
            <a:off x="3778180" y="3443426"/>
            <a:ext cx="653143"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Flecha: a la derecha 31">
            <a:extLst>
              <a:ext uri="{FF2B5EF4-FFF2-40B4-BE49-F238E27FC236}">
                <a16:creationId xmlns:a16="http://schemas.microsoft.com/office/drawing/2014/main" id="{0066D100-D9CF-2611-FB06-0626210CBA70}"/>
              </a:ext>
            </a:extLst>
          </p:cNvPr>
          <p:cNvSpPr/>
          <p:nvPr/>
        </p:nvSpPr>
        <p:spPr>
          <a:xfrm>
            <a:off x="7798891" y="3443426"/>
            <a:ext cx="653143" cy="311499"/>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Rectángulo: esquinas superiores, una redondeada y la otra cortada 32">
            <a:extLst>
              <a:ext uri="{FF2B5EF4-FFF2-40B4-BE49-F238E27FC236}">
                <a16:creationId xmlns:a16="http://schemas.microsoft.com/office/drawing/2014/main" id="{309BC5CD-2A1F-6001-689B-6F08637FADEE}"/>
              </a:ext>
            </a:extLst>
          </p:cNvPr>
          <p:cNvSpPr/>
          <p:nvPr/>
        </p:nvSpPr>
        <p:spPr>
          <a:xfrm>
            <a:off x="8586205" y="3247483"/>
            <a:ext cx="3112223" cy="703384"/>
          </a:xfrm>
          <a:prstGeom prst="snipRoundRect">
            <a:avLst/>
          </a:prstGeom>
          <a:solidFill>
            <a:schemeClr val="accent6">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MX" dirty="0"/>
              <a:t>Clientes</a:t>
            </a:r>
          </a:p>
        </p:txBody>
      </p:sp>
      <p:sp>
        <p:nvSpPr>
          <p:cNvPr id="34" name="Rectángulo 33">
            <a:extLst>
              <a:ext uri="{FF2B5EF4-FFF2-40B4-BE49-F238E27FC236}">
                <a16:creationId xmlns:a16="http://schemas.microsoft.com/office/drawing/2014/main" id="{7811DE3F-D739-BE10-CCBD-70CD25BC6C91}"/>
              </a:ext>
            </a:extLst>
          </p:cNvPr>
          <p:cNvSpPr/>
          <p:nvPr/>
        </p:nvSpPr>
        <p:spPr>
          <a:xfrm>
            <a:off x="3689499" y="1322894"/>
            <a:ext cx="8200103" cy="1475185"/>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4" name="Grupo 3">
            <a:extLst>
              <a:ext uri="{FF2B5EF4-FFF2-40B4-BE49-F238E27FC236}">
                <a16:creationId xmlns:a16="http://schemas.microsoft.com/office/drawing/2014/main" id="{883BD6BA-9F9D-B921-DF02-787E1EC99B41}"/>
              </a:ext>
            </a:extLst>
          </p:cNvPr>
          <p:cNvGrpSpPr/>
          <p:nvPr/>
        </p:nvGrpSpPr>
        <p:grpSpPr>
          <a:xfrm>
            <a:off x="711060" y="5245722"/>
            <a:ext cx="1574940" cy="1345140"/>
            <a:chOff x="3711559" y="1231964"/>
            <a:chExt cx="2278743" cy="1946251"/>
          </a:xfrm>
        </p:grpSpPr>
        <p:sp>
          <p:nvSpPr>
            <p:cNvPr id="7" name="CuadroTexto 6">
              <a:extLst>
                <a:ext uri="{FF2B5EF4-FFF2-40B4-BE49-F238E27FC236}">
                  <a16:creationId xmlns:a16="http://schemas.microsoft.com/office/drawing/2014/main" id="{87DB3DF4-88A4-1D4E-CBD0-6EC091566E30}"/>
                </a:ext>
              </a:extLst>
            </p:cNvPr>
            <p:cNvSpPr txBox="1"/>
            <p:nvPr/>
          </p:nvSpPr>
          <p:spPr>
            <a:xfrm>
              <a:off x="3711559" y="2332118"/>
              <a:ext cx="2278743" cy="846097"/>
            </a:xfrm>
            <a:prstGeom prst="rect">
              <a:avLst/>
            </a:prstGeom>
            <a:noFill/>
          </p:spPr>
          <p:txBody>
            <a:bodyPr wrap="square" rtlCol="0">
              <a:spAutoFit/>
            </a:bodyPr>
            <a:lstStyle/>
            <a:p>
              <a:pPr algn="ctr"/>
              <a:r>
                <a:rPr lang="es-MX" sz="1600" b="1" dirty="0">
                  <a:latin typeface="Avenir Next LT Pro" panose="020B0504020202020204" pitchFamily="34" charset="0"/>
                </a:rPr>
                <a:t>Promociones</a:t>
              </a:r>
            </a:p>
            <a:p>
              <a:pPr algn="ctr"/>
              <a:r>
                <a:rPr lang="es-MX" sz="1600" dirty="0">
                  <a:latin typeface="Avenir Next LT Pro" panose="020B0504020202020204" pitchFamily="34" charset="0"/>
                </a:rPr>
                <a:t>exclusivas</a:t>
              </a:r>
            </a:p>
          </p:txBody>
        </p:sp>
        <p:pic>
          <p:nvPicPr>
            <p:cNvPr id="8" name="Imagen 7" descr="Icono&#10;&#10;Descripción generada automáticamente">
              <a:extLst>
                <a:ext uri="{FF2B5EF4-FFF2-40B4-BE49-F238E27FC236}">
                  <a16:creationId xmlns:a16="http://schemas.microsoft.com/office/drawing/2014/main" id="{4F75B68F-C6F2-6334-5C2E-3D8245AB136C}"/>
                </a:ext>
              </a:extLst>
            </p:cNvPr>
            <p:cNvPicPr>
              <a:picLocks noChangeAspect="1"/>
            </p:cNvPicPr>
            <p:nvPr/>
          </p:nvPicPr>
          <p:blipFill>
            <a:blip r:embed="rId3"/>
            <a:stretch>
              <a:fillRect/>
            </a:stretch>
          </p:blipFill>
          <p:spPr>
            <a:xfrm>
              <a:off x="4382930" y="1231964"/>
              <a:ext cx="936000" cy="936000"/>
            </a:xfrm>
            <a:prstGeom prst="rect">
              <a:avLst/>
            </a:prstGeom>
          </p:spPr>
        </p:pic>
      </p:grpSp>
      <p:grpSp>
        <p:nvGrpSpPr>
          <p:cNvPr id="13" name="Grupo 12">
            <a:extLst>
              <a:ext uri="{FF2B5EF4-FFF2-40B4-BE49-F238E27FC236}">
                <a16:creationId xmlns:a16="http://schemas.microsoft.com/office/drawing/2014/main" id="{C3CEC8AE-F0FA-B906-4463-929B86694146}"/>
              </a:ext>
            </a:extLst>
          </p:cNvPr>
          <p:cNvGrpSpPr/>
          <p:nvPr/>
        </p:nvGrpSpPr>
        <p:grpSpPr>
          <a:xfrm>
            <a:off x="3387879" y="5234276"/>
            <a:ext cx="1462026" cy="1345140"/>
            <a:chOff x="6229109" y="1231964"/>
            <a:chExt cx="2115371" cy="1946251"/>
          </a:xfrm>
        </p:grpSpPr>
        <p:sp>
          <p:nvSpPr>
            <p:cNvPr id="14" name="CuadroTexto 3">
              <a:extLst>
                <a:ext uri="{FF2B5EF4-FFF2-40B4-BE49-F238E27FC236}">
                  <a16:creationId xmlns:a16="http://schemas.microsoft.com/office/drawing/2014/main" id="{CC0A5CE3-3C21-24BB-E2B7-6FF96EB9AA54}"/>
                </a:ext>
              </a:extLst>
            </p:cNvPr>
            <p:cNvSpPr txBox="1"/>
            <p:nvPr/>
          </p:nvSpPr>
          <p:spPr>
            <a:xfrm>
              <a:off x="6229109" y="2332118"/>
              <a:ext cx="2115371" cy="846097"/>
            </a:xfrm>
            <a:prstGeom prst="rect">
              <a:avLst/>
            </a:prstGeom>
            <a:noFill/>
          </p:spPr>
          <p:txBody>
            <a:bodyPr wrap="square" rtlCol="0">
              <a:spAutoFit/>
            </a:bodyPr>
            <a:lstStyle/>
            <a:p>
              <a:pPr algn="ctr"/>
              <a:r>
                <a:rPr lang="es-MX" sz="1600" b="1" dirty="0">
                  <a:latin typeface="Avenir Next LT Pro" panose="020B0504020202020204" pitchFamily="34" charset="0"/>
                </a:rPr>
                <a:t>Ahorros</a:t>
              </a:r>
              <a:r>
                <a:rPr lang="es-MX" sz="1600" dirty="0">
                  <a:latin typeface="Avenir Next LT Pro" panose="020B0504020202020204" pitchFamily="34" charset="0"/>
                </a:rPr>
                <a:t> en sus servicios</a:t>
              </a:r>
            </a:p>
          </p:txBody>
        </p:sp>
        <p:pic>
          <p:nvPicPr>
            <p:cNvPr id="15" name="Imagen 14" descr="Icono&#10;&#10;Descripción generada automáticamente">
              <a:extLst>
                <a:ext uri="{FF2B5EF4-FFF2-40B4-BE49-F238E27FC236}">
                  <a16:creationId xmlns:a16="http://schemas.microsoft.com/office/drawing/2014/main" id="{31510E70-41AE-D709-596B-701B22F62802}"/>
                </a:ext>
              </a:extLst>
            </p:cNvPr>
            <p:cNvPicPr>
              <a:picLocks noChangeAspect="1"/>
            </p:cNvPicPr>
            <p:nvPr/>
          </p:nvPicPr>
          <p:blipFill>
            <a:blip r:embed="rId4"/>
            <a:stretch>
              <a:fillRect/>
            </a:stretch>
          </p:blipFill>
          <p:spPr>
            <a:xfrm>
              <a:off x="6885438" y="1231964"/>
              <a:ext cx="936000" cy="936000"/>
            </a:xfrm>
            <a:prstGeom prst="rect">
              <a:avLst/>
            </a:prstGeom>
          </p:spPr>
        </p:pic>
      </p:grpSp>
      <p:grpSp>
        <p:nvGrpSpPr>
          <p:cNvPr id="16" name="Grupo 15">
            <a:extLst>
              <a:ext uri="{FF2B5EF4-FFF2-40B4-BE49-F238E27FC236}">
                <a16:creationId xmlns:a16="http://schemas.microsoft.com/office/drawing/2014/main" id="{4011B3E9-20E1-7C78-DE5F-5ED90E1622FE}"/>
              </a:ext>
            </a:extLst>
          </p:cNvPr>
          <p:cNvGrpSpPr/>
          <p:nvPr/>
        </p:nvGrpSpPr>
        <p:grpSpPr>
          <a:xfrm>
            <a:off x="5951786" y="5238852"/>
            <a:ext cx="1837765" cy="1345139"/>
            <a:chOff x="8561294" y="1231964"/>
            <a:chExt cx="2659018" cy="1946249"/>
          </a:xfrm>
        </p:grpSpPr>
        <p:sp>
          <p:nvSpPr>
            <p:cNvPr id="17" name="CuadroTexto 16">
              <a:extLst>
                <a:ext uri="{FF2B5EF4-FFF2-40B4-BE49-F238E27FC236}">
                  <a16:creationId xmlns:a16="http://schemas.microsoft.com/office/drawing/2014/main" id="{E98B091C-2AAF-D445-D891-AFB6EA44722F}"/>
                </a:ext>
              </a:extLst>
            </p:cNvPr>
            <p:cNvSpPr txBox="1"/>
            <p:nvPr/>
          </p:nvSpPr>
          <p:spPr>
            <a:xfrm>
              <a:off x="8561294" y="2332116"/>
              <a:ext cx="2659018" cy="846097"/>
            </a:xfrm>
            <a:prstGeom prst="rect">
              <a:avLst/>
            </a:prstGeom>
            <a:noFill/>
          </p:spPr>
          <p:txBody>
            <a:bodyPr wrap="square" rtlCol="0">
              <a:spAutoFit/>
            </a:bodyPr>
            <a:lstStyle/>
            <a:p>
              <a:pPr algn="ctr"/>
              <a:r>
                <a:rPr lang="es-MX" sz="1600" b="1" dirty="0">
                  <a:latin typeface="Avenir Next LT Pro" panose="020B0504020202020204" pitchFamily="34" charset="0"/>
                </a:rPr>
                <a:t>Saldo </a:t>
              </a:r>
              <a:r>
                <a:rPr lang="es-MX" sz="1600" dirty="0">
                  <a:latin typeface="Avenir Next LT Pro" panose="020B0504020202020204" pitchFamily="34" charset="0"/>
                </a:rPr>
                <a:t>GRATIS promocional</a:t>
              </a:r>
            </a:p>
          </p:txBody>
        </p:sp>
        <p:grpSp>
          <p:nvGrpSpPr>
            <p:cNvPr id="18" name="Grupo 17">
              <a:extLst>
                <a:ext uri="{FF2B5EF4-FFF2-40B4-BE49-F238E27FC236}">
                  <a16:creationId xmlns:a16="http://schemas.microsoft.com/office/drawing/2014/main" id="{8572FD8C-5C96-E2D7-98F4-2B442C157DA8}"/>
                </a:ext>
              </a:extLst>
            </p:cNvPr>
            <p:cNvGrpSpPr/>
            <p:nvPr/>
          </p:nvGrpSpPr>
          <p:grpSpPr>
            <a:xfrm>
              <a:off x="8638090" y="1231964"/>
              <a:ext cx="2458512" cy="891401"/>
              <a:chOff x="8638090" y="1321683"/>
              <a:chExt cx="2458512" cy="891401"/>
            </a:xfrm>
          </p:grpSpPr>
          <p:pic>
            <p:nvPicPr>
              <p:cNvPr id="21" name="Picture 8">
                <a:extLst>
                  <a:ext uri="{FF2B5EF4-FFF2-40B4-BE49-F238E27FC236}">
                    <a16:creationId xmlns:a16="http://schemas.microsoft.com/office/drawing/2014/main" id="{3F3FE014-43FA-3F31-11DA-FE549AEA5E80}"/>
                  </a:ext>
                </a:extLst>
              </p:cNvPr>
              <p:cNvPicPr>
                <a:picLocks noChangeAspect="1"/>
              </p:cNvPicPr>
              <p:nvPr/>
            </p:nvPicPr>
            <p:blipFill rotWithShape="1">
              <a:blip r:embed="rId5"/>
              <a:srcRect t="5186"/>
              <a:stretch/>
            </p:blipFill>
            <p:spPr>
              <a:xfrm>
                <a:off x="8638090" y="1321683"/>
                <a:ext cx="936000" cy="891401"/>
              </a:xfrm>
              <a:prstGeom prst="rect">
                <a:avLst/>
              </a:prstGeom>
            </p:spPr>
          </p:pic>
          <p:pic>
            <p:nvPicPr>
              <p:cNvPr id="22" name="Imagen 21" descr="Icono&#10;&#10;Descripción generada automáticamente">
                <a:extLst>
                  <a:ext uri="{FF2B5EF4-FFF2-40B4-BE49-F238E27FC236}">
                    <a16:creationId xmlns:a16="http://schemas.microsoft.com/office/drawing/2014/main" id="{B60589A9-3B29-8E41-2A64-9FD699A5B252}"/>
                  </a:ext>
                </a:extLst>
              </p:cNvPr>
              <p:cNvPicPr>
                <a:picLocks noChangeAspect="1"/>
              </p:cNvPicPr>
              <p:nvPr/>
            </p:nvPicPr>
            <p:blipFill>
              <a:blip r:embed="rId6"/>
              <a:stretch>
                <a:fillRect/>
              </a:stretch>
            </p:blipFill>
            <p:spPr>
              <a:xfrm>
                <a:off x="9625013" y="1443844"/>
                <a:ext cx="1471589" cy="616731"/>
              </a:xfrm>
              <a:prstGeom prst="rect">
                <a:avLst/>
              </a:prstGeom>
            </p:spPr>
          </p:pic>
        </p:grpSp>
      </p:grpSp>
      <p:grpSp>
        <p:nvGrpSpPr>
          <p:cNvPr id="41" name="Grupo 40">
            <a:extLst>
              <a:ext uri="{FF2B5EF4-FFF2-40B4-BE49-F238E27FC236}">
                <a16:creationId xmlns:a16="http://schemas.microsoft.com/office/drawing/2014/main" id="{B62515D6-51EC-2E30-C98C-57CF12D7C2F3}"/>
              </a:ext>
            </a:extLst>
          </p:cNvPr>
          <p:cNvGrpSpPr/>
          <p:nvPr/>
        </p:nvGrpSpPr>
        <p:grpSpPr>
          <a:xfrm>
            <a:off x="8961921" y="5157159"/>
            <a:ext cx="2232001" cy="1420623"/>
            <a:chOff x="6021498" y="5172633"/>
            <a:chExt cx="2232001" cy="1420623"/>
          </a:xfrm>
        </p:grpSpPr>
        <p:grpSp>
          <p:nvGrpSpPr>
            <p:cNvPr id="40" name="Grupo 39">
              <a:extLst>
                <a:ext uri="{FF2B5EF4-FFF2-40B4-BE49-F238E27FC236}">
                  <a16:creationId xmlns:a16="http://schemas.microsoft.com/office/drawing/2014/main" id="{51ABA00D-ECD0-2456-0990-237627AAE90A}"/>
                </a:ext>
              </a:extLst>
            </p:cNvPr>
            <p:cNvGrpSpPr/>
            <p:nvPr/>
          </p:nvGrpSpPr>
          <p:grpSpPr>
            <a:xfrm>
              <a:off x="6021498" y="5172633"/>
              <a:ext cx="2232000" cy="720000"/>
              <a:chOff x="6004978" y="5111307"/>
              <a:chExt cx="2327649" cy="802132"/>
            </a:xfrm>
          </p:grpSpPr>
          <p:pic>
            <p:nvPicPr>
              <p:cNvPr id="28" name="Imagen 27" descr="Imagen que contiene firmar, alimentos, dibujo, parada&#10;&#10;Descripción generada automáticamente">
                <a:extLst>
                  <a:ext uri="{FF2B5EF4-FFF2-40B4-BE49-F238E27FC236}">
                    <a16:creationId xmlns:a16="http://schemas.microsoft.com/office/drawing/2014/main" id="{32FF60AE-E5B8-C8AB-24F1-FF1BD3CEF9B4}"/>
                  </a:ext>
                </a:extLst>
              </p:cNvPr>
              <p:cNvPicPr>
                <a:picLocks noChangeAspect="1"/>
              </p:cNvPicPr>
              <p:nvPr/>
            </p:nvPicPr>
            <p:blipFill>
              <a:blip r:embed="rId7"/>
              <a:stretch>
                <a:fillRect/>
              </a:stretch>
            </p:blipFill>
            <p:spPr>
              <a:xfrm>
                <a:off x="7304290" y="5542563"/>
                <a:ext cx="1028337" cy="370876"/>
              </a:xfrm>
              <a:prstGeom prst="rect">
                <a:avLst/>
              </a:prstGeom>
            </p:spPr>
          </p:pic>
          <p:pic>
            <p:nvPicPr>
              <p:cNvPr id="36" name="Imagen 35" descr="Logotipo&#10;&#10;Descripción generada automáticamente">
                <a:extLst>
                  <a:ext uri="{FF2B5EF4-FFF2-40B4-BE49-F238E27FC236}">
                    <a16:creationId xmlns:a16="http://schemas.microsoft.com/office/drawing/2014/main" id="{947DCA78-A623-08DA-8244-BB431BEF4289}"/>
                  </a:ext>
                </a:extLst>
              </p:cNvPr>
              <p:cNvPicPr>
                <a:picLocks noChangeAspect="1"/>
              </p:cNvPicPr>
              <p:nvPr/>
            </p:nvPicPr>
            <p:blipFill rotWithShape="1">
              <a:blip r:embed="rId8"/>
              <a:srcRect t="16807" b="19545"/>
              <a:stretch/>
            </p:blipFill>
            <p:spPr>
              <a:xfrm>
                <a:off x="6742987" y="5111307"/>
                <a:ext cx="955815" cy="393403"/>
              </a:xfrm>
              <a:prstGeom prst="rect">
                <a:avLst/>
              </a:prstGeom>
            </p:spPr>
          </p:pic>
          <p:pic>
            <p:nvPicPr>
              <p:cNvPr id="38" name="Imagen 37" descr="Logotipo&#10;&#10;Descripción generada automáticamente">
                <a:extLst>
                  <a:ext uri="{FF2B5EF4-FFF2-40B4-BE49-F238E27FC236}">
                    <a16:creationId xmlns:a16="http://schemas.microsoft.com/office/drawing/2014/main" id="{42BBEB3E-858C-2D30-D2A7-59CEE0B0F41C}"/>
                  </a:ext>
                </a:extLst>
              </p:cNvPr>
              <p:cNvPicPr>
                <a:picLocks noChangeAspect="1"/>
              </p:cNvPicPr>
              <p:nvPr/>
            </p:nvPicPr>
            <p:blipFill>
              <a:blip r:embed="rId9"/>
              <a:stretch>
                <a:fillRect/>
              </a:stretch>
            </p:blipFill>
            <p:spPr>
              <a:xfrm>
                <a:off x="6004978" y="5439399"/>
                <a:ext cx="1132520" cy="453234"/>
              </a:xfrm>
              <a:prstGeom prst="rect">
                <a:avLst/>
              </a:prstGeom>
            </p:spPr>
          </p:pic>
        </p:grpSp>
        <p:sp>
          <p:nvSpPr>
            <p:cNvPr id="39" name="CuadroTexto 38">
              <a:extLst>
                <a:ext uri="{FF2B5EF4-FFF2-40B4-BE49-F238E27FC236}">
                  <a16:creationId xmlns:a16="http://schemas.microsoft.com/office/drawing/2014/main" id="{7D3841FD-1B26-5A56-61BE-646BB2CD8676}"/>
                </a:ext>
              </a:extLst>
            </p:cNvPr>
            <p:cNvSpPr txBox="1"/>
            <p:nvPr/>
          </p:nvSpPr>
          <p:spPr>
            <a:xfrm>
              <a:off x="6021499" y="6008481"/>
              <a:ext cx="2232000" cy="584775"/>
            </a:xfrm>
            <a:prstGeom prst="rect">
              <a:avLst/>
            </a:prstGeom>
            <a:noFill/>
          </p:spPr>
          <p:txBody>
            <a:bodyPr wrap="square" rtlCol="0">
              <a:spAutoFit/>
            </a:bodyPr>
            <a:lstStyle/>
            <a:p>
              <a:pPr algn="ctr"/>
              <a:r>
                <a:rPr lang="es-MX" sz="1600" b="1" dirty="0">
                  <a:latin typeface="Avenir Next LT Pro" panose="020B0504020202020204" pitchFamily="34" charset="0"/>
                </a:rPr>
                <a:t>Alimentamos </a:t>
              </a:r>
              <a:r>
                <a:rPr lang="es-MX" sz="1600" dirty="0">
                  <a:latin typeface="Avenir Next LT Pro" panose="020B0504020202020204" pitchFamily="34" charset="0"/>
                </a:rPr>
                <a:t>niños y adultos mayores</a:t>
              </a:r>
            </a:p>
          </p:txBody>
        </p:sp>
      </p:grpSp>
      <p:pic>
        <p:nvPicPr>
          <p:cNvPr id="9" name="Imagen 8" descr="Logotipo&#10;&#10;Descripción generada automáticamente">
            <a:extLst>
              <a:ext uri="{FF2B5EF4-FFF2-40B4-BE49-F238E27FC236}">
                <a16:creationId xmlns:a16="http://schemas.microsoft.com/office/drawing/2014/main" id="{250A452C-E613-E0AE-1A06-9673F41B51EF}"/>
              </a:ext>
            </a:extLst>
          </p:cNvPr>
          <p:cNvPicPr>
            <a:picLocks noChangeAspect="1"/>
          </p:cNvPicPr>
          <p:nvPr/>
        </p:nvPicPr>
        <p:blipFill>
          <a:blip r:embed="rId10"/>
          <a:stretch>
            <a:fillRect/>
          </a:stretch>
        </p:blipFill>
        <p:spPr>
          <a:xfrm>
            <a:off x="956235" y="3217727"/>
            <a:ext cx="2153048" cy="868406"/>
          </a:xfrm>
          <a:prstGeom prst="rect">
            <a:avLst/>
          </a:prstGeom>
        </p:spPr>
      </p:pic>
    </p:spTree>
    <p:extLst>
      <p:ext uri="{BB962C8B-B14F-4D97-AF65-F5344CB8AC3E}">
        <p14:creationId xmlns:p14="http://schemas.microsoft.com/office/powerpoint/2010/main" val="174386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animBg="1"/>
      <p:bldP spid="24" grpId="0" animBg="1"/>
      <p:bldP spid="25" grpId="0" animBg="1"/>
      <p:bldP spid="29" grpId="0" animBg="1"/>
      <p:bldP spid="30"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6D9FB-A81B-0FF3-8510-04AEC4804324}"/>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B7AD2399-97DE-D228-62A1-0822E4A2A45D}"/>
              </a:ext>
            </a:extLst>
          </p:cNvPr>
          <p:cNvSpPr txBox="1"/>
          <p:nvPr/>
        </p:nvSpPr>
        <p:spPr>
          <a:xfrm>
            <a:off x="292061" y="340147"/>
            <a:ext cx="5802166" cy="584775"/>
          </a:xfrm>
          <a:prstGeom prst="rect">
            <a:avLst/>
          </a:prstGeom>
          <a:noFill/>
        </p:spPr>
        <p:txBody>
          <a:bodyPr wrap="none" rtlCol="0">
            <a:spAutoFit/>
          </a:bodyPr>
          <a:lstStyle/>
          <a:p>
            <a:r>
              <a:rPr lang="es-MX" sz="3200" spc="300" dirty="0"/>
              <a:t>DISTRIBUCIÓN </a:t>
            </a:r>
            <a:r>
              <a:rPr lang="es-MX" sz="3200" spc="300" dirty="0">
                <a:solidFill>
                  <a:srgbClr val="EF4C6E"/>
                </a:solidFill>
                <a:latin typeface="+mj-lt"/>
              </a:rPr>
              <a:t>EN LÍNEA</a:t>
            </a:r>
          </a:p>
        </p:txBody>
      </p:sp>
      <p:sp>
        <p:nvSpPr>
          <p:cNvPr id="20" name="CuadroTexto 19">
            <a:extLst>
              <a:ext uri="{FF2B5EF4-FFF2-40B4-BE49-F238E27FC236}">
                <a16:creationId xmlns:a16="http://schemas.microsoft.com/office/drawing/2014/main" id="{28A5ADF9-1E10-13CF-67B4-793178699218}"/>
              </a:ext>
            </a:extLst>
          </p:cNvPr>
          <p:cNvSpPr txBox="1"/>
          <p:nvPr/>
        </p:nvSpPr>
        <p:spPr>
          <a:xfrm>
            <a:off x="318338" y="855153"/>
            <a:ext cx="5483617" cy="400110"/>
          </a:xfrm>
          <a:prstGeom prst="rect">
            <a:avLst/>
          </a:prstGeom>
          <a:noFill/>
        </p:spPr>
        <p:txBody>
          <a:bodyPr wrap="none" rtlCol="0">
            <a:spAutoFit/>
          </a:bodyPr>
          <a:lstStyle/>
          <a:p>
            <a:r>
              <a:rPr lang="es-MX" sz="2000" dirty="0"/>
              <a:t>Para crear un </a:t>
            </a:r>
            <a:r>
              <a:rPr lang="es-MX" sz="2000" dirty="0">
                <a:latin typeface="+mj-lt"/>
              </a:rPr>
              <a:t>INGRESO RESIDUAL MENSUAL</a:t>
            </a:r>
          </a:p>
        </p:txBody>
      </p:sp>
      <p:grpSp>
        <p:nvGrpSpPr>
          <p:cNvPr id="105" name="Grupo 104">
            <a:extLst>
              <a:ext uri="{FF2B5EF4-FFF2-40B4-BE49-F238E27FC236}">
                <a16:creationId xmlns:a16="http://schemas.microsoft.com/office/drawing/2014/main" id="{96EF12F6-7EBE-409D-C7CB-44303C857F05}"/>
              </a:ext>
            </a:extLst>
          </p:cNvPr>
          <p:cNvGrpSpPr/>
          <p:nvPr/>
        </p:nvGrpSpPr>
        <p:grpSpPr>
          <a:xfrm>
            <a:off x="4277238" y="1372663"/>
            <a:ext cx="2803166" cy="5242583"/>
            <a:chOff x="4277238" y="1372663"/>
            <a:chExt cx="2803166" cy="5242583"/>
          </a:xfrm>
        </p:grpSpPr>
        <p:grpSp>
          <p:nvGrpSpPr>
            <p:cNvPr id="5" name="Grupo 4">
              <a:extLst>
                <a:ext uri="{FF2B5EF4-FFF2-40B4-BE49-F238E27FC236}">
                  <a16:creationId xmlns:a16="http://schemas.microsoft.com/office/drawing/2014/main" id="{B5CE1284-CFD3-A51B-4722-BCF66856B028}"/>
                </a:ext>
              </a:extLst>
            </p:cNvPr>
            <p:cNvGrpSpPr/>
            <p:nvPr/>
          </p:nvGrpSpPr>
          <p:grpSpPr>
            <a:xfrm>
              <a:off x="4277238" y="1372663"/>
              <a:ext cx="2803166" cy="2755963"/>
              <a:chOff x="2325260" y="1188765"/>
              <a:chExt cx="5434080" cy="5342574"/>
            </a:xfrm>
          </p:grpSpPr>
          <p:pic>
            <p:nvPicPr>
              <p:cNvPr id="6" name="Imagen 5" descr="Mapa&#10;&#10;Descripción generada automáticamente">
                <a:extLst>
                  <a:ext uri="{FF2B5EF4-FFF2-40B4-BE49-F238E27FC236}">
                    <a16:creationId xmlns:a16="http://schemas.microsoft.com/office/drawing/2014/main" id="{32A7C1E2-EAE8-2ACC-9613-936FCB49C0A1}"/>
                  </a:ext>
                </a:extLst>
              </p:cNvPr>
              <p:cNvPicPr>
                <a:picLocks noChangeAspect="1"/>
              </p:cNvPicPr>
              <p:nvPr/>
            </p:nvPicPr>
            <p:blipFill>
              <a:blip r:embed="rId2">
                <a:duotone>
                  <a:prstClr val="black"/>
                  <a:srgbClr val="71CEF0">
                    <a:tint val="45000"/>
                    <a:satMod val="400000"/>
                  </a:srgbClr>
                </a:duotone>
              </a:blip>
              <a:stretch>
                <a:fillRect/>
              </a:stretch>
            </p:blipFill>
            <p:spPr>
              <a:xfrm>
                <a:off x="2325260" y="1188765"/>
                <a:ext cx="5421374" cy="5307798"/>
              </a:xfrm>
              <a:prstGeom prst="rect">
                <a:avLst/>
              </a:prstGeom>
            </p:spPr>
          </p:pic>
          <p:grpSp>
            <p:nvGrpSpPr>
              <p:cNvPr id="7" name="Grupo 6">
                <a:extLst>
                  <a:ext uri="{FF2B5EF4-FFF2-40B4-BE49-F238E27FC236}">
                    <a16:creationId xmlns:a16="http://schemas.microsoft.com/office/drawing/2014/main" id="{E9F321F6-A071-9926-8E62-771A6A8547C4}"/>
                  </a:ext>
                </a:extLst>
              </p:cNvPr>
              <p:cNvGrpSpPr/>
              <p:nvPr/>
            </p:nvGrpSpPr>
            <p:grpSpPr>
              <a:xfrm>
                <a:off x="4302646" y="2040706"/>
                <a:ext cx="1437670" cy="1383594"/>
                <a:chOff x="2525626" y="1860641"/>
                <a:chExt cx="1437670" cy="1383594"/>
              </a:xfrm>
            </p:grpSpPr>
            <p:grpSp>
              <p:nvGrpSpPr>
                <p:cNvPr id="71" name="Group 8">
                  <a:extLst>
                    <a:ext uri="{FF2B5EF4-FFF2-40B4-BE49-F238E27FC236}">
                      <a16:creationId xmlns:a16="http://schemas.microsoft.com/office/drawing/2014/main" id="{79AC5950-3121-1B23-CF0D-F9F5C6A52AF4}"/>
                    </a:ext>
                  </a:extLst>
                </p:cNvPr>
                <p:cNvGrpSpPr/>
                <p:nvPr/>
              </p:nvGrpSpPr>
              <p:grpSpPr>
                <a:xfrm>
                  <a:off x="3530429" y="2133833"/>
                  <a:ext cx="432867" cy="286424"/>
                  <a:chOff x="1311215" y="370936"/>
                  <a:chExt cx="9665050" cy="6150634"/>
                </a:xfrm>
              </p:grpSpPr>
              <p:pic>
                <p:nvPicPr>
                  <p:cNvPr id="88" name="Imagen 87">
                    <a:extLst>
                      <a:ext uri="{FF2B5EF4-FFF2-40B4-BE49-F238E27FC236}">
                        <a16:creationId xmlns:a16="http://schemas.microsoft.com/office/drawing/2014/main" id="{425BAD5D-C00E-B5D5-8719-5DC04214FC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89" name="Imagen 3">
                    <a:extLst>
                      <a:ext uri="{FF2B5EF4-FFF2-40B4-BE49-F238E27FC236}">
                        <a16:creationId xmlns:a16="http://schemas.microsoft.com/office/drawing/2014/main" id="{6E0F1400-1921-72B5-4411-07160341E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90" name="Imagen 89" descr="Interfaz de usuario gráfica, Aplicación&#10;&#10;Descripción generada automáticamente">
                    <a:extLst>
                      <a:ext uri="{FF2B5EF4-FFF2-40B4-BE49-F238E27FC236}">
                        <a16:creationId xmlns:a16="http://schemas.microsoft.com/office/drawing/2014/main" id="{DABC0227-B173-3B4A-741E-7A3A88F89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72" name="Group 8">
                  <a:extLst>
                    <a:ext uri="{FF2B5EF4-FFF2-40B4-BE49-F238E27FC236}">
                      <a16:creationId xmlns:a16="http://schemas.microsoft.com/office/drawing/2014/main" id="{2953C63A-BAFA-0C30-F381-73F7A7ABF628}"/>
                    </a:ext>
                  </a:extLst>
                </p:cNvPr>
                <p:cNvGrpSpPr/>
                <p:nvPr/>
              </p:nvGrpSpPr>
              <p:grpSpPr>
                <a:xfrm>
                  <a:off x="2525626" y="2416941"/>
                  <a:ext cx="432867" cy="286424"/>
                  <a:chOff x="1311215" y="370936"/>
                  <a:chExt cx="9665050" cy="6150634"/>
                </a:xfrm>
              </p:grpSpPr>
              <p:pic>
                <p:nvPicPr>
                  <p:cNvPr id="85" name="Imagen 84">
                    <a:extLst>
                      <a:ext uri="{FF2B5EF4-FFF2-40B4-BE49-F238E27FC236}">
                        <a16:creationId xmlns:a16="http://schemas.microsoft.com/office/drawing/2014/main" id="{8AA6889A-2FB9-8564-0941-D0BB58092B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86" name="Imagen 3">
                    <a:extLst>
                      <a:ext uri="{FF2B5EF4-FFF2-40B4-BE49-F238E27FC236}">
                        <a16:creationId xmlns:a16="http://schemas.microsoft.com/office/drawing/2014/main" id="{A691F46C-0EB5-6DB8-7280-F47612F50A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87" name="Imagen 86" descr="Interfaz de usuario gráfica, Aplicación&#10;&#10;Descripción generada automáticamente">
                    <a:extLst>
                      <a:ext uri="{FF2B5EF4-FFF2-40B4-BE49-F238E27FC236}">
                        <a16:creationId xmlns:a16="http://schemas.microsoft.com/office/drawing/2014/main" id="{FE93C674-2000-0E1D-372F-B68F0E529D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73" name="Group 8">
                  <a:extLst>
                    <a:ext uri="{FF2B5EF4-FFF2-40B4-BE49-F238E27FC236}">
                      <a16:creationId xmlns:a16="http://schemas.microsoft.com/office/drawing/2014/main" id="{3A98FF88-C2BA-C79F-CF8A-0B0AA696B1C0}"/>
                    </a:ext>
                  </a:extLst>
                </p:cNvPr>
                <p:cNvGrpSpPr/>
                <p:nvPr/>
              </p:nvGrpSpPr>
              <p:grpSpPr>
                <a:xfrm>
                  <a:off x="2623909" y="1860641"/>
                  <a:ext cx="432867" cy="286424"/>
                  <a:chOff x="1311215" y="370936"/>
                  <a:chExt cx="9665050" cy="6150634"/>
                </a:xfrm>
              </p:grpSpPr>
              <p:pic>
                <p:nvPicPr>
                  <p:cNvPr id="82" name="Imagen 81">
                    <a:extLst>
                      <a:ext uri="{FF2B5EF4-FFF2-40B4-BE49-F238E27FC236}">
                        <a16:creationId xmlns:a16="http://schemas.microsoft.com/office/drawing/2014/main" id="{FB2FD1EF-3F96-2FFD-3567-650A5C40C12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83" name="Imagen 3">
                    <a:extLst>
                      <a:ext uri="{FF2B5EF4-FFF2-40B4-BE49-F238E27FC236}">
                        <a16:creationId xmlns:a16="http://schemas.microsoft.com/office/drawing/2014/main" id="{9C03BC1F-BDF3-0ABB-6B4B-2AFE2587C1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84" name="Imagen 83" descr="Interfaz de usuario gráfica, Aplicación&#10;&#10;Descripción generada automáticamente">
                    <a:extLst>
                      <a:ext uri="{FF2B5EF4-FFF2-40B4-BE49-F238E27FC236}">
                        <a16:creationId xmlns:a16="http://schemas.microsoft.com/office/drawing/2014/main" id="{6728AE69-C814-8422-91BC-928921CA09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74" name="Group 8">
                  <a:extLst>
                    <a:ext uri="{FF2B5EF4-FFF2-40B4-BE49-F238E27FC236}">
                      <a16:creationId xmlns:a16="http://schemas.microsoft.com/office/drawing/2014/main" id="{CFD1A7AE-47CD-6AE7-83B2-5E45A80D697F}"/>
                    </a:ext>
                  </a:extLst>
                </p:cNvPr>
                <p:cNvGrpSpPr/>
                <p:nvPr/>
              </p:nvGrpSpPr>
              <p:grpSpPr>
                <a:xfrm>
                  <a:off x="2840343" y="2957811"/>
                  <a:ext cx="432867" cy="286424"/>
                  <a:chOff x="1311215" y="370936"/>
                  <a:chExt cx="9665050" cy="6150634"/>
                </a:xfrm>
              </p:grpSpPr>
              <p:pic>
                <p:nvPicPr>
                  <p:cNvPr id="79" name="Imagen 78">
                    <a:extLst>
                      <a:ext uri="{FF2B5EF4-FFF2-40B4-BE49-F238E27FC236}">
                        <a16:creationId xmlns:a16="http://schemas.microsoft.com/office/drawing/2014/main" id="{101F6577-2285-7ECA-BD94-CB380F69172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80" name="Imagen 3">
                    <a:extLst>
                      <a:ext uri="{FF2B5EF4-FFF2-40B4-BE49-F238E27FC236}">
                        <a16:creationId xmlns:a16="http://schemas.microsoft.com/office/drawing/2014/main" id="{ADC1F00C-32EC-8BBA-51A6-023CDDE86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81" name="Imagen 80" descr="Interfaz de usuario gráfica, Aplicación&#10;&#10;Descripción generada automáticamente">
                    <a:extLst>
                      <a:ext uri="{FF2B5EF4-FFF2-40B4-BE49-F238E27FC236}">
                        <a16:creationId xmlns:a16="http://schemas.microsoft.com/office/drawing/2014/main" id="{5C0107D5-79B5-D862-497F-B28BC4B4E5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75" name="Group 8">
                  <a:extLst>
                    <a:ext uri="{FF2B5EF4-FFF2-40B4-BE49-F238E27FC236}">
                      <a16:creationId xmlns:a16="http://schemas.microsoft.com/office/drawing/2014/main" id="{FA9AF30A-0ED4-626A-D524-B7A497CC9DC4}"/>
                    </a:ext>
                  </a:extLst>
                </p:cNvPr>
                <p:cNvGrpSpPr/>
                <p:nvPr/>
              </p:nvGrpSpPr>
              <p:grpSpPr>
                <a:xfrm>
                  <a:off x="3288957" y="2511203"/>
                  <a:ext cx="432867" cy="286424"/>
                  <a:chOff x="1311215" y="370936"/>
                  <a:chExt cx="9665050" cy="6150634"/>
                </a:xfrm>
              </p:grpSpPr>
              <p:pic>
                <p:nvPicPr>
                  <p:cNvPr id="76" name="Imagen 75">
                    <a:extLst>
                      <a:ext uri="{FF2B5EF4-FFF2-40B4-BE49-F238E27FC236}">
                        <a16:creationId xmlns:a16="http://schemas.microsoft.com/office/drawing/2014/main" id="{AD2369E2-3B46-17D8-A0E2-7EF747EC58A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77" name="Imagen 3">
                    <a:extLst>
                      <a:ext uri="{FF2B5EF4-FFF2-40B4-BE49-F238E27FC236}">
                        <a16:creationId xmlns:a16="http://schemas.microsoft.com/office/drawing/2014/main" id="{A2B9BFEE-C4BB-6DEB-0E6D-CE63E6D2E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78" name="Imagen 77" descr="Interfaz de usuario gráfica, Aplicación&#10;&#10;Descripción generada automáticamente">
                    <a:extLst>
                      <a:ext uri="{FF2B5EF4-FFF2-40B4-BE49-F238E27FC236}">
                        <a16:creationId xmlns:a16="http://schemas.microsoft.com/office/drawing/2014/main" id="{C1AAE502-FB7B-959E-72BA-AF5E4BC73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grpSp>
            <p:nvGrpSpPr>
              <p:cNvPr id="8" name="Grupo 7">
                <a:extLst>
                  <a:ext uri="{FF2B5EF4-FFF2-40B4-BE49-F238E27FC236}">
                    <a16:creationId xmlns:a16="http://schemas.microsoft.com/office/drawing/2014/main" id="{16C322E7-A30C-E68C-8202-AECBE97A05A8}"/>
                  </a:ext>
                </a:extLst>
              </p:cNvPr>
              <p:cNvGrpSpPr/>
              <p:nvPr/>
            </p:nvGrpSpPr>
            <p:grpSpPr>
              <a:xfrm>
                <a:off x="5841854" y="4319702"/>
                <a:ext cx="1917486" cy="2211637"/>
                <a:chOff x="8406643" y="1592664"/>
                <a:chExt cx="2171434" cy="2562935"/>
              </a:xfrm>
            </p:grpSpPr>
            <p:grpSp>
              <p:nvGrpSpPr>
                <p:cNvPr id="35" name="Group 8">
                  <a:extLst>
                    <a:ext uri="{FF2B5EF4-FFF2-40B4-BE49-F238E27FC236}">
                      <a16:creationId xmlns:a16="http://schemas.microsoft.com/office/drawing/2014/main" id="{B8982DCE-35CB-5806-2980-4BA91C1BB5B8}"/>
                    </a:ext>
                  </a:extLst>
                </p:cNvPr>
                <p:cNvGrpSpPr/>
                <p:nvPr/>
              </p:nvGrpSpPr>
              <p:grpSpPr>
                <a:xfrm>
                  <a:off x="8406643" y="2189786"/>
                  <a:ext cx="432867" cy="286424"/>
                  <a:chOff x="1311215" y="370936"/>
                  <a:chExt cx="9665050" cy="6150634"/>
                </a:xfrm>
              </p:grpSpPr>
              <p:pic>
                <p:nvPicPr>
                  <p:cNvPr id="68" name="Imagen 67">
                    <a:extLst>
                      <a:ext uri="{FF2B5EF4-FFF2-40B4-BE49-F238E27FC236}">
                        <a16:creationId xmlns:a16="http://schemas.microsoft.com/office/drawing/2014/main" id="{5C6E3490-558F-B8D4-A788-B42951C942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69" name="Imagen 3">
                    <a:extLst>
                      <a:ext uri="{FF2B5EF4-FFF2-40B4-BE49-F238E27FC236}">
                        <a16:creationId xmlns:a16="http://schemas.microsoft.com/office/drawing/2014/main" id="{B4E1B113-A70B-6182-F9E2-09D972DB3F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70" name="Imagen 69" descr="Interfaz de usuario gráfica, Aplicación&#10;&#10;Descripción generada automáticamente">
                    <a:extLst>
                      <a:ext uri="{FF2B5EF4-FFF2-40B4-BE49-F238E27FC236}">
                        <a16:creationId xmlns:a16="http://schemas.microsoft.com/office/drawing/2014/main" id="{B4887C83-8ECA-1BAA-E1E3-9C403CE58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36" name="Group 8">
                  <a:extLst>
                    <a:ext uri="{FF2B5EF4-FFF2-40B4-BE49-F238E27FC236}">
                      <a16:creationId xmlns:a16="http://schemas.microsoft.com/office/drawing/2014/main" id="{6DF7E708-5FB8-25CD-BD95-9691AB2572CE}"/>
                    </a:ext>
                  </a:extLst>
                </p:cNvPr>
                <p:cNvGrpSpPr/>
                <p:nvPr/>
              </p:nvGrpSpPr>
              <p:grpSpPr>
                <a:xfrm>
                  <a:off x="10145210" y="2258178"/>
                  <a:ext cx="432867" cy="286424"/>
                  <a:chOff x="1311215" y="370936"/>
                  <a:chExt cx="9665050" cy="6150634"/>
                </a:xfrm>
              </p:grpSpPr>
              <p:pic>
                <p:nvPicPr>
                  <p:cNvPr id="65" name="Imagen 64">
                    <a:extLst>
                      <a:ext uri="{FF2B5EF4-FFF2-40B4-BE49-F238E27FC236}">
                        <a16:creationId xmlns:a16="http://schemas.microsoft.com/office/drawing/2014/main" id="{C5D20CE3-D32C-75F3-4D02-7479BBC7498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66" name="Imagen 3">
                    <a:extLst>
                      <a:ext uri="{FF2B5EF4-FFF2-40B4-BE49-F238E27FC236}">
                        <a16:creationId xmlns:a16="http://schemas.microsoft.com/office/drawing/2014/main" id="{92198958-ED04-2BF7-8DDF-D393CDBB31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81" y="663883"/>
                    <a:ext cx="6773330" cy="4251012"/>
                  </a:xfrm>
                  <a:prstGeom prst="rect">
                    <a:avLst/>
                  </a:prstGeom>
                </p:spPr>
              </p:pic>
              <p:pic>
                <p:nvPicPr>
                  <p:cNvPr id="67" name="Imagen 66" descr="Interfaz de usuario gráfica, Aplicación&#10;&#10;Descripción generada automáticamente">
                    <a:extLst>
                      <a:ext uri="{FF2B5EF4-FFF2-40B4-BE49-F238E27FC236}">
                        <a16:creationId xmlns:a16="http://schemas.microsoft.com/office/drawing/2014/main" id="{27BAA2EB-04E8-399D-A0B5-0B13AC6F79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37" name="Group 8">
                  <a:extLst>
                    <a:ext uri="{FF2B5EF4-FFF2-40B4-BE49-F238E27FC236}">
                      <a16:creationId xmlns:a16="http://schemas.microsoft.com/office/drawing/2014/main" id="{531734F6-D094-CAD1-C5C4-4D0E30443995}"/>
                    </a:ext>
                  </a:extLst>
                </p:cNvPr>
                <p:cNvGrpSpPr/>
                <p:nvPr/>
              </p:nvGrpSpPr>
              <p:grpSpPr>
                <a:xfrm>
                  <a:off x="9082340" y="1592664"/>
                  <a:ext cx="432867" cy="286424"/>
                  <a:chOff x="1311215" y="370936"/>
                  <a:chExt cx="9665050" cy="6150634"/>
                </a:xfrm>
              </p:grpSpPr>
              <p:pic>
                <p:nvPicPr>
                  <p:cNvPr id="62" name="Imagen 61">
                    <a:extLst>
                      <a:ext uri="{FF2B5EF4-FFF2-40B4-BE49-F238E27FC236}">
                        <a16:creationId xmlns:a16="http://schemas.microsoft.com/office/drawing/2014/main" id="{3154DC79-E5AB-0E09-20F7-8AC75633E83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63" name="Imagen 3">
                    <a:extLst>
                      <a:ext uri="{FF2B5EF4-FFF2-40B4-BE49-F238E27FC236}">
                        <a16:creationId xmlns:a16="http://schemas.microsoft.com/office/drawing/2014/main" id="{E96F764C-5B8D-03AB-D04A-22D3C0603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64" name="Imagen 63" descr="Interfaz de usuario gráfica, Aplicación&#10;&#10;Descripción generada automáticamente">
                    <a:extLst>
                      <a:ext uri="{FF2B5EF4-FFF2-40B4-BE49-F238E27FC236}">
                        <a16:creationId xmlns:a16="http://schemas.microsoft.com/office/drawing/2014/main" id="{5312AAB8-762C-61A9-F442-5A76FC18D5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41" name="Group 8">
                  <a:extLst>
                    <a:ext uri="{FF2B5EF4-FFF2-40B4-BE49-F238E27FC236}">
                      <a16:creationId xmlns:a16="http://schemas.microsoft.com/office/drawing/2014/main" id="{A13A46BC-4581-64F9-773A-14DCD7AD6D23}"/>
                    </a:ext>
                  </a:extLst>
                </p:cNvPr>
                <p:cNvGrpSpPr/>
                <p:nvPr/>
              </p:nvGrpSpPr>
              <p:grpSpPr>
                <a:xfrm>
                  <a:off x="8550213" y="1669787"/>
                  <a:ext cx="432867" cy="286424"/>
                  <a:chOff x="1311215" y="370936"/>
                  <a:chExt cx="9665050" cy="6150634"/>
                </a:xfrm>
              </p:grpSpPr>
              <p:pic>
                <p:nvPicPr>
                  <p:cNvPr id="59" name="Imagen 58">
                    <a:extLst>
                      <a:ext uri="{FF2B5EF4-FFF2-40B4-BE49-F238E27FC236}">
                        <a16:creationId xmlns:a16="http://schemas.microsoft.com/office/drawing/2014/main" id="{ED0EC338-052E-2DC0-4495-DCEEB78903A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60" name="Imagen 3">
                    <a:extLst>
                      <a:ext uri="{FF2B5EF4-FFF2-40B4-BE49-F238E27FC236}">
                        <a16:creationId xmlns:a16="http://schemas.microsoft.com/office/drawing/2014/main" id="{1F06477A-FC87-E7D8-2AE4-71F1717269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61" name="Imagen 60" descr="Interfaz de usuario gráfica, Aplicación&#10;&#10;Descripción generada automáticamente">
                    <a:extLst>
                      <a:ext uri="{FF2B5EF4-FFF2-40B4-BE49-F238E27FC236}">
                        <a16:creationId xmlns:a16="http://schemas.microsoft.com/office/drawing/2014/main" id="{F4FD953A-FDC9-B5BC-6F73-511C6884C7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42" name="Group 8">
                  <a:extLst>
                    <a:ext uri="{FF2B5EF4-FFF2-40B4-BE49-F238E27FC236}">
                      <a16:creationId xmlns:a16="http://schemas.microsoft.com/office/drawing/2014/main" id="{DF3B2D2A-9C1A-732D-FACC-FCE61631186E}"/>
                    </a:ext>
                  </a:extLst>
                </p:cNvPr>
                <p:cNvGrpSpPr/>
                <p:nvPr/>
              </p:nvGrpSpPr>
              <p:grpSpPr>
                <a:xfrm>
                  <a:off x="8631067" y="3869175"/>
                  <a:ext cx="432867" cy="286424"/>
                  <a:chOff x="1311215" y="370936"/>
                  <a:chExt cx="9665050" cy="6150634"/>
                </a:xfrm>
              </p:grpSpPr>
              <p:pic>
                <p:nvPicPr>
                  <p:cNvPr id="56" name="Imagen 55">
                    <a:extLst>
                      <a:ext uri="{FF2B5EF4-FFF2-40B4-BE49-F238E27FC236}">
                        <a16:creationId xmlns:a16="http://schemas.microsoft.com/office/drawing/2014/main" id="{6CCB8118-405E-D782-9BE9-C662F451C45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57" name="Imagen 3">
                    <a:extLst>
                      <a:ext uri="{FF2B5EF4-FFF2-40B4-BE49-F238E27FC236}">
                        <a16:creationId xmlns:a16="http://schemas.microsoft.com/office/drawing/2014/main" id="{D1FABC17-2FA6-B2E0-3004-54ADA4D6F1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58" name="Imagen 57" descr="Interfaz de usuario gráfica, Aplicación&#10;&#10;Descripción generada automáticamente">
                    <a:extLst>
                      <a:ext uri="{FF2B5EF4-FFF2-40B4-BE49-F238E27FC236}">
                        <a16:creationId xmlns:a16="http://schemas.microsoft.com/office/drawing/2014/main" id="{84265335-FB0D-BCC1-FAFA-8AEA864F86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44" name="Group 8">
                  <a:extLst>
                    <a:ext uri="{FF2B5EF4-FFF2-40B4-BE49-F238E27FC236}">
                      <a16:creationId xmlns:a16="http://schemas.microsoft.com/office/drawing/2014/main" id="{3BBC811F-2DF7-B9BD-A267-4A78D2A6337E}"/>
                    </a:ext>
                  </a:extLst>
                </p:cNvPr>
                <p:cNvGrpSpPr/>
                <p:nvPr/>
              </p:nvGrpSpPr>
              <p:grpSpPr>
                <a:xfrm>
                  <a:off x="9238690" y="2132205"/>
                  <a:ext cx="432867" cy="286424"/>
                  <a:chOff x="1311215" y="370936"/>
                  <a:chExt cx="9665050" cy="6150634"/>
                </a:xfrm>
              </p:grpSpPr>
              <p:pic>
                <p:nvPicPr>
                  <p:cNvPr id="53" name="Imagen 52">
                    <a:extLst>
                      <a:ext uri="{FF2B5EF4-FFF2-40B4-BE49-F238E27FC236}">
                        <a16:creationId xmlns:a16="http://schemas.microsoft.com/office/drawing/2014/main" id="{BA639DEC-0B5C-7E54-7603-38C4C3979C2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54" name="Imagen 3">
                    <a:extLst>
                      <a:ext uri="{FF2B5EF4-FFF2-40B4-BE49-F238E27FC236}">
                        <a16:creationId xmlns:a16="http://schemas.microsoft.com/office/drawing/2014/main" id="{D6507DAB-7AB0-A727-7030-62E989A33B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81" y="663883"/>
                    <a:ext cx="6773330" cy="4251012"/>
                  </a:xfrm>
                  <a:prstGeom prst="rect">
                    <a:avLst/>
                  </a:prstGeom>
                </p:spPr>
              </p:pic>
              <p:pic>
                <p:nvPicPr>
                  <p:cNvPr id="55" name="Imagen 54" descr="Interfaz de usuario gráfica, Aplicación&#10;&#10;Descripción generada automáticamente">
                    <a:extLst>
                      <a:ext uri="{FF2B5EF4-FFF2-40B4-BE49-F238E27FC236}">
                        <a16:creationId xmlns:a16="http://schemas.microsoft.com/office/drawing/2014/main" id="{7E6F97E3-9532-D64D-AACC-4018512EAB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45" name="Group 8">
                  <a:extLst>
                    <a:ext uri="{FF2B5EF4-FFF2-40B4-BE49-F238E27FC236}">
                      <a16:creationId xmlns:a16="http://schemas.microsoft.com/office/drawing/2014/main" id="{495B6FE8-5893-3517-70A6-73376452D188}"/>
                    </a:ext>
                  </a:extLst>
                </p:cNvPr>
                <p:cNvGrpSpPr/>
                <p:nvPr/>
              </p:nvGrpSpPr>
              <p:grpSpPr>
                <a:xfrm>
                  <a:off x="9903738" y="2718861"/>
                  <a:ext cx="432867" cy="286424"/>
                  <a:chOff x="1311215" y="370936"/>
                  <a:chExt cx="9665050" cy="6150634"/>
                </a:xfrm>
              </p:grpSpPr>
              <p:pic>
                <p:nvPicPr>
                  <p:cNvPr id="50" name="Imagen 49">
                    <a:extLst>
                      <a:ext uri="{FF2B5EF4-FFF2-40B4-BE49-F238E27FC236}">
                        <a16:creationId xmlns:a16="http://schemas.microsoft.com/office/drawing/2014/main" id="{75609818-86BA-B40C-B5E4-20E637BB34A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51" name="Imagen 3">
                    <a:extLst>
                      <a:ext uri="{FF2B5EF4-FFF2-40B4-BE49-F238E27FC236}">
                        <a16:creationId xmlns:a16="http://schemas.microsoft.com/office/drawing/2014/main" id="{94058165-D783-61FE-7DB1-C437781498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52" name="Imagen 51" descr="Interfaz de usuario gráfica, Aplicación&#10;&#10;Descripción generada automáticamente">
                    <a:extLst>
                      <a:ext uri="{FF2B5EF4-FFF2-40B4-BE49-F238E27FC236}">
                        <a16:creationId xmlns:a16="http://schemas.microsoft.com/office/drawing/2014/main" id="{1AFF04A2-F89D-F10C-42F1-99B5ED1AC1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46" name="Group 8">
                  <a:extLst>
                    <a:ext uri="{FF2B5EF4-FFF2-40B4-BE49-F238E27FC236}">
                      <a16:creationId xmlns:a16="http://schemas.microsoft.com/office/drawing/2014/main" id="{B0B68857-65E3-8F24-85A2-B33AE8C02887}"/>
                    </a:ext>
                  </a:extLst>
                </p:cNvPr>
                <p:cNvGrpSpPr/>
                <p:nvPr/>
              </p:nvGrpSpPr>
              <p:grpSpPr>
                <a:xfrm>
                  <a:off x="8709768" y="3081319"/>
                  <a:ext cx="432867" cy="286424"/>
                  <a:chOff x="1311215" y="370936"/>
                  <a:chExt cx="9665050" cy="6150634"/>
                </a:xfrm>
              </p:grpSpPr>
              <p:pic>
                <p:nvPicPr>
                  <p:cNvPr id="47" name="Imagen 46">
                    <a:extLst>
                      <a:ext uri="{FF2B5EF4-FFF2-40B4-BE49-F238E27FC236}">
                        <a16:creationId xmlns:a16="http://schemas.microsoft.com/office/drawing/2014/main" id="{05E62293-330D-3DEF-9FD7-828DFD84AD4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48" name="Imagen 3">
                    <a:extLst>
                      <a:ext uri="{FF2B5EF4-FFF2-40B4-BE49-F238E27FC236}">
                        <a16:creationId xmlns:a16="http://schemas.microsoft.com/office/drawing/2014/main" id="{BC771CBE-BF83-20D2-AF8F-B157CE6131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81" y="663883"/>
                    <a:ext cx="6773330" cy="4251012"/>
                  </a:xfrm>
                  <a:prstGeom prst="rect">
                    <a:avLst/>
                  </a:prstGeom>
                </p:spPr>
              </p:pic>
              <p:pic>
                <p:nvPicPr>
                  <p:cNvPr id="49" name="Imagen 48" descr="Interfaz de usuario gráfica, Aplicación&#10;&#10;Descripción generada automáticamente">
                    <a:extLst>
                      <a:ext uri="{FF2B5EF4-FFF2-40B4-BE49-F238E27FC236}">
                        <a16:creationId xmlns:a16="http://schemas.microsoft.com/office/drawing/2014/main" id="{C3D273DE-192A-33C3-557E-9C106ACD20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grpSp>
            <p:nvGrpSpPr>
              <p:cNvPr id="9" name="Grupo 8">
                <a:extLst>
                  <a:ext uri="{FF2B5EF4-FFF2-40B4-BE49-F238E27FC236}">
                    <a16:creationId xmlns:a16="http://schemas.microsoft.com/office/drawing/2014/main" id="{93AC58AA-73D9-9D4D-56FA-428B8F69696D}"/>
                  </a:ext>
                </a:extLst>
              </p:cNvPr>
              <p:cNvGrpSpPr/>
              <p:nvPr/>
            </p:nvGrpSpPr>
            <p:grpSpPr>
              <a:xfrm>
                <a:off x="4556467" y="3729657"/>
                <a:ext cx="1213337" cy="673317"/>
                <a:chOff x="3512581" y="3545326"/>
                <a:chExt cx="1213337" cy="673317"/>
              </a:xfrm>
            </p:grpSpPr>
            <p:grpSp>
              <p:nvGrpSpPr>
                <p:cNvPr id="10" name="Group 8">
                  <a:extLst>
                    <a:ext uri="{FF2B5EF4-FFF2-40B4-BE49-F238E27FC236}">
                      <a16:creationId xmlns:a16="http://schemas.microsoft.com/office/drawing/2014/main" id="{E6892427-5FC5-FCA8-4101-0B19C768D2A6}"/>
                    </a:ext>
                  </a:extLst>
                </p:cNvPr>
                <p:cNvGrpSpPr/>
                <p:nvPr/>
              </p:nvGrpSpPr>
              <p:grpSpPr>
                <a:xfrm>
                  <a:off x="3885085" y="3545326"/>
                  <a:ext cx="432867" cy="286424"/>
                  <a:chOff x="1311215" y="370936"/>
                  <a:chExt cx="9665050" cy="6150634"/>
                </a:xfrm>
              </p:grpSpPr>
              <p:pic>
                <p:nvPicPr>
                  <p:cNvPr id="25" name="Imagen 24">
                    <a:extLst>
                      <a:ext uri="{FF2B5EF4-FFF2-40B4-BE49-F238E27FC236}">
                        <a16:creationId xmlns:a16="http://schemas.microsoft.com/office/drawing/2014/main" id="{6F1F251C-5D5F-A69A-8A68-48DB93D6D35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33" name="Imagen 3">
                    <a:extLst>
                      <a:ext uri="{FF2B5EF4-FFF2-40B4-BE49-F238E27FC236}">
                        <a16:creationId xmlns:a16="http://schemas.microsoft.com/office/drawing/2014/main" id="{5CC9A6AF-F8C7-A415-CCFC-EE6C4772A1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34" name="Imagen 33" descr="Interfaz de usuario gráfica, Aplicación&#10;&#10;Descripción generada automáticamente">
                    <a:extLst>
                      <a:ext uri="{FF2B5EF4-FFF2-40B4-BE49-F238E27FC236}">
                        <a16:creationId xmlns:a16="http://schemas.microsoft.com/office/drawing/2014/main" id="{752E693A-E74A-0135-AD5C-ECEBC17B4C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11" name="Group 8">
                  <a:extLst>
                    <a:ext uri="{FF2B5EF4-FFF2-40B4-BE49-F238E27FC236}">
                      <a16:creationId xmlns:a16="http://schemas.microsoft.com/office/drawing/2014/main" id="{EE54CBAB-DD7E-C0B9-F20D-855FCD7AC1A0}"/>
                    </a:ext>
                  </a:extLst>
                </p:cNvPr>
                <p:cNvGrpSpPr/>
                <p:nvPr/>
              </p:nvGrpSpPr>
              <p:grpSpPr>
                <a:xfrm>
                  <a:off x="4293051" y="3932219"/>
                  <a:ext cx="432867" cy="286424"/>
                  <a:chOff x="1311215" y="370936"/>
                  <a:chExt cx="9665050" cy="6150634"/>
                </a:xfrm>
              </p:grpSpPr>
              <p:pic>
                <p:nvPicPr>
                  <p:cNvPr id="21" name="Imagen 20">
                    <a:extLst>
                      <a:ext uri="{FF2B5EF4-FFF2-40B4-BE49-F238E27FC236}">
                        <a16:creationId xmlns:a16="http://schemas.microsoft.com/office/drawing/2014/main" id="{6AB0FD7E-4D16-3562-3AD3-9B53526E28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22" name="Imagen 3">
                    <a:extLst>
                      <a:ext uri="{FF2B5EF4-FFF2-40B4-BE49-F238E27FC236}">
                        <a16:creationId xmlns:a16="http://schemas.microsoft.com/office/drawing/2014/main" id="{602BED0A-E8CD-2144-F157-BC363AA99F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23" name="Imagen 22" descr="Interfaz de usuario gráfica, Aplicación&#10;&#10;Descripción generada automáticamente">
                    <a:extLst>
                      <a:ext uri="{FF2B5EF4-FFF2-40B4-BE49-F238E27FC236}">
                        <a16:creationId xmlns:a16="http://schemas.microsoft.com/office/drawing/2014/main" id="{D075C52A-7CD4-DC27-D9BD-A8B46285B3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nvGrpSpPr>
                <p:cNvPr id="12" name="Group 8">
                  <a:extLst>
                    <a:ext uri="{FF2B5EF4-FFF2-40B4-BE49-F238E27FC236}">
                      <a16:creationId xmlns:a16="http://schemas.microsoft.com/office/drawing/2014/main" id="{7EE5953D-1361-3A37-3F3A-0263F7B88840}"/>
                    </a:ext>
                  </a:extLst>
                </p:cNvPr>
                <p:cNvGrpSpPr/>
                <p:nvPr/>
              </p:nvGrpSpPr>
              <p:grpSpPr>
                <a:xfrm>
                  <a:off x="3512581" y="3819596"/>
                  <a:ext cx="432867" cy="286424"/>
                  <a:chOff x="1311215" y="370936"/>
                  <a:chExt cx="9665050" cy="6150634"/>
                </a:xfrm>
              </p:grpSpPr>
              <p:pic>
                <p:nvPicPr>
                  <p:cNvPr id="13" name="Imagen 12">
                    <a:extLst>
                      <a:ext uri="{FF2B5EF4-FFF2-40B4-BE49-F238E27FC236}">
                        <a16:creationId xmlns:a16="http://schemas.microsoft.com/office/drawing/2014/main" id="{BFAC5261-1FE4-0282-9D21-428FC5EA06B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1" b="82779" l="13333" r="74531">
                                <a14:foregroundMark x1="29010" y1="15558" x2="29010" y2="15558"/>
                                <a14:foregroundMark x1="29063" y1="15558" x2="35938" y2="16732"/>
                                <a14:foregroundMark x1="35938" y1="16732" x2="51406" y2="15949"/>
                                <a14:foregroundMark x1="51406" y1="15949" x2="58385" y2="16830"/>
                                <a14:foregroundMark x1="58385" y1="16830" x2="62448" y2="16536"/>
                                <a14:foregroundMark x1="64010" y1="15068" x2="69375" y2="16047"/>
                                <a14:foregroundMark x1="69375" y1="16047" x2="72135" y2="19276"/>
                                <a14:foregroundMark x1="72135" y1="19276" x2="71198" y2="70548"/>
                                <a14:foregroundMark x1="71198" y1="70548" x2="41354" y2="68395"/>
                                <a14:foregroundMark x1="41354" y1="68395" x2="27969" y2="69472"/>
                                <a14:foregroundMark x1="27969" y1="69472" x2="25156" y2="64579"/>
                                <a14:foregroundMark x1="25156" y1="64579" x2="25573" y2="34736"/>
                                <a14:foregroundMark x1="25573" y1="34736" x2="24896" y2="32094"/>
                                <a14:foregroundMark x1="24167" y1="66047" x2="28073" y2="72505"/>
                                <a14:foregroundMark x1="28073" y1="72505" x2="31354" y2="71918"/>
                                <a14:foregroundMark x1="31354" y1="71918" x2="47083" y2="74658"/>
                                <a14:foregroundMark x1="47083" y1="74658" x2="59583" y2="71037"/>
                                <a14:foregroundMark x1="68698" y1="45205" x2="68698" y2="45205"/>
                                <a14:foregroundMark x1="13333" y1="69863" x2="13333" y2="69863"/>
                              </a14:backgroundRemoval>
                            </a14:imgEffect>
                          </a14:imgLayer>
                        </a14:imgProps>
                      </a:ext>
                      <a:ext uri="{28A0092B-C50C-407E-A947-70E740481C1C}">
                        <a14:useLocalDpi xmlns:a14="http://schemas.microsoft.com/office/drawing/2010/main" val="0"/>
                      </a:ext>
                    </a:extLst>
                  </a:blip>
                  <a:srcRect l="15842" t="12522" r="18810" b="9355"/>
                  <a:stretch/>
                </p:blipFill>
                <p:spPr>
                  <a:xfrm>
                    <a:off x="1311215" y="370936"/>
                    <a:ext cx="9665050" cy="6150634"/>
                  </a:xfrm>
                  <a:prstGeom prst="rect">
                    <a:avLst/>
                  </a:prstGeom>
                </p:spPr>
              </p:pic>
              <p:pic>
                <p:nvPicPr>
                  <p:cNvPr id="14" name="Imagen 3">
                    <a:extLst>
                      <a:ext uri="{FF2B5EF4-FFF2-40B4-BE49-F238E27FC236}">
                        <a16:creationId xmlns:a16="http://schemas.microsoft.com/office/drawing/2014/main" id="{0FC4E516-76AC-D6E8-D6DD-2C8EF3B48C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75" y="663880"/>
                    <a:ext cx="6773331" cy="4251020"/>
                  </a:xfrm>
                  <a:prstGeom prst="rect">
                    <a:avLst/>
                  </a:prstGeom>
                </p:spPr>
              </p:pic>
              <p:pic>
                <p:nvPicPr>
                  <p:cNvPr id="15" name="Imagen 14" descr="Interfaz de usuario gráfica, Aplicación&#10;&#10;Descripción generada automáticamente">
                    <a:extLst>
                      <a:ext uri="{FF2B5EF4-FFF2-40B4-BE49-F238E27FC236}">
                        <a16:creationId xmlns:a16="http://schemas.microsoft.com/office/drawing/2014/main" id="{5DB0280B-AF03-F275-5D00-999E46CDE8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97" y="1352703"/>
                    <a:ext cx="2567041" cy="4251020"/>
                  </a:xfrm>
                  <a:prstGeom prst="rect">
                    <a:avLst/>
                  </a:prstGeom>
                </p:spPr>
              </p:pic>
            </p:grpSp>
          </p:grpSp>
        </p:grpSp>
        <p:sp>
          <p:nvSpPr>
            <p:cNvPr id="91" name="Rectangle 40">
              <a:extLst>
                <a:ext uri="{FF2B5EF4-FFF2-40B4-BE49-F238E27FC236}">
                  <a16:creationId xmlns:a16="http://schemas.microsoft.com/office/drawing/2014/main" id="{999DB54B-64CB-56F1-08EB-C9C84207A048}"/>
                </a:ext>
              </a:extLst>
            </p:cNvPr>
            <p:cNvSpPr/>
            <p:nvPr/>
          </p:nvSpPr>
          <p:spPr>
            <a:xfrm>
              <a:off x="4278906" y="5291807"/>
              <a:ext cx="2799831" cy="1323439"/>
            </a:xfrm>
            <a:prstGeom prst="rect">
              <a:avLst/>
            </a:prstGeom>
            <a:noFill/>
          </p:spPr>
          <p:txBody>
            <a:bodyPr wrap="square">
              <a:spAutoFit/>
            </a:bodyPr>
            <a:lstStyle/>
            <a:p>
              <a:pPr defTabSz="855621">
                <a:defRPr/>
              </a:pPr>
              <a:r>
                <a:rPr lang="es-MX" sz="2000" dirty="0"/>
                <a:t>Del pago mensual de los servicios de todas tus redes de tiendas</a:t>
              </a:r>
              <a:r>
                <a:rPr lang="es-MX" sz="2000" dirty="0">
                  <a:solidFill>
                    <a:srgbClr val="7030A0"/>
                  </a:solidFill>
                </a:rPr>
                <a:t>… </a:t>
              </a:r>
              <a:r>
                <a:rPr lang="es-MX" sz="2000" b="1" dirty="0">
                  <a:solidFill>
                    <a:srgbClr val="00B0F0"/>
                  </a:solidFill>
                </a:rPr>
                <a:t>SIN LÍMITE</a:t>
              </a:r>
            </a:p>
          </p:txBody>
        </p:sp>
        <p:sp>
          <p:nvSpPr>
            <p:cNvPr id="92" name="CuadroTexto 91">
              <a:extLst>
                <a:ext uri="{FF2B5EF4-FFF2-40B4-BE49-F238E27FC236}">
                  <a16:creationId xmlns:a16="http://schemas.microsoft.com/office/drawing/2014/main" id="{37F88730-645F-EA1E-C727-101148309844}"/>
                </a:ext>
              </a:extLst>
            </p:cNvPr>
            <p:cNvSpPr txBox="1"/>
            <p:nvPr/>
          </p:nvSpPr>
          <p:spPr>
            <a:xfrm>
              <a:off x="4688399" y="4084100"/>
              <a:ext cx="1980844" cy="1323439"/>
            </a:xfrm>
            <a:prstGeom prst="rect">
              <a:avLst/>
            </a:prstGeom>
            <a:noFill/>
          </p:spPr>
          <p:txBody>
            <a:bodyPr wrap="square" rtlCol="0">
              <a:spAutoFit/>
            </a:bodyPr>
            <a:lstStyle/>
            <a:p>
              <a:pPr algn="ctr"/>
              <a:r>
                <a:rPr lang="es-US" sz="8000" b="1" spc="-150" dirty="0">
                  <a:solidFill>
                    <a:srgbClr val="EF4C6E"/>
                  </a:solidFill>
                  <a:latin typeface="Avenir Next LT Pro" panose="020B0504020202020204" pitchFamily="34" charset="0"/>
                  <a:ea typeface="Kigelia" panose="020B0502040204020203" pitchFamily="34" charset="0"/>
                  <a:cs typeface="Kigelia" panose="020B0502040204020203" pitchFamily="34" charset="0"/>
                </a:rPr>
                <a:t>4%</a:t>
              </a:r>
              <a:endParaRPr lang="es-MX" sz="8000" spc="-150" dirty="0">
                <a:solidFill>
                  <a:srgbClr val="EF4C6E"/>
                </a:solidFill>
              </a:endParaRPr>
            </a:p>
          </p:txBody>
        </p:sp>
      </p:grpSp>
      <p:grpSp>
        <p:nvGrpSpPr>
          <p:cNvPr id="106" name="Grupo 105">
            <a:extLst>
              <a:ext uri="{FF2B5EF4-FFF2-40B4-BE49-F238E27FC236}">
                <a16:creationId xmlns:a16="http://schemas.microsoft.com/office/drawing/2014/main" id="{33721CDA-21D5-5F41-32EE-EB59B50947A7}"/>
              </a:ext>
            </a:extLst>
          </p:cNvPr>
          <p:cNvGrpSpPr/>
          <p:nvPr/>
        </p:nvGrpSpPr>
        <p:grpSpPr>
          <a:xfrm>
            <a:off x="8166185" y="2006806"/>
            <a:ext cx="3454509" cy="4315144"/>
            <a:chOff x="8166185" y="2006806"/>
            <a:chExt cx="3454509" cy="4315144"/>
          </a:xfrm>
        </p:grpSpPr>
        <p:sp>
          <p:nvSpPr>
            <p:cNvPr id="93" name="Rectangle 40">
              <a:extLst>
                <a:ext uri="{FF2B5EF4-FFF2-40B4-BE49-F238E27FC236}">
                  <a16:creationId xmlns:a16="http://schemas.microsoft.com/office/drawing/2014/main" id="{D0E84C64-3B22-B415-0835-5A12A5DFCEA3}"/>
                </a:ext>
              </a:extLst>
            </p:cNvPr>
            <p:cNvSpPr/>
            <p:nvPr/>
          </p:nvSpPr>
          <p:spPr>
            <a:xfrm>
              <a:off x="8166185" y="3003172"/>
              <a:ext cx="3454509" cy="646331"/>
            </a:xfrm>
            <a:prstGeom prst="rect">
              <a:avLst/>
            </a:prstGeom>
            <a:noFill/>
          </p:spPr>
          <p:txBody>
            <a:bodyPr wrap="square">
              <a:spAutoFit/>
            </a:bodyPr>
            <a:lstStyle/>
            <a:p>
              <a:pPr defTabSz="855621">
                <a:defRPr/>
              </a:pPr>
              <a:r>
                <a:rPr lang="es-MX" sz="1800" dirty="0">
                  <a:solidFill>
                    <a:schemeClr val="tx1">
                      <a:lumMod val="85000"/>
                      <a:lumOff val="15000"/>
                    </a:schemeClr>
                  </a:solidFill>
                </a:rPr>
                <a:t>Por cada nueva tienda que inicie con clientes ganas hasta: </a:t>
              </a:r>
            </a:p>
          </p:txBody>
        </p:sp>
        <p:grpSp>
          <p:nvGrpSpPr>
            <p:cNvPr id="102" name="Grupo 101">
              <a:extLst>
                <a:ext uri="{FF2B5EF4-FFF2-40B4-BE49-F238E27FC236}">
                  <a16:creationId xmlns:a16="http://schemas.microsoft.com/office/drawing/2014/main" id="{FC5DFB55-93FF-4AE5-0287-F22D27337535}"/>
                </a:ext>
              </a:extLst>
            </p:cNvPr>
            <p:cNvGrpSpPr/>
            <p:nvPr/>
          </p:nvGrpSpPr>
          <p:grpSpPr>
            <a:xfrm>
              <a:off x="8306942" y="3921311"/>
              <a:ext cx="2978341" cy="652690"/>
              <a:chOff x="8207981" y="3921311"/>
              <a:chExt cx="2978341" cy="652690"/>
            </a:xfrm>
          </p:grpSpPr>
          <p:sp>
            <p:nvSpPr>
              <p:cNvPr id="94" name="CuadroTexto 93">
                <a:extLst>
                  <a:ext uri="{FF2B5EF4-FFF2-40B4-BE49-F238E27FC236}">
                    <a16:creationId xmlns:a16="http://schemas.microsoft.com/office/drawing/2014/main" id="{256B4D65-BE96-F139-86BF-B016CBDCF672}"/>
                  </a:ext>
                </a:extLst>
              </p:cNvPr>
              <p:cNvSpPr txBox="1"/>
              <p:nvPr/>
            </p:nvSpPr>
            <p:spPr>
              <a:xfrm flipH="1">
                <a:off x="9098983" y="3986046"/>
                <a:ext cx="2087339" cy="523220"/>
              </a:xfrm>
              <a:prstGeom prst="rect">
                <a:avLst/>
              </a:prstGeom>
              <a:noFill/>
            </p:spPr>
            <p:txBody>
              <a:bodyPr wrap="square" rtlCol="0">
                <a:spAutoFit/>
              </a:bodyPr>
              <a:lstStyle/>
              <a:p>
                <a:r>
                  <a:rPr lang="es-MX" sz="2800" dirty="0">
                    <a:solidFill>
                      <a:srgbClr val="EF4C6E"/>
                    </a:solidFill>
                    <a:latin typeface="+mj-lt"/>
                  </a:rPr>
                  <a:t>$550,000</a:t>
                </a:r>
              </a:p>
            </p:txBody>
          </p:sp>
          <p:pic>
            <p:nvPicPr>
              <p:cNvPr id="95" name="Imagen 94" descr="Gráfico, Gráfico circular&#10;&#10;Descripción generada automáticamente">
                <a:extLst>
                  <a:ext uri="{FF2B5EF4-FFF2-40B4-BE49-F238E27FC236}">
                    <a16:creationId xmlns:a16="http://schemas.microsoft.com/office/drawing/2014/main" id="{93B081A7-1913-C7D9-1701-A190181C8728}"/>
                  </a:ext>
                </a:extLst>
              </p:cNvPr>
              <p:cNvPicPr>
                <a:picLocks noChangeAspect="1"/>
              </p:cNvPicPr>
              <p:nvPr/>
            </p:nvPicPr>
            <p:blipFill>
              <a:blip r:embed="rId7"/>
              <a:stretch>
                <a:fillRect/>
              </a:stretch>
            </p:blipFill>
            <p:spPr>
              <a:xfrm flipH="1">
                <a:off x="8207981" y="3921311"/>
                <a:ext cx="661497" cy="652690"/>
              </a:xfrm>
              <a:prstGeom prst="rect">
                <a:avLst/>
              </a:prstGeom>
            </p:spPr>
          </p:pic>
        </p:grpSp>
        <p:grpSp>
          <p:nvGrpSpPr>
            <p:cNvPr id="101" name="Grupo 100">
              <a:extLst>
                <a:ext uri="{FF2B5EF4-FFF2-40B4-BE49-F238E27FC236}">
                  <a16:creationId xmlns:a16="http://schemas.microsoft.com/office/drawing/2014/main" id="{AF02614F-D792-3E26-21C3-3D5A2AA398AD}"/>
                </a:ext>
              </a:extLst>
            </p:cNvPr>
            <p:cNvGrpSpPr/>
            <p:nvPr/>
          </p:nvGrpSpPr>
          <p:grpSpPr>
            <a:xfrm>
              <a:off x="8306942" y="4795285"/>
              <a:ext cx="2414613" cy="683771"/>
              <a:chOff x="8207981" y="4750098"/>
              <a:chExt cx="2414613" cy="683771"/>
            </a:xfrm>
          </p:grpSpPr>
          <p:sp>
            <p:nvSpPr>
              <p:cNvPr id="96" name="CuadroTexto 95">
                <a:extLst>
                  <a:ext uri="{FF2B5EF4-FFF2-40B4-BE49-F238E27FC236}">
                    <a16:creationId xmlns:a16="http://schemas.microsoft.com/office/drawing/2014/main" id="{DCA3440E-9374-81D9-4D81-34969C2AC0D3}"/>
                  </a:ext>
                </a:extLst>
              </p:cNvPr>
              <p:cNvSpPr txBox="1"/>
              <p:nvPr/>
            </p:nvSpPr>
            <p:spPr>
              <a:xfrm flipH="1">
                <a:off x="9098983" y="4830373"/>
                <a:ext cx="1523611" cy="523220"/>
              </a:xfrm>
              <a:prstGeom prst="rect">
                <a:avLst/>
              </a:prstGeom>
              <a:noFill/>
            </p:spPr>
            <p:txBody>
              <a:bodyPr wrap="square" rtlCol="0">
                <a:spAutoFit/>
              </a:bodyPr>
              <a:lstStyle/>
              <a:p>
                <a:r>
                  <a:rPr lang="es-MX" sz="2800" dirty="0">
                    <a:solidFill>
                      <a:srgbClr val="EF4C6E"/>
                    </a:solidFill>
                    <a:latin typeface="+mj-lt"/>
                  </a:rPr>
                  <a:t>$2,750</a:t>
                </a:r>
              </a:p>
            </p:txBody>
          </p:sp>
          <p:pic>
            <p:nvPicPr>
              <p:cNvPr id="97" name="Imagen 96" descr="Logotipo&#10;&#10;Descripción generada automáticamente con confianza media">
                <a:extLst>
                  <a:ext uri="{FF2B5EF4-FFF2-40B4-BE49-F238E27FC236}">
                    <a16:creationId xmlns:a16="http://schemas.microsoft.com/office/drawing/2014/main" id="{5B302B17-1F06-A2E9-FBFC-FF79686825FD}"/>
                  </a:ext>
                </a:extLst>
              </p:cNvPr>
              <p:cNvPicPr>
                <a:picLocks noChangeAspect="1"/>
              </p:cNvPicPr>
              <p:nvPr/>
            </p:nvPicPr>
            <p:blipFill>
              <a:blip r:embed="rId8"/>
              <a:stretch>
                <a:fillRect/>
              </a:stretch>
            </p:blipFill>
            <p:spPr>
              <a:xfrm>
                <a:off x="8207981" y="4750098"/>
                <a:ext cx="692997" cy="683771"/>
              </a:xfrm>
              <a:prstGeom prst="rect">
                <a:avLst/>
              </a:prstGeom>
            </p:spPr>
          </p:pic>
        </p:grpSp>
        <p:grpSp>
          <p:nvGrpSpPr>
            <p:cNvPr id="103" name="Grupo 102">
              <a:extLst>
                <a:ext uri="{FF2B5EF4-FFF2-40B4-BE49-F238E27FC236}">
                  <a16:creationId xmlns:a16="http://schemas.microsoft.com/office/drawing/2014/main" id="{D4983E34-EC43-04C7-7DA5-ACC7E4513D72}"/>
                </a:ext>
              </a:extLst>
            </p:cNvPr>
            <p:cNvGrpSpPr/>
            <p:nvPr/>
          </p:nvGrpSpPr>
          <p:grpSpPr>
            <a:xfrm>
              <a:off x="8306942" y="5700340"/>
              <a:ext cx="2491987" cy="621610"/>
              <a:chOff x="8207981" y="5605360"/>
              <a:chExt cx="2491987" cy="621610"/>
            </a:xfrm>
          </p:grpSpPr>
          <p:sp>
            <p:nvSpPr>
              <p:cNvPr id="98" name="CuadroTexto 97">
                <a:extLst>
                  <a:ext uri="{FF2B5EF4-FFF2-40B4-BE49-F238E27FC236}">
                    <a16:creationId xmlns:a16="http://schemas.microsoft.com/office/drawing/2014/main" id="{EBF49E3D-FBC1-6119-5578-AE22E65505F3}"/>
                  </a:ext>
                </a:extLst>
              </p:cNvPr>
              <p:cNvSpPr txBox="1"/>
              <p:nvPr/>
            </p:nvSpPr>
            <p:spPr>
              <a:xfrm flipH="1">
                <a:off x="9098983" y="5654555"/>
                <a:ext cx="1600985" cy="523220"/>
              </a:xfrm>
              <a:prstGeom prst="rect">
                <a:avLst/>
              </a:prstGeom>
              <a:noFill/>
            </p:spPr>
            <p:txBody>
              <a:bodyPr wrap="square" rtlCol="0">
                <a:spAutoFit/>
              </a:bodyPr>
              <a:lstStyle/>
              <a:p>
                <a:r>
                  <a:rPr lang="es-MX" sz="2800" dirty="0">
                    <a:solidFill>
                      <a:srgbClr val="EF4C6E"/>
                    </a:solidFill>
                    <a:latin typeface="+mj-lt"/>
                  </a:rPr>
                  <a:t>S/ 550</a:t>
                </a:r>
              </a:p>
            </p:txBody>
          </p:sp>
          <p:pic>
            <p:nvPicPr>
              <p:cNvPr id="99" name="Imagen 98" descr="Gráfico, Gráfico circular&#10;&#10;Descripción generada automáticamente con confianza media">
                <a:extLst>
                  <a:ext uri="{FF2B5EF4-FFF2-40B4-BE49-F238E27FC236}">
                    <a16:creationId xmlns:a16="http://schemas.microsoft.com/office/drawing/2014/main" id="{92F05385-BA76-701F-F618-6BD8991EA4D4}"/>
                  </a:ext>
                </a:extLst>
              </p:cNvPr>
              <p:cNvPicPr>
                <a:picLocks noChangeAspect="1"/>
              </p:cNvPicPr>
              <p:nvPr/>
            </p:nvPicPr>
            <p:blipFill>
              <a:blip r:embed="rId9"/>
              <a:stretch>
                <a:fillRect/>
              </a:stretch>
            </p:blipFill>
            <p:spPr>
              <a:xfrm flipH="1">
                <a:off x="8207981" y="5605360"/>
                <a:ext cx="629997" cy="621610"/>
              </a:xfrm>
              <a:prstGeom prst="rect">
                <a:avLst/>
              </a:prstGeom>
            </p:spPr>
          </p:pic>
        </p:grpSp>
        <p:sp>
          <p:nvSpPr>
            <p:cNvPr id="100" name="Rectangle 40">
              <a:extLst>
                <a:ext uri="{FF2B5EF4-FFF2-40B4-BE49-F238E27FC236}">
                  <a16:creationId xmlns:a16="http://schemas.microsoft.com/office/drawing/2014/main" id="{196EDB42-6671-E743-EB9D-E7FA721ECB1C}"/>
                </a:ext>
              </a:extLst>
            </p:cNvPr>
            <p:cNvSpPr/>
            <p:nvPr/>
          </p:nvSpPr>
          <p:spPr>
            <a:xfrm>
              <a:off x="8166185" y="2006806"/>
              <a:ext cx="3454509" cy="954107"/>
            </a:xfrm>
            <a:prstGeom prst="rect">
              <a:avLst/>
            </a:prstGeom>
            <a:noFill/>
          </p:spPr>
          <p:txBody>
            <a:bodyPr wrap="square">
              <a:spAutoFit/>
            </a:bodyPr>
            <a:lstStyle/>
            <a:p>
              <a:pPr defTabSz="855621">
                <a:defRPr/>
              </a:pPr>
              <a:r>
                <a:rPr lang="es-MX" sz="2800" dirty="0">
                  <a:solidFill>
                    <a:srgbClr val="00B0F0"/>
                  </a:solidFill>
                  <a:latin typeface="+mj-lt"/>
                </a:rPr>
                <a:t>BONOS DE CRECIMIENTO</a:t>
              </a:r>
            </a:p>
          </p:txBody>
        </p:sp>
      </p:grpSp>
      <p:grpSp>
        <p:nvGrpSpPr>
          <p:cNvPr id="24" name="Grupo 23">
            <a:extLst>
              <a:ext uri="{FF2B5EF4-FFF2-40B4-BE49-F238E27FC236}">
                <a16:creationId xmlns:a16="http://schemas.microsoft.com/office/drawing/2014/main" id="{70D3A09D-54E1-3B65-8161-257666AA71BF}"/>
              </a:ext>
            </a:extLst>
          </p:cNvPr>
          <p:cNvGrpSpPr/>
          <p:nvPr/>
        </p:nvGrpSpPr>
        <p:grpSpPr>
          <a:xfrm>
            <a:off x="261264" y="1604720"/>
            <a:ext cx="3203486" cy="4986592"/>
            <a:chOff x="261264" y="1604720"/>
            <a:chExt cx="3203486" cy="4986592"/>
          </a:xfrm>
        </p:grpSpPr>
        <p:sp>
          <p:nvSpPr>
            <p:cNvPr id="16" name="Rectangle 40">
              <a:extLst>
                <a:ext uri="{FF2B5EF4-FFF2-40B4-BE49-F238E27FC236}">
                  <a16:creationId xmlns:a16="http://schemas.microsoft.com/office/drawing/2014/main" id="{3C6787E9-9FF9-78D8-6E36-2EA7763164F3}"/>
                </a:ext>
              </a:extLst>
            </p:cNvPr>
            <p:cNvSpPr/>
            <p:nvPr/>
          </p:nvSpPr>
          <p:spPr>
            <a:xfrm>
              <a:off x="463092" y="4960096"/>
              <a:ext cx="2799831" cy="1631216"/>
            </a:xfrm>
            <a:prstGeom prst="rect">
              <a:avLst/>
            </a:prstGeom>
            <a:noFill/>
          </p:spPr>
          <p:txBody>
            <a:bodyPr wrap="square">
              <a:spAutoFit/>
            </a:bodyPr>
            <a:lstStyle/>
            <a:p>
              <a:pPr defTabSz="855621">
                <a:defRPr/>
              </a:pPr>
              <a:r>
                <a:rPr lang="es-US" sz="2000" dirty="0">
                  <a:solidFill>
                    <a:schemeClr val="tx1">
                      <a:lumMod val="85000"/>
                      <a:lumOff val="15000"/>
                    </a:schemeClr>
                  </a:solidFill>
                  <a:latin typeface="Avenir Next LT Pro" panose="020B0504020202020204" pitchFamily="34" charset="0"/>
                  <a:ea typeface="Kigelia" panose="020B0502040204020203" pitchFamily="34" charset="0"/>
                  <a:cs typeface="Kigelia" panose="020B0502040204020203" pitchFamily="34" charset="0"/>
                </a:rPr>
                <a:t>Del pago mensual de todos los servicios que tú </a:t>
              </a:r>
              <a:r>
                <a:rPr lang="es-US" sz="2000" dirty="0">
                  <a:solidFill>
                    <a:schemeClr val="tx1">
                      <a:lumMod val="85000"/>
                      <a:lumOff val="15000"/>
                    </a:schemeClr>
                  </a:solidFill>
                  <a:latin typeface="+mj-lt"/>
                  <a:ea typeface="Kigelia" panose="020B0502040204020203" pitchFamily="34" charset="0"/>
                  <a:cs typeface="Kigelia" panose="020B0502040204020203" pitchFamily="34" charset="0"/>
                </a:rPr>
                <a:t>personalmente</a:t>
              </a:r>
              <a:r>
                <a:rPr lang="es-US" sz="2000" dirty="0">
                  <a:solidFill>
                    <a:schemeClr val="tx1">
                      <a:lumMod val="85000"/>
                      <a:lumOff val="15000"/>
                    </a:schemeClr>
                  </a:solidFill>
                  <a:latin typeface="Avenir Next LT Pro" panose="020B0504020202020204" pitchFamily="34" charset="0"/>
                  <a:ea typeface="Kigelia" panose="020B0502040204020203" pitchFamily="34" charset="0"/>
                  <a:cs typeface="Kigelia" panose="020B0502040204020203" pitchFamily="34" charset="0"/>
                </a:rPr>
                <a:t> comercialices… </a:t>
              </a:r>
            </a:p>
            <a:p>
              <a:pPr defTabSz="855621">
                <a:defRPr/>
              </a:pPr>
              <a:r>
                <a:rPr lang="es-US" sz="2000" b="1" dirty="0">
                  <a:solidFill>
                    <a:srgbClr val="00B0F0"/>
                  </a:solidFill>
                  <a:latin typeface="Avenir Next LT Pro" panose="020B0504020202020204" pitchFamily="34" charset="0"/>
                  <a:ea typeface="Kigelia" panose="020B0502040204020203" pitchFamily="34" charset="0"/>
                  <a:cs typeface="Kigelia" panose="020B0502040204020203" pitchFamily="34" charset="0"/>
                </a:rPr>
                <a:t>SIN LÍMITE</a:t>
              </a:r>
            </a:p>
          </p:txBody>
        </p:sp>
        <p:sp>
          <p:nvSpPr>
            <p:cNvPr id="17" name="CuadroTexto 16">
              <a:extLst>
                <a:ext uri="{FF2B5EF4-FFF2-40B4-BE49-F238E27FC236}">
                  <a16:creationId xmlns:a16="http://schemas.microsoft.com/office/drawing/2014/main" id="{9B4978BB-530C-0965-3AE5-D61D8FC2F621}"/>
                </a:ext>
              </a:extLst>
            </p:cNvPr>
            <p:cNvSpPr txBox="1"/>
            <p:nvPr/>
          </p:nvSpPr>
          <p:spPr>
            <a:xfrm>
              <a:off x="463092" y="3747226"/>
              <a:ext cx="2799831" cy="1446550"/>
            </a:xfrm>
            <a:prstGeom prst="rect">
              <a:avLst/>
            </a:prstGeom>
            <a:noFill/>
          </p:spPr>
          <p:txBody>
            <a:bodyPr wrap="square" rtlCol="0">
              <a:spAutoFit/>
            </a:bodyPr>
            <a:lstStyle/>
            <a:p>
              <a:pPr algn="ctr"/>
              <a:r>
                <a:rPr lang="es-US" sz="8800" b="1" spc="-150" dirty="0">
                  <a:solidFill>
                    <a:srgbClr val="EF4C6E"/>
                  </a:solidFill>
                  <a:latin typeface="Avenir Next LT Pro" panose="020B0504020202020204" pitchFamily="34" charset="0"/>
                  <a:ea typeface="Kigelia" panose="020B0502040204020203" pitchFamily="34" charset="0"/>
                  <a:cs typeface="Kigelia" panose="020B0502040204020203" pitchFamily="34" charset="0"/>
                </a:rPr>
                <a:t>15%</a:t>
              </a:r>
              <a:endParaRPr lang="es-MX" sz="8800" spc="-150" dirty="0">
                <a:solidFill>
                  <a:srgbClr val="EF4C6E"/>
                </a:solidFill>
              </a:endParaRPr>
            </a:p>
          </p:txBody>
        </p:sp>
        <p:grpSp>
          <p:nvGrpSpPr>
            <p:cNvPr id="2" name="Grupo 1">
              <a:extLst>
                <a:ext uri="{FF2B5EF4-FFF2-40B4-BE49-F238E27FC236}">
                  <a16:creationId xmlns:a16="http://schemas.microsoft.com/office/drawing/2014/main" id="{85A8C1BB-59BD-F2AB-CF09-2E19CB8E8041}"/>
                </a:ext>
              </a:extLst>
            </p:cNvPr>
            <p:cNvGrpSpPr/>
            <p:nvPr/>
          </p:nvGrpSpPr>
          <p:grpSpPr>
            <a:xfrm>
              <a:off x="261264" y="1604720"/>
              <a:ext cx="3203486" cy="1758280"/>
              <a:chOff x="2618885" y="1547277"/>
              <a:chExt cx="4778354" cy="2768463"/>
            </a:xfrm>
          </p:grpSpPr>
          <p:pic>
            <p:nvPicPr>
              <p:cNvPr id="3" name="Imagen 2" descr="Interfaz de usuario gráfica, Teams&#10;&#10;Descripción generada automáticamente">
                <a:extLst>
                  <a:ext uri="{FF2B5EF4-FFF2-40B4-BE49-F238E27FC236}">
                    <a16:creationId xmlns:a16="http://schemas.microsoft.com/office/drawing/2014/main" id="{BBA2234F-A9DA-D3C6-050B-FE618EE58295}"/>
                  </a:ext>
                </a:extLst>
              </p:cNvPr>
              <p:cNvPicPr>
                <a:picLocks noChangeAspect="1"/>
              </p:cNvPicPr>
              <p:nvPr/>
            </p:nvPicPr>
            <p:blipFill rotWithShape="1">
              <a:blip r:embed="rId10"/>
              <a:srcRect l="2679" t="7058" r="6340" b="5482"/>
              <a:stretch/>
            </p:blipFill>
            <p:spPr>
              <a:xfrm>
                <a:off x="2618885" y="1547277"/>
                <a:ext cx="4319924" cy="2768463"/>
              </a:xfrm>
              <a:prstGeom prst="rect">
                <a:avLst/>
              </a:prstGeom>
            </p:spPr>
          </p:pic>
          <p:pic>
            <p:nvPicPr>
              <p:cNvPr id="4" name="Imagen 3" descr="Imagen de la pantalla de un teléfono celular&#10;&#10;Descripción generada automáticamente">
                <a:extLst>
                  <a:ext uri="{FF2B5EF4-FFF2-40B4-BE49-F238E27FC236}">
                    <a16:creationId xmlns:a16="http://schemas.microsoft.com/office/drawing/2014/main" id="{E77788D0-1953-D2A9-F6CD-EB87C221DD79}"/>
                  </a:ext>
                </a:extLst>
              </p:cNvPr>
              <p:cNvPicPr>
                <a:picLocks noChangeAspect="1"/>
              </p:cNvPicPr>
              <p:nvPr/>
            </p:nvPicPr>
            <p:blipFill rotWithShape="1">
              <a:blip r:embed="rId11"/>
              <a:srcRect l="29197" t="7711" r="28431" b="11111"/>
              <a:stretch/>
            </p:blipFill>
            <p:spPr>
              <a:xfrm>
                <a:off x="6410730" y="2330824"/>
                <a:ext cx="986509" cy="1889979"/>
              </a:xfrm>
              <a:prstGeom prst="rect">
                <a:avLst/>
              </a:prstGeom>
            </p:spPr>
          </p:pic>
        </p:grpSp>
        <p:sp>
          <p:nvSpPr>
            <p:cNvPr id="18" name="CuadroTexto 17">
              <a:extLst>
                <a:ext uri="{FF2B5EF4-FFF2-40B4-BE49-F238E27FC236}">
                  <a16:creationId xmlns:a16="http://schemas.microsoft.com/office/drawing/2014/main" id="{F55CC79C-C606-C5BE-8CCF-8F98A83F8B28}"/>
                </a:ext>
              </a:extLst>
            </p:cNvPr>
            <p:cNvSpPr txBox="1"/>
            <p:nvPr/>
          </p:nvSpPr>
          <p:spPr>
            <a:xfrm>
              <a:off x="463092" y="3729364"/>
              <a:ext cx="798617" cy="381323"/>
            </a:xfrm>
            <a:prstGeom prst="rect">
              <a:avLst/>
            </a:prstGeom>
            <a:noFill/>
          </p:spPr>
          <p:txBody>
            <a:bodyPr wrap="none" rtlCol="0">
              <a:spAutoFit/>
            </a:bodyPr>
            <a:lstStyle/>
            <a:p>
              <a:r>
                <a:rPr lang="es-MX" dirty="0">
                  <a:solidFill>
                    <a:srgbClr val="EF4C6E"/>
                  </a:solidFill>
                </a:rPr>
                <a:t>Hasta</a:t>
              </a:r>
            </a:p>
          </p:txBody>
        </p:sp>
      </p:grpSp>
    </p:spTree>
    <p:extLst>
      <p:ext uri="{BB962C8B-B14F-4D97-AF65-F5344CB8AC3E}">
        <p14:creationId xmlns:p14="http://schemas.microsoft.com/office/powerpoint/2010/main" val="137360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2">
            <a:extLst>
              <a:ext uri="{FF2B5EF4-FFF2-40B4-BE49-F238E27FC236}">
                <a16:creationId xmlns:a16="http://schemas.microsoft.com/office/drawing/2014/main" id="{23BAAC56-CB06-C673-4F97-5D219E71D583}"/>
              </a:ext>
            </a:extLst>
          </p:cNvPr>
          <p:cNvSpPr txBox="1"/>
          <p:nvPr/>
        </p:nvSpPr>
        <p:spPr>
          <a:xfrm>
            <a:off x="338913" y="335147"/>
            <a:ext cx="9382825" cy="592470"/>
          </a:xfrm>
          <a:prstGeom prst="rect">
            <a:avLst/>
          </a:prstGeom>
          <a:noFill/>
        </p:spPr>
        <p:txBody>
          <a:bodyPr wrap="none" rtlCol="0">
            <a:spAutoFit/>
          </a:bodyPr>
          <a:lstStyle/>
          <a:p>
            <a:r>
              <a:rPr lang="es-MX" sz="3200" spc="300" dirty="0"/>
              <a:t>ABRE LA PUERTA </a:t>
            </a:r>
            <a:r>
              <a:rPr lang="es-MX" sz="3200" spc="300" dirty="0">
                <a:solidFill>
                  <a:srgbClr val="EF4C6E"/>
                </a:solidFill>
                <a:latin typeface="+mj-lt"/>
              </a:rPr>
              <a:t>A TODA ESTA RIQUEZA</a:t>
            </a:r>
          </a:p>
        </p:txBody>
      </p:sp>
      <p:grpSp>
        <p:nvGrpSpPr>
          <p:cNvPr id="28" name="Grupo 27">
            <a:extLst>
              <a:ext uri="{FF2B5EF4-FFF2-40B4-BE49-F238E27FC236}">
                <a16:creationId xmlns:a16="http://schemas.microsoft.com/office/drawing/2014/main" id="{D54887C4-B3DD-CF9B-044B-1816DF6D2AE8}"/>
              </a:ext>
            </a:extLst>
          </p:cNvPr>
          <p:cNvGrpSpPr/>
          <p:nvPr/>
        </p:nvGrpSpPr>
        <p:grpSpPr>
          <a:xfrm>
            <a:off x="2004534" y="3865886"/>
            <a:ext cx="8023445" cy="2639830"/>
            <a:chOff x="1622582" y="1186540"/>
            <a:chExt cx="8023445" cy="2639830"/>
          </a:xfrm>
        </p:grpSpPr>
        <p:pic>
          <p:nvPicPr>
            <p:cNvPr id="27" name="Imagen 26" descr="Interfaz de usuario gráfica, Sitio web&#10;&#10;Descripción generada automáticamente">
              <a:extLst>
                <a:ext uri="{FF2B5EF4-FFF2-40B4-BE49-F238E27FC236}">
                  <a16:creationId xmlns:a16="http://schemas.microsoft.com/office/drawing/2014/main" id="{C8DC54BD-0508-6D45-35C9-66C3B2511CF5}"/>
                </a:ext>
              </a:extLst>
            </p:cNvPr>
            <p:cNvPicPr>
              <a:picLocks noChangeAspect="1"/>
            </p:cNvPicPr>
            <p:nvPr/>
          </p:nvPicPr>
          <p:blipFill rotWithShape="1">
            <a:blip r:embed="rId3"/>
            <a:srcRect t="9429" r="19984"/>
            <a:stretch/>
          </p:blipFill>
          <p:spPr>
            <a:xfrm>
              <a:off x="1622582" y="1186540"/>
              <a:ext cx="4146099" cy="2639830"/>
            </a:xfrm>
            <a:prstGeom prst="rect">
              <a:avLst/>
            </a:prstGeom>
          </p:spPr>
        </p:pic>
        <p:sp>
          <p:nvSpPr>
            <p:cNvPr id="6" name="CuadroTexto 6">
              <a:extLst>
                <a:ext uri="{FF2B5EF4-FFF2-40B4-BE49-F238E27FC236}">
                  <a16:creationId xmlns:a16="http://schemas.microsoft.com/office/drawing/2014/main" id="{85D7D01A-7A40-44B4-AF33-5106CC0C73E0}"/>
                </a:ext>
              </a:extLst>
            </p:cNvPr>
            <p:cNvSpPr txBox="1"/>
            <p:nvPr/>
          </p:nvSpPr>
          <p:spPr>
            <a:xfrm>
              <a:off x="6275295" y="2244845"/>
              <a:ext cx="33707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0000"/>
                  </a:solidFill>
                  <a:effectLst/>
                  <a:uLnTx/>
                  <a:uFillTx/>
                  <a:latin typeface="Avenir Next LT Pro Demi" panose="020B0704020202020204" pitchFamily="34" charset="0"/>
                </a:rPr>
                <a:t>tunombre</a:t>
              </a:r>
              <a:r>
                <a:rPr kumimoji="0" lang="es-MX" sz="2400" b="0" i="0" u="none" strike="noStrike" kern="1200" cap="none" spc="0" normalizeH="0" baseline="0" noProof="0" dirty="0">
                  <a:ln>
                    <a:noFill/>
                  </a:ln>
                  <a:solidFill>
                    <a:srgbClr val="000000"/>
                  </a:solidFill>
                  <a:effectLst/>
                  <a:uLnTx/>
                  <a:uFillTx/>
                  <a:latin typeface="Avenir Next LT Pro" panose="020B0504020202020204" pitchFamily="34" charset="0"/>
                </a:rPr>
                <a:t>.flashbl.com</a:t>
              </a:r>
            </a:p>
          </p:txBody>
        </p:sp>
      </p:grpSp>
      <p:sp>
        <p:nvSpPr>
          <p:cNvPr id="9" name="CuadroTexto 22">
            <a:extLst>
              <a:ext uri="{FF2B5EF4-FFF2-40B4-BE49-F238E27FC236}">
                <a16:creationId xmlns:a16="http://schemas.microsoft.com/office/drawing/2014/main" id="{7C696A97-0524-2EE2-C1B3-446A7BBB0541}"/>
              </a:ext>
            </a:extLst>
          </p:cNvPr>
          <p:cNvSpPr txBox="1"/>
          <p:nvPr/>
        </p:nvSpPr>
        <p:spPr>
          <a:xfrm>
            <a:off x="9753600" y="6336439"/>
            <a:ext cx="24154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00000"/>
                </a:solidFill>
                <a:effectLst/>
                <a:uLnTx/>
                <a:uFillTx/>
                <a:latin typeface="Avenir Next LT Pro Light" panose="020B0304020202020204" pitchFamily="34" charset="0"/>
              </a:rPr>
              <a:t>* Pago inicial único</a:t>
            </a:r>
          </a:p>
        </p:txBody>
      </p:sp>
      <p:grpSp>
        <p:nvGrpSpPr>
          <p:cNvPr id="23" name="Grupo 22">
            <a:extLst>
              <a:ext uri="{FF2B5EF4-FFF2-40B4-BE49-F238E27FC236}">
                <a16:creationId xmlns:a16="http://schemas.microsoft.com/office/drawing/2014/main" id="{53EF0DA6-3540-F0AF-341F-ACBBD40AB40E}"/>
              </a:ext>
            </a:extLst>
          </p:cNvPr>
          <p:cNvGrpSpPr/>
          <p:nvPr/>
        </p:nvGrpSpPr>
        <p:grpSpPr>
          <a:xfrm>
            <a:off x="3996170" y="1326583"/>
            <a:ext cx="2670776" cy="2193855"/>
            <a:chOff x="1050369" y="4039804"/>
            <a:chExt cx="2670776" cy="2193855"/>
          </a:xfrm>
        </p:grpSpPr>
        <p:sp>
          <p:nvSpPr>
            <p:cNvPr id="14" name="CuadroTexto 21">
              <a:extLst>
                <a:ext uri="{FF2B5EF4-FFF2-40B4-BE49-F238E27FC236}">
                  <a16:creationId xmlns:a16="http://schemas.microsoft.com/office/drawing/2014/main" id="{1B3F2F3B-1D86-439C-8D98-1115618F13E8}"/>
                </a:ext>
              </a:extLst>
            </p:cNvPr>
            <p:cNvSpPr txBox="1"/>
            <p:nvPr/>
          </p:nvSpPr>
          <p:spPr>
            <a:xfrm>
              <a:off x="1050369" y="5341107"/>
              <a:ext cx="26707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$5,000.00 </a:t>
              </a:r>
              <a:r>
                <a:rPr kumimoji="0" lang="es-MX" sz="20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MXN</a:t>
              </a:r>
              <a:endParaRPr kumimoji="0" lang="es-MX" sz="32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endParaRPr>
            </a:p>
          </p:txBody>
        </p:sp>
        <p:pic>
          <p:nvPicPr>
            <p:cNvPr id="18" name="Imagen 17" descr="Icono, Gráfico circular&#10;&#10;Descripción generada automáticamente con confianza media">
              <a:extLst>
                <a:ext uri="{FF2B5EF4-FFF2-40B4-BE49-F238E27FC236}">
                  <a16:creationId xmlns:a16="http://schemas.microsoft.com/office/drawing/2014/main" id="{89D6FA7F-D6BB-F66C-ADFA-8445DCF8C5A2}"/>
                </a:ext>
              </a:extLst>
            </p:cNvPr>
            <p:cNvPicPr>
              <a:picLocks noChangeAspect="1"/>
            </p:cNvPicPr>
            <p:nvPr/>
          </p:nvPicPr>
          <p:blipFill>
            <a:blip r:embed="rId4"/>
            <a:stretch>
              <a:fillRect/>
            </a:stretch>
          </p:blipFill>
          <p:spPr>
            <a:xfrm>
              <a:off x="1845757" y="4039804"/>
              <a:ext cx="1080000" cy="1080000"/>
            </a:xfrm>
            <a:prstGeom prst="rect">
              <a:avLst/>
            </a:prstGeom>
          </p:spPr>
        </p:pic>
      </p:grpSp>
      <p:grpSp>
        <p:nvGrpSpPr>
          <p:cNvPr id="24" name="Grupo 23">
            <a:extLst>
              <a:ext uri="{FF2B5EF4-FFF2-40B4-BE49-F238E27FC236}">
                <a16:creationId xmlns:a16="http://schemas.microsoft.com/office/drawing/2014/main" id="{D911CE23-3E5D-F8B2-FCAC-37426F41827D}"/>
              </a:ext>
            </a:extLst>
          </p:cNvPr>
          <p:cNvGrpSpPr/>
          <p:nvPr/>
        </p:nvGrpSpPr>
        <p:grpSpPr>
          <a:xfrm>
            <a:off x="365808" y="1367103"/>
            <a:ext cx="2670782" cy="2193855"/>
            <a:chOff x="4638817" y="4039804"/>
            <a:chExt cx="2670782" cy="2193855"/>
          </a:xfrm>
        </p:grpSpPr>
        <p:sp>
          <p:nvSpPr>
            <p:cNvPr id="12" name="CuadroTexto 19">
              <a:extLst>
                <a:ext uri="{FF2B5EF4-FFF2-40B4-BE49-F238E27FC236}">
                  <a16:creationId xmlns:a16="http://schemas.microsoft.com/office/drawing/2014/main" id="{56FF329B-2A1F-4C76-AFBF-F40980A57DBF}"/>
                </a:ext>
              </a:extLst>
            </p:cNvPr>
            <p:cNvSpPr txBox="1"/>
            <p:nvPr/>
          </p:nvSpPr>
          <p:spPr>
            <a:xfrm>
              <a:off x="4638817" y="5341107"/>
              <a:ext cx="267078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S/ 1,000.00 </a:t>
              </a:r>
              <a:r>
                <a:rPr kumimoji="0" lang="es-MX" sz="20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PEN</a:t>
              </a:r>
              <a:endParaRPr kumimoji="0" lang="es-MX" sz="32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endParaRPr>
            </a:p>
          </p:txBody>
        </p:sp>
        <p:pic>
          <p:nvPicPr>
            <p:cNvPr id="20" name="Imagen 19" descr="Gráfico, Gráfico circular&#10;&#10;Descripción generada automáticamente">
              <a:extLst>
                <a:ext uri="{FF2B5EF4-FFF2-40B4-BE49-F238E27FC236}">
                  <a16:creationId xmlns:a16="http://schemas.microsoft.com/office/drawing/2014/main" id="{48FA318C-AFD6-391A-432C-DA8E24A5DB2A}"/>
                </a:ext>
              </a:extLst>
            </p:cNvPr>
            <p:cNvPicPr>
              <a:picLocks noChangeAspect="1"/>
            </p:cNvPicPr>
            <p:nvPr/>
          </p:nvPicPr>
          <p:blipFill>
            <a:blip r:embed="rId5"/>
            <a:stretch>
              <a:fillRect/>
            </a:stretch>
          </p:blipFill>
          <p:spPr>
            <a:xfrm>
              <a:off x="5434208" y="4039804"/>
              <a:ext cx="1080000" cy="1080000"/>
            </a:xfrm>
            <a:prstGeom prst="rect">
              <a:avLst/>
            </a:prstGeom>
          </p:spPr>
        </p:pic>
      </p:grpSp>
      <p:grpSp>
        <p:nvGrpSpPr>
          <p:cNvPr id="25" name="Grupo 24">
            <a:extLst>
              <a:ext uri="{FF2B5EF4-FFF2-40B4-BE49-F238E27FC236}">
                <a16:creationId xmlns:a16="http://schemas.microsoft.com/office/drawing/2014/main" id="{0CFBAA9C-D747-A65F-6C8A-F466C0CC0299}"/>
              </a:ext>
            </a:extLst>
          </p:cNvPr>
          <p:cNvGrpSpPr/>
          <p:nvPr/>
        </p:nvGrpSpPr>
        <p:grpSpPr>
          <a:xfrm>
            <a:off x="7804865" y="1446076"/>
            <a:ext cx="2772648" cy="2193855"/>
            <a:chOff x="8081403" y="4039804"/>
            <a:chExt cx="2772648" cy="2193855"/>
          </a:xfrm>
        </p:grpSpPr>
        <p:sp>
          <p:nvSpPr>
            <p:cNvPr id="15" name="CuadroTexto 22">
              <a:extLst>
                <a:ext uri="{FF2B5EF4-FFF2-40B4-BE49-F238E27FC236}">
                  <a16:creationId xmlns:a16="http://schemas.microsoft.com/office/drawing/2014/main" id="{1C331731-5177-4951-B2B1-813C02F97098}"/>
                </a:ext>
              </a:extLst>
            </p:cNvPr>
            <p:cNvSpPr txBox="1"/>
            <p:nvPr/>
          </p:nvSpPr>
          <p:spPr>
            <a:xfrm>
              <a:off x="8081403" y="5341107"/>
              <a:ext cx="27726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$1.000.000 </a:t>
              </a:r>
              <a:r>
                <a:rPr kumimoji="0" lang="es-MX" sz="20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COP</a:t>
              </a:r>
              <a:endParaRPr kumimoji="0" lang="es-MX" sz="32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endParaRPr>
            </a:p>
          </p:txBody>
        </p:sp>
        <p:pic>
          <p:nvPicPr>
            <p:cNvPr id="22" name="Imagen 21" descr="Forma&#10;&#10;Descripción generada automáticamente con confianza baja">
              <a:extLst>
                <a:ext uri="{FF2B5EF4-FFF2-40B4-BE49-F238E27FC236}">
                  <a16:creationId xmlns:a16="http://schemas.microsoft.com/office/drawing/2014/main" id="{4904777C-7245-626F-33B3-97B7F7F6095D}"/>
                </a:ext>
              </a:extLst>
            </p:cNvPr>
            <p:cNvPicPr>
              <a:picLocks noChangeAspect="1"/>
            </p:cNvPicPr>
            <p:nvPr/>
          </p:nvPicPr>
          <p:blipFill>
            <a:blip r:embed="rId6"/>
            <a:stretch>
              <a:fillRect/>
            </a:stretch>
          </p:blipFill>
          <p:spPr>
            <a:xfrm>
              <a:off x="8927727" y="4039804"/>
              <a:ext cx="1080000" cy="1080000"/>
            </a:xfrm>
            <a:prstGeom prst="rect">
              <a:avLst/>
            </a:prstGeom>
          </p:spPr>
        </p:pic>
      </p:grpSp>
    </p:spTree>
    <p:extLst>
      <p:ext uri="{BB962C8B-B14F-4D97-AF65-F5344CB8AC3E}">
        <p14:creationId xmlns:p14="http://schemas.microsoft.com/office/powerpoint/2010/main" val="153598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244D0C0E-91C1-4FD9-BEE2-E056F79A9E80}"/>
              </a:ext>
            </a:extLst>
          </p:cNvPr>
          <p:cNvGrpSpPr/>
          <p:nvPr/>
        </p:nvGrpSpPr>
        <p:grpSpPr>
          <a:xfrm>
            <a:off x="478905" y="861684"/>
            <a:ext cx="1199136" cy="1589759"/>
            <a:chOff x="3627491" y="2026838"/>
            <a:chExt cx="1498746" cy="1840422"/>
          </a:xfrm>
        </p:grpSpPr>
        <p:sp>
          <p:nvSpPr>
            <p:cNvPr id="36" name="CuadroTexto 35">
              <a:extLst>
                <a:ext uri="{FF2B5EF4-FFF2-40B4-BE49-F238E27FC236}">
                  <a16:creationId xmlns:a16="http://schemas.microsoft.com/office/drawing/2014/main" id="{F1526474-2CB0-4421-B56F-C535315D979D}"/>
                </a:ext>
              </a:extLst>
            </p:cNvPr>
            <p:cNvSpPr txBox="1"/>
            <p:nvPr/>
          </p:nvSpPr>
          <p:spPr>
            <a:xfrm>
              <a:off x="3627491" y="3176526"/>
              <a:ext cx="1498746" cy="690734"/>
            </a:xfrm>
            <a:prstGeom prst="rect">
              <a:avLst/>
            </a:prstGeom>
            <a:noFill/>
          </p:spPr>
          <p:txBody>
            <a:bodyPr wrap="square" rtlCol="0">
              <a:spAutoFit/>
            </a:bodyPr>
            <a:lstStyle/>
            <a:p>
              <a:pPr algn="ctr" defTabSz="427810">
                <a:defRPr/>
              </a:pPr>
              <a:r>
                <a:rPr lang="es-MX" sz="1650" dirty="0">
                  <a:solidFill>
                    <a:srgbClr val="000000"/>
                  </a:solidFill>
                  <a:latin typeface="Avenir Next LT Pro" panose="020B0504020202020204" pitchFamily="34" charset="0"/>
                </a:rPr>
                <a:t>Negocio en línea</a:t>
              </a:r>
            </a:p>
          </p:txBody>
        </p:sp>
        <p:pic>
          <p:nvPicPr>
            <p:cNvPr id="37" name="Gráfico 36" descr="Globo terráqueo: América con relleno sólido">
              <a:extLst>
                <a:ext uri="{FF2B5EF4-FFF2-40B4-BE49-F238E27FC236}">
                  <a16:creationId xmlns:a16="http://schemas.microsoft.com/office/drawing/2014/main" id="{08EEE856-0CC3-4B0E-8FB2-ED5EE79983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2480" y="2026838"/>
              <a:ext cx="1128769" cy="1128769"/>
            </a:xfrm>
            <a:prstGeom prst="rect">
              <a:avLst/>
            </a:prstGeom>
          </p:spPr>
        </p:pic>
      </p:grpSp>
      <p:grpSp>
        <p:nvGrpSpPr>
          <p:cNvPr id="38" name="Grupo 37">
            <a:extLst>
              <a:ext uri="{FF2B5EF4-FFF2-40B4-BE49-F238E27FC236}">
                <a16:creationId xmlns:a16="http://schemas.microsoft.com/office/drawing/2014/main" id="{623D6E93-6F30-44D0-8F2E-710FA112FA71}"/>
              </a:ext>
            </a:extLst>
          </p:cNvPr>
          <p:cNvGrpSpPr/>
          <p:nvPr/>
        </p:nvGrpSpPr>
        <p:grpSpPr>
          <a:xfrm>
            <a:off x="5791751" y="826341"/>
            <a:ext cx="1565069" cy="1373997"/>
            <a:chOff x="4517048" y="4147050"/>
            <a:chExt cx="1956110" cy="1590642"/>
          </a:xfrm>
        </p:grpSpPr>
        <p:sp>
          <p:nvSpPr>
            <p:cNvPr id="39" name="CuadroTexto 38">
              <a:extLst>
                <a:ext uri="{FF2B5EF4-FFF2-40B4-BE49-F238E27FC236}">
                  <a16:creationId xmlns:a16="http://schemas.microsoft.com/office/drawing/2014/main" id="{A43396AF-68BA-487C-A3D8-C03FC3CCD7C6}"/>
                </a:ext>
              </a:extLst>
            </p:cNvPr>
            <p:cNvSpPr txBox="1"/>
            <p:nvPr/>
          </p:nvSpPr>
          <p:spPr>
            <a:xfrm>
              <a:off x="4517048" y="5336848"/>
              <a:ext cx="1956110" cy="400844"/>
            </a:xfrm>
            <a:prstGeom prst="rect">
              <a:avLst/>
            </a:prstGeom>
            <a:noFill/>
          </p:spPr>
          <p:txBody>
            <a:bodyPr wrap="square" rtlCol="0">
              <a:spAutoFit/>
            </a:bodyPr>
            <a:lstStyle/>
            <a:p>
              <a:pPr algn="ctr" defTabSz="427810">
                <a:defRPr/>
              </a:pPr>
              <a:r>
                <a:rPr lang="es-MX" sz="1650" dirty="0">
                  <a:solidFill>
                    <a:srgbClr val="000000"/>
                  </a:solidFill>
                  <a:latin typeface="Avenir Next LT Pro" panose="020B0504020202020204" pitchFamily="34" charset="0"/>
                </a:rPr>
                <a:t>Oficina virtual</a:t>
              </a:r>
            </a:p>
          </p:txBody>
        </p:sp>
        <p:pic>
          <p:nvPicPr>
            <p:cNvPr id="40" name="Gráfico 39" descr="Lista con relleno sólido">
              <a:extLst>
                <a:ext uri="{FF2B5EF4-FFF2-40B4-BE49-F238E27FC236}">
                  <a16:creationId xmlns:a16="http://schemas.microsoft.com/office/drawing/2014/main" id="{A03D8F23-D2DC-4D05-B188-59BFBDE8FD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30719" y="4147050"/>
              <a:ext cx="1128769" cy="1128769"/>
            </a:xfrm>
            <a:prstGeom prst="rect">
              <a:avLst/>
            </a:prstGeom>
          </p:spPr>
        </p:pic>
      </p:grpSp>
      <p:grpSp>
        <p:nvGrpSpPr>
          <p:cNvPr id="41" name="Grupo 40">
            <a:extLst>
              <a:ext uri="{FF2B5EF4-FFF2-40B4-BE49-F238E27FC236}">
                <a16:creationId xmlns:a16="http://schemas.microsoft.com/office/drawing/2014/main" id="{2C0DB97E-5606-494B-8FAC-76FF0DC1490B}"/>
              </a:ext>
            </a:extLst>
          </p:cNvPr>
          <p:cNvGrpSpPr/>
          <p:nvPr/>
        </p:nvGrpSpPr>
        <p:grpSpPr>
          <a:xfrm>
            <a:off x="3793415" y="849880"/>
            <a:ext cx="1683563" cy="1612898"/>
            <a:chOff x="6198648" y="1948267"/>
            <a:chExt cx="2104212" cy="1867212"/>
          </a:xfrm>
        </p:grpSpPr>
        <p:sp>
          <p:nvSpPr>
            <p:cNvPr id="42" name="CuadroTexto 41">
              <a:extLst>
                <a:ext uri="{FF2B5EF4-FFF2-40B4-BE49-F238E27FC236}">
                  <a16:creationId xmlns:a16="http://schemas.microsoft.com/office/drawing/2014/main" id="{5FEB9FAA-B715-4584-A545-A70413873CB1}"/>
                </a:ext>
              </a:extLst>
            </p:cNvPr>
            <p:cNvSpPr txBox="1"/>
            <p:nvPr/>
          </p:nvSpPr>
          <p:spPr>
            <a:xfrm>
              <a:off x="6198648" y="3124745"/>
              <a:ext cx="2104212" cy="690734"/>
            </a:xfrm>
            <a:prstGeom prst="rect">
              <a:avLst/>
            </a:prstGeom>
            <a:noFill/>
          </p:spPr>
          <p:txBody>
            <a:bodyPr wrap="square" rtlCol="0">
              <a:spAutoFit/>
            </a:bodyPr>
            <a:lstStyle/>
            <a:p>
              <a:pPr algn="ctr" defTabSz="427810">
                <a:defRPr/>
              </a:pPr>
              <a:r>
                <a:rPr lang="es-MX" sz="1650" dirty="0">
                  <a:solidFill>
                    <a:srgbClr val="000000"/>
                  </a:solidFill>
                  <a:latin typeface="Avenir Next LT Pro" panose="020B0504020202020204" pitchFamily="34" charset="0"/>
                </a:rPr>
                <a:t>Soporte para cliente y socios</a:t>
              </a:r>
            </a:p>
          </p:txBody>
        </p:sp>
        <p:pic>
          <p:nvPicPr>
            <p:cNvPr id="43" name="Gráfico 42" descr="Reseña de cliente con relleno sólido">
              <a:extLst>
                <a:ext uri="{FF2B5EF4-FFF2-40B4-BE49-F238E27FC236}">
                  <a16:creationId xmlns:a16="http://schemas.microsoft.com/office/drawing/2014/main" id="{20B613EB-66D3-450C-A60C-C963416DEA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86369" y="1948267"/>
              <a:ext cx="1128769" cy="1128769"/>
            </a:xfrm>
            <a:prstGeom prst="rect">
              <a:avLst/>
            </a:prstGeom>
          </p:spPr>
        </p:pic>
      </p:grpSp>
      <p:grpSp>
        <p:nvGrpSpPr>
          <p:cNvPr id="4" name="Grupo 3">
            <a:extLst>
              <a:ext uri="{FF2B5EF4-FFF2-40B4-BE49-F238E27FC236}">
                <a16:creationId xmlns:a16="http://schemas.microsoft.com/office/drawing/2014/main" id="{EDB7F4E9-BE07-605A-2887-74DC1583329E}"/>
              </a:ext>
            </a:extLst>
          </p:cNvPr>
          <p:cNvGrpSpPr/>
          <p:nvPr/>
        </p:nvGrpSpPr>
        <p:grpSpPr>
          <a:xfrm>
            <a:off x="5775955" y="2908609"/>
            <a:ext cx="2213390" cy="2027466"/>
            <a:chOff x="8991746" y="3431743"/>
            <a:chExt cx="2213390" cy="2027466"/>
          </a:xfrm>
        </p:grpSpPr>
        <p:sp>
          <p:nvSpPr>
            <p:cNvPr id="5" name="CuadroTexto 4">
              <a:extLst>
                <a:ext uri="{FF2B5EF4-FFF2-40B4-BE49-F238E27FC236}">
                  <a16:creationId xmlns:a16="http://schemas.microsoft.com/office/drawing/2014/main" id="{9A8ABF0F-6544-BBFB-42BC-F552C4FCC372}"/>
                </a:ext>
              </a:extLst>
            </p:cNvPr>
            <p:cNvSpPr txBox="1"/>
            <p:nvPr/>
          </p:nvSpPr>
          <p:spPr>
            <a:xfrm>
              <a:off x="8991746" y="4535879"/>
              <a:ext cx="2213390" cy="923330"/>
            </a:xfrm>
            <a:prstGeom prst="rect">
              <a:avLst/>
            </a:prstGeom>
            <a:noFill/>
          </p:spPr>
          <p:txBody>
            <a:bodyPr wrap="square" rtlCol="0">
              <a:spAutoFit/>
            </a:bodyPr>
            <a:lstStyle/>
            <a:p>
              <a:pPr algn="ctr" defTabSz="855621">
                <a:defRPr/>
              </a:pPr>
              <a:r>
                <a:rPr lang="es-MX" sz="1800" dirty="0">
                  <a:solidFill>
                    <a:srgbClr val="000000"/>
                  </a:solidFill>
                  <a:latin typeface="Avenir Next LT Pro" panose="020B0504020202020204" pitchFamily="34" charset="0"/>
                </a:rPr>
                <a:t>Sistema probado y comprobado de éxito</a:t>
              </a:r>
            </a:p>
          </p:txBody>
        </p:sp>
        <p:pic>
          <p:nvPicPr>
            <p:cNvPr id="6" name="Gráfico 5" descr="Brújula con relleno sólido">
              <a:extLst>
                <a:ext uri="{FF2B5EF4-FFF2-40B4-BE49-F238E27FC236}">
                  <a16:creationId xmlns:a16="http://schemas.microsoft.com/office/drawing/2014/main" id="{54ECAF71-7B0F-9C08-E4A1-80504F596A0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593154" y="3431743"/>
              <a:ext cx="1010573" cy="1010573"/>
            </a:xfrm>
            <a:prstGeom prst="rect">
              <a:avLst/>
            </a:prstGeom>
          </p:spPr>
        </p:pic>
      </p:grpSp>
      <p:grpSp>
        <p:nvGrpSpPr>
          <p:cNvPr id="7" name="Grupo 6">
            <a:extLst>
              <a:ext uri="{FF2B5EF4-FFF2-40B4-BE49-F238E27FC236}">
                <a16:creationId xmlns:a16="http://schemas.microsoft.com/office/drawing/2014/main" id="{1F1AF4DE-2F6E-20CB-416E-4E1D0AF6AE7C}"/>
              </a:ext>
            </a:extLst>
          </p:cNvPr>
          <p:cNvGrpSpPr/>
          <p:nvPr/>
        </p:nvGrpSpPr>
        <p:grpSpPr>
          <a:xfrm>
            <a:off x="3079164" y="2948801"/>
            <a:ext cx="2250718" cy="1719609"/>
            <a:chOff x="3965295" y="3449334"/>
            <a:chExt cx="2250718" cy="1719609"/>
          </a:xfrm>
        </p:grpSpPr>
        <p:sp>
          <p:nvSpPr>
            <p:cNvPr id="8" name="CuadroTexto 7">
              <a:extLst>
                <a:ext uri="{FF2B5EF4-FFF2-40B4-BE49-F238E27FC236}">
                  <a16:creationId xmlns:a16="http://schemas.microsoft.com/office/drawing/2014/main" id="{ACBF6A45-BD95-8DFC-50D0-0C1D0DF0F76D}"/>
                </a:ext>
              </a:extLst>
            </p:cNvPr>
            <p:cNvSpPr txBox="1"/>
            <p:nvPr/>
          </p:nvSpPr>
          <p:spPr>
            <a:xfrm>
              <a:off x="3965295" y="4522612"/>
              <a:ext cx="2250718" cy="646331"/>
            </a:xfrm>
            <a:prstGeom prst="rect">
              <a:avLst/>
            </a:prstGeom>
            <a:noFill/>
          </p:spPr>
          <p:txBody>
            <a:bodyPr wrap="square" rtlCol="0">
              <a:spAutoFit/>
            </a:bodyPr>
            <a:lstStyle/>
            <a:p>
              <a:pPr algn="ctr" defTabSz="855621">
                <a:defRPr/>
              </a:pPr>
              <a:r>
                <a:rPr lang="es-MX" sz="1800" dirty="0">
                  <a:solidFill>
                    <a:srgbClr val="000000"/>
                  </a:solidFill>
                  <a:latin typeface="Avenir Next LT Pro" panose="020B0504020202020204" pitchFamily="34" charset="0"/>
                </a:rPr>
                <a:t>Entrenamientos en línea y presenciales</a:t>
              </a:r>
            </a:p>
          </p:txBody>
        </p:sp>
        <p:pic>
          <p:nvPicPr>
            <p:cNvPr id="9" name="Gráfico 8" descr="Aprendizaje remoto de idioma con relleno sólido">
              <a:extLst>
                <a:ext uri="{FF2B5EF4-FFF2-40B4-BE49-F238E27FC236}">
                  <a16:creationId xmlns:a16="http://schemas.microsoft.com/office/drawing/2014/main" id="{A3D05192-BC98-F4D6-D4B6-38D2A754C2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85368" y="3449334"/>
              <a:ext cx="1010573" cy="1010574"/>
            </a:xfrm>
            <a:prstGeom prst="rect">
              <a:avLst/>
            </a:prstGeom>
          </p:spPr>
        </p:pic>
      </p:grpSp>
      <p:grpSp>
        <p:nvGrpSpPr>
          <p:cNvPr id="10" name="Grupo 9">
            <a:extLst>
              <a:ext uri="{FF2B5EF4-FFF2-40B4-BE49-F238E27FC236}">
                <a16:creationId xmlns:a16="http://schemas.microsoft.com/office/drawing/2014/main" id="{D06E1F49-09B2-50BF-A319-A3462F7398B6}"/>
              </a:ext>
            </a:extLst>
          </p:cNvPr>
          <p:cNvGrpSpPr/>
          <p:nvPr/>
        </p:nvGrpSpPr>
        <p:grpSpPr>
          <a:xfrm>
            <a:off x="382373" y="2908609"/>
            <a:ext cx="2250718" cy="2026158"/>
            <a:chOff x="1160688" y="3410000"/>
            <a:chExt cx="2250718" cy="2026158"/>
          </a:xfrm>
        </p:grpSpPr>
        <p:sp>
          <p:nvSpPr>
            <p:cNvPr id="11" name="CuadroTexto 10">
              <a:extLst>
                <a:ext uri="{FF2B5EF4-FFF2-40B4-BE49-F238E27FC236}">
                  <a16:creationId xmlns:a16="http://schemas.microsoft.com/office/drawing/2014/main" id="{84D39F84-63B4-B7F2-44C7-3791B5B5030D}"/>
                </a:ext>
              </a:extLst>
            </p:cNvPr>
            <p:cNvSpPr txBox="1"/>
            <p:nvPr/>
          </p:nvSpPr>
          <p:spPr>
            <a:xfrm>
              <a:off x="1160688" y="4512828"/>
              <a:ext cx="2250718" cy="923330"/>
            </a:xfrm>
            <a:prstGeom prst="rect">
              <a:avLst/>
            </a:prstGeom>
            <a:noFill/>
          </p:spPr>
          <p:txBody>
            <a:bodyPr wrap="square" rtlCol="0">
              <a:spAutoFit/>
            </a:bodyPr>
            <a:lstStyle/>
            <a:p>
              <a:pPr algn="ctr" defTabSz="855621">
                <a:defRPr/>
              </a:pPr>
              <a:r>
                <a:rPr lang="es-MX" sz="1800" dirty="0">
                  <a:solidFill>
                    <a:srgbClr val="000000"/>
                  </a:solidFill>
                  <a:latin typeface="Avenir Next LT Pro" panose="020B0504020202020204" pitchFamily="34" charset="0"/>
                </a:rPr>
                <a:t>Formación empresarial y alto liderazgo</a:t>
              </a:r>
            </a:p>
          </p:txBody>
        </p:sp>
        <p:pic>
          <p:nvPicPr>
            <p:cNvPr id="12" name="Gráfico 11" descr="Aula de clases con relleno sólido">
              <a:extLst>
                <a:ext uri="{FF2B5EF4-FFF2-40B4-BE49-F238E27FC236}">
                  <a16:creationId xmlns:a16="http://schemas.microsoft.com/office/drawing/2014/main" id="{93FCA51F-7173-888E-267E-95A5616725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80761" y="3410000"/>
              <a:ext cx="1010573" cy="1010574"/>
            </a:xfrm>
            <a:prstGeom prst="rect">
              <a:avLst/>
            </a:prstGeom>
          </p:spPr>
        </p:pic>
      </p:grpSp>
      <p:grpSp>
        <p:nvGrpSpPr>
          <p:cNvPr id="3" name="Grupo 2">
            <a:extLst>
              <a:ext uri="{FF2B5EF4-FFF2-40B4-BE49-F238E27FC236}">
                <a16:creationId xmlns:a16="http://schemas.microsoft.com/office/drawing/2014/main" id="{45EAC08A-2680-DB66-C26F-A0F324210A0F}"/>
              </a:ext>
            </a:extLst>
          </p:cNvPr>
          <p:cNvGrpSpPr/>
          <p:nvPr/>
        </p:nvGrpSpPr>
        <p:grpSpPr>
          <a:xfrm>
            <a:off x="8435417" y="2926657"/>
            <a:ext cx="3374210" cy="2007999"/>
            <a:chOff x="8449195" y="3111785"/>
            <a:chExt cx="3374210" cy="2007999"/>
          </a:xfrm>
        </p:grpSpPr>
        <p:pic>
          <p:nvPicPr>
            <p:cNvPr id="46" name="Gráfico 45" descr="Apretón de manos con relleno sólido">
              <a:extLst>
                <a:ext uri="{FF2B5EF4-FFF2-40B4-BE49-F238E27FC236}">
                  <a16:creationId xmlns:a16="http://schemas.microsoft.com/office/drawing/2014/main" id="{B590A76E-CA83-4158-9F7D-5FFA7D117A6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608196" y="3111785"/>
              <a:ext cx="1056207" cy="1056207"/>
            </a:xfrm>
            <a:prstGeom prst="rect">
              <a:avLst/>
            </a:prstGeom>
          </p:spPr>
        </p:pic>
        <p:sp>
          <p:nvSpPr>
            <p:cNvPr id="14" name="CuadroTexto 13">
              <a:extLst>
                <a:ext uri="{FF2B5EF4-FFF2-40B4-BE49-F238E27FC236}">
                  <a16:creationId xmlns:a16="http://schemas.microsoft.com/office/drawing/2014/main" id="{6919AD59-544D-9641-AD95-8E4D9AFB8E12}"/>
                </a:ext>
              </a:extLst>
            </p:cNvPr>
            <p:cNvSpPr txBox="1"/>
            <p:nvPr/>
          </p:nvSpPr>
          <p:spPr>
            <a:xfrm>
              <a:off x="8449195" y="4196454"/>
              <a:ext cx="3374210" cy="923330"/>
            </a:xfrm>
            <a:prstGeom prst="rect">
              <a:avLst/>
            </a:prstGeom>
            <a:noFill/>
          </p:spPr>
          <p:txBody>
            <a:bodyPr wrap="square" rtlCol="0">
              <a:spAutoFit/>
            </a:bodyPr>
            <a:lstStyle/>
            <a:p>
              <a:pPr algn="ctr"/>
              <a:r>
                <a:rPr lang="es-MX" sz="1800" dirty="0"/>
                <a:t>Negocio Internacional</a:t>
              </a:r>
            </a:p>
            <a:p>
              <a:pPr algn="ctr"/>
              <a:r>
                <a:rPr lang="es-MX" sz="1800" dirty="0"/>
                <a:t>Trasferible, vendible y </a:t>
              </a:r>
              <a:r>
                <a:rPr lang="es-MX" sz="1800" dirty="0">
                  <a:latin typeface="+mj-lt"/>
                </a:rPr>
                <a:t>heredable</a:t>
              </a:r>
            </a:p>
          </p:txBody>
        </p:sp>
      </p:grpSp>
      <p:sp>
        <p:nvSpPr>
          <p:cNvPr id="17" name="CuadroTexto 16">
            <a:extLst>
              <a:ext uri="{FF2B5EF4-FFF2-40B4-BE49-F238E27FC236}">
                <a16:creationId xmlns:a16="http://schemas.microsoft.com/office/drawing/2014/main" id="{81BFE51E-FC6D-D466-BE89-7EEF8C2A9CDB}"/>
              </a:ext>
            </a:extLst>
          </p:cNvPr>
          <p:cNvSpPr txBox="1"/>
          <p:nvPr/>
        </p:nvSpPr>
        <p:spPr>
          <a:xfrm>
            <a:off x="701040" y="5671646"/>
            <a:ext cx="10789920" cy="584775"/>
          </a:xfrm>
          <a:prstGeom prst="rect">
            <a:avLst/>
          </a:prstGeom>
          <a:noFill/>
        </p:spPr>
        <p:txBody>
          <a:bodyPr wrap="square" rtlCol="0">
            <a:spAutoFit/>
          </a:bodyPr>
          <a:lstStyle/>
          <a:p>
            <a:r>
              <a:rPr lang="es-MX" sz="3200" dirty="0">
                <a:solidFill>
                  <a:schemeClr val="tx1">
                    <a:lumMod val="85000"/>
                    <a:lumOff val="15000"/>
                  </a:schemeClr>
                </a:solidFill>
              </a:rPr>
              <a:t>TU </a:t>
            </a:r>
            <a:r>
              <a:rPr lang="es-MX" sz="3200" dirty="0">
                <a:solidFill>
                  <a:srgbClr val="EF4C6E"/>
                </a:solidFill>
                <a:latin typeface="+mj-lt"/>
              </a:rPr>
              <a:t>PROPIO</a:t>
            </a:r>
            <a:r>
              <a:rPr lang="es-MX" sz="3200" dirty="0">
                <a:solidFill>
                  <a:schemeClr val="tx1">
                    <a:lumMod val="85000"/>
                    <a:lumOff val="15000"/>
                  </a:schemeClr>
                </a:solidFill>
              </a:rPr>
              <a:t> NEGOCIO, PERO </a:t>
            </a:r>
            <a:r>
              <a:rPr lang="es-MX" sz="3200" dirty="0">
                <a:solidFill>
                  <a:srgbClr val="00B0F0"/>
                </a:solidFill>
                <a:latin typeface="+mj-lt"/>
              </a:rPr>
              <a:t>NUNCA</a:t>
            </a:r>
            <a:r>
              <a:rPr lang="es-MX" sz="3200" dirty="0">
                <a:solidFill>
                  <a:schemeClr val="tx1">
                    <a:lumMod val="85000"/>
                    <a:lumOff val="15000"/>
                  </a:schemeClr>
                </a:solidFill>
              </a:rPr>
              <a:t> ESTARÁS </a:t>
            </a:r>
            <a:r>
              <a:rPr lang="es-MX" sz="3200" dirty="0">
                <a:solidFill>
                  <a:srgbClr val="00B0F0"/>
                </a:solidFill>
                <a:latin typeface="+mj-lt"/>
              </a:rPr>
              <a:t>SOLO</a:t>
            </a:r>
            <a:r>
              <a:rPr lang="es-MX" sz="3200" dirty="0">
                <a:solidFill>
                  <a:schemeClr val="tx1">
                    <a:lumMod val="85000"/>
                    <a:lumOff val="15000"/>
                  </a:schemeClr>
                </a:solidFill>
              </a:rPr>
              <a:t>.</a:t>
            </a:r>
          </a:p>
        </p:txBody>
      </p:sp>
      <p:grpSp>
        <p:nvGrpSpPr>
          <p:cNvPr id="20" name="Grupo 19">
            <a:extLst>
              <a:ext uri="{FF2B5EF4-FFF2-40B4-BE49-F238E27FC236}">
                <a16:creationId xmlns:a16="http://schemas.microsoft.com/office/drawing/2014/main" id="{C73034B7-D84E-28E5-1348-7A7689AD7DE8}"/>
              </a:ext>
            </a:extLst>
          </p:cNvPr>
          <p:cNvGrpSpPr/>
          <p:nvPr/>
        </p:nvGrpSpPr>
        <p:grpSpPr>
          <a:xfrm>
            <a:off x="1992814" y="865174"/>
            <a:ext cx="1485828" cy="1613771"/>
            <a:chOff x="2440937" y="2476558"/>
            <a:chExt cx="1737691" cy="1748126"/>
          </a:xfrm>
        </p:grpSpPr>
        <p:sp>
          <p:nvSpPr>
            <p:cNvPr id="15" name="CuadroTexto 14">
              <a:extLst>
                <a:ext uri="{FF2B5EF4-FFF2-40B4-BE49-F238E27FC236}">
                  <a16:creationId xmlns:a16="http://schemas.microsoft.com/office/drawing/2014/main" id="{E1B52638-51AA-F508-AA02-7107811931D5}"/>
                </a:ext>
              </a:extLst>
            </p:cNvPr>
            <p:cNvSpPr txBox="1"/>
            <p:nvPr/>
          </p:nvSpPr>
          <p:spPr>
            <a:xfrm>
              <a:off x="2440937" y="3578353"/>
              <a:ext cx="1737691" cy="646331"/>
            </a:xfrm>
            <a:prstGeom prst="rect">
              <a:avLst/>
            </a:prstGeom>
            <a:noFill/>
          </p:spPr>
          <p:txBody>
            <a:bodyPr wrap="square" rtlCol="0">
              <a:spAutoFit/>
            </a:bodyPr>
            <a:lstStyle/>
            <a:p>
              <a:pPr algn="ctr" defTabSz="427810">
                <a:defRPr/>
              </a:pPr>
              <a:r>
                <a:rPr lang="es-MX" sz="1650" dirty="0">
                  <a:solidFill>
                    <a:srgbClr val="000000"/>
                  </a:solidFill>
                  <a:latin typeface="Avenir Next LT Pro" panose="020B0504020202020204" pitchFamily="34" charset="0"/>
                </a:rPr>
                <a:t>Herramientas de marketing</a:t>
              </a:r>
            </a:p>
          </p:txBody>
        </p:sp>
        <p:pic>
          <p:nvPicPr>
            <p:cNvPr id="19" name="Gráfico 18" descr="Presentación con elemento multimedia con relleno sólido">
              <a:extLst>
                <a:ext uri="{FF2B5EF4-FFF2-40B4-BE49-F238E27FC236}">
                  <a16:creationId xmlns:a16="http://schemas.microsoft.com/office/drawing/2014/main" id="{FFB9A17E-6658-7E25-3360-78135562E13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81602" y="2476558"/>
              <a:ext cx="1056360" cy="1056360"/>
            </a:xfrm>
            <a:prstGeom prst="rect">
              <a:avLst/>
            </a:prstGeom>
          </p:spPr>
        </p:pic>
      </p:grpSp>
      <p:grpSp>
        <p:nvGrpSpPr>
          <p:cNvPr id="23" name="Grupo 22">
            <a:extLst>
              <a:ext uri="{FF2B5EF4-FFF2-40B4-BE49-F238E27FC236}">
                <a16:creationId xmlns:a16="http://schemas.microsoft.com/office/drawing/2014/main" id="{29CD285A-4BCD-359E-5762-B171D512A36A}"/>
              </a:ext>
            </a:extLst>
          </p:cNvPr>
          <p:cNvGrpSpPr/>
          <p:nvPr/>
        </p:nvGrpSpPr>
        <p:grpSpPr>
          <a:xfrm>
            <a:off x="7671592" y="865174"/>
            <a:ext cx="1880025" cy="1851038"/>
            <a:chOff x="7671592" y="865174"/>
            <a:chExt cx="1880025" cy="1851038"/>
          </a:xfrm>
        </p:grpSpPr>
        <p:sp>
          <p:nvSpPr>
            <p:cNvPr id="13" name="CuadroTexto 12">
              <a:extLst>
                <a:ext uri="{FF2B5EF4-FFF2-40B4-BE49-F238E27FC236}">
                  <a16:creationId xmlns:a16="http://schemas.microsoft.com/office/drawing/2014/main" id="{2E282C37-6E86-5F1C-08AE-6C7D48684963}"/>
                </a:ext>
              </a:extLst>
            </p:cNvPr>
            <p:cNvSpPr txBox="1"/>
            <p:nvPr/>
          </p:nvSpPr>
          <p:spPr>
            <a:xfrm>
              <a:off x="7671592" y="1863846"/>
              <a:ext cx="1880025" cy="852366"/>
            </a:xfrm>
            <a:prstGeom prst="rect">
              <a:avLst/>
            </a:prstGeom>
            <a:noFill/>
          </p:spPr>
          <p:txBody>
            <a:bodyPr wrap="square" rtlCol="0">
              <a:spAutoFit/>
            </a:bodyPr>
            <a:lstStyle/>
            <a:p>
              <a:pPr algn="ctr" defTabSz="427810">
                <a:defRPr/>
              </a:pPr>
              <a:r>
                <a:rPr lang="es-MX" sz="1650" dirty="0">
                  <a:solidFill>
                    <a:srgbClr val="000000"/>
                  </a:solidFill>
                  <a:latin typeface="Avenir Next LT Pro" panose="020B0504020202020204" pitchFamily="34" charset="0"/>
                </a:rPr>
                <a:t>Promoción de múltiples marcas y servicios</a:t>
              </a:r>
            </a:p>
          </p:txBody>
        </p:sp>
        <p:pic>
          <p:nvPicPr>
            <p:cNvPr id="21" name="Gráfico 20" descr="Marketing con relleno sólido">
              <a:extLst>
                <a:ext uri="{FF2B5EF4-FFF2-40B4-BE49-F238E27FC236}">
                  <a16:creationId xmlns:a16="http://schemas.microsoft.com/office/drawing/2014/main" id="{0BD5CAE2-BCA2-C199-17A7-AB158757FF5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11103" y="865174"/>
              <a:ext cx="1001002" cy="1001002"/>
            </a:xfrm>
            <a:prstGeom prst="rect">
              <a:avLst/>
            </a:prstGeom>
          </p:spPr>
        </p:pic>
      </p:grpSp>
    </p:spTree>
    <p:extLst>
      <p:ext uri="{BB962C8B-B14F-4D97-AF65-F5344CB8AC3E}">
        <p14:creationId xmlns:p14="http://schemas.microsoft.com/office/powerpoint/2010/main" val="23453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Tema de Office">
  <a:themeElements>
    <a:clrScheme name="Violeta rojo">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Avenir">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E7E4EC2D6B3D469D3AF4BD89171536" ma:contentTypeVersion="3" ma:contentTypeDescription="Create a new document." ma:contentTypeScope="" ma:versionID="fd9772c066c35a6de3276cb78127becc">
  <xsd:schema xmlns:xsd="http://www.w3.org/2001/XMLSchema" xmlns:xs="http://www.w3.org/2001/XMLSchema" xmlns:p="http://schemas.microsoft.com/office/2006/metadata/properties" xmlns:ns3="fdf75472-ae7a-42c9-b5ec-68c3d4aea28c" targetNamespace="http://schemas.microsoft.com/office/2006/metadata/properties" ma:root="true" ma:fieldsID="ed375c42c36b5001809bbe4df21ada68" ns3:_="">
    <xsd:import namespace="fdf75472-ae7a-42c9-b5ec-68c3d4aea28c"/>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f75472-ae7a-42c9-b5ec-68c3d4aea2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ACACC5-BCCC-4436-B4AD-BDDF0653AF4C}">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fdf75472-ae7a-42c9-b5ec-68c3d4aea28c"/>
    <ds:schemaRef ds:uri="http://www.w3.org/XML/1998/namespace"/>
  </ds:schemaRefs>
</ds:datastoreItem>
</file>

<file path=customXml/itemProps2.xml><?xml version="1.0" encoding="utf-8"?>
<ds:datastoreItem xmlns:ds="http://schemas.openxmlformats.org/officeDocument/2006/customXml" ds:itemID="{079EDC36-CC9F-4492-A292-B76B9FE312F2}">
  <ds:schemaRefs>
    <ds:schemaRef ds:uri="http://schemas.microsoft.com/sharepoint/v3/contenttype/forms"/>
  </ds:schemaRefs>
</ds:datastoreItem>
</file>

<file path=customXml/itemProps3.xml><?xml version="1.0" encoding="utf-8"?>
<ds:datastoreItem xmlns:ds="http://schemas.openxmlformats.org/officeDocument/2006/customXml" ds:itemID="{E0ECD15A-F222-473A-83E6-2A29F984C2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f75472-ae7a-42c9-b5ec-68c3d4aea2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40401</TotalTime>
  <Words>1845</Words>
  <Application>Microsoft Office PowerPoint</Application>
  <PresentationFormat>Widescreen</PresentationFormat>
  <Paragraphs>307</Paragraphs>
  <Slides>46</Slides>
  <Notes>10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Avenir Next LT Pro</vt:lpstr>
      <vt:lpstr>Avenir Next LT Pro Demi</vt:lpstr>
      <vt:lpstr>Avenir Next LT Pro Light</vt:lpstr>
      <vt:lpstr>Calibri</vt:lpstr>
      <vt:lpstr>Calibri Light</vt:lpstr>
      <vt:lpstr>Kigelia</vt:lpstr>
      <vt:lpstr>Myriad Pro</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HAY TRES TIPOS DE INGRESOS: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GANAS EL 4% DE LOS CLIENTES CONECTADOS POR TU EQUIPO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PRÓXIMOS EVENTOS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Christian Romero</dc:creator>
  <cp:lastModifiedBy>Alfonso Lobato</cp:lastModifiedBy>
  <cp:revision>512</cp:revision>
  <cp:lastPrinted>2019-09-04T21:06:52Z</cp:lastPrinted>
  <dcterms:created xsi:type="dcterms:W3CDTF">2019-09-04T16:43:39Z</dcterms:created>
  <dcterms:modified xsi:type="dcterms:W3CDTF">2024-04-06T00:01:39Z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0x010100E2E7E4EC2D6B3D469D3AF4BD89171536</vt:lpwstr>
  </property>
</Properties>
</file>